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71" r:id="rId9"/>
    <p:sldId id="272" r:id="rId10"/>
    <p:sldId id="273" r:id="rId11"/>
    <p:sldId id="267" r:id="rId12"/>
    <p:sldId id="268" r:id="rId13"/>
    <p:sldId id="269" r:id="rId14"/>
    <p:sldId id="270" r:id="rId15"/>
    <p:sldId id="263" r:id="rId16"/>
    <p:sldId id="266" r:id="rId17"/>
    <p:sldId id="264"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77602B6-735C-410C-AB64-4309D899CCB2}" type="datetimeFigureOut">
              <a:rPr lang="en-US" smtClean="0"/>
              <a:pPr/>
              <a:t>12/1/2012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390AA-B94D-4B7C-B386-4361A2EE3C7E}" type="slidenum">
              <a:rPr lang="en-US" smtClean="0"/>
              <a:pPr/>
              <a:t>‹#›</a:t>
            </a:fld>
            <a:endParaRPr lang="en-US"/>
          </a:p>
        </p:txBody>
      </p:sp>
    </p:spTree>
    <p:extLst>
      <p:ext uri="{BB962C8B-B14F-4D97-AF65-F5344CB8AC3E}">
        <p14:creationId xmlns:p14="http://schemas.microsoft.com/office/powerpoint/2010/main" xmlns="" val="1396480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7602B6-735C-410C-AB64-4309D899CCB2}" type="datetimeFigureOut">
              <a:rPr lang="en-US" smtClean="0"/>
              <a:pPr/>
              <a:t>12/1/2012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390AA-B94D-4B7C-B386-4361A2EE3C7E}" type="slidenum">
              <a:rPr lang="en-US" smtClean="0"/>
              <a:pPr/>
              <a:t>‹#›</a:t>
            </a:fld>
            <a:endParaRPr lang="en-US"/>
          </a:p>
        </p:txBody>
      </p:sp>
    </p:spTree>
    <p:extLst>
      <p:ext uri="{BB962C8B-B14F-4D97-AF65-F5344CB8AC3E}">
        <p14:creationId xmlns:p14="http://schemas.microsoft.com/office/powerpoint/2010/main" xmlns="" val="803600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7602B6-735C-410C-AB64-4309D899CCB2}" type="datetimeFigureOut">
              <a:rPr lang="en-US" smtClean="0"/>
              <a:pPr/>
              <a:t>12/1/2012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390AA-B94D-4B7C-B386-4361A2EE3C7E}" type="slidenum">
              <a:rPr lang="en-US" smtClean="0"/>
              <a:pPr/>
              <a:t>‹#›</a:t>
            </a:fld>
            <a:endParaRPr lang="en-US"/>
          </a:p>
        </p:txBody>
      </p:sp>
    </p:spTree>
    <p:extLst>
      <p:ext uri="{BB962C8B-B14F-4D97-AF65-F5344CB8AC3E}">
        <p14:creationId xmlns:p14="http://schemas.microsoft.com/office/powerpoint/2010/main" xmlns="" val="3436904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77602B6-735C-410C-AB64-4309D899CCB2}" type="datetimeFigureOut">
              <a:rPr lang="en-US" smtClean="0"/>
              <a:pPr/>
              <a:t>12/1/2012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2390AA-B94D-4B7C-B386-4361A2EE3C7E}" type="slidenum">
              <a:rPr lang="en-US" smtClean="0"/>
              <a:pPr/>
              <a:t>‹#›</a:t>
            </a:fld>
            <a:endParaRPr lang="en-US"/>
          </a:p>
        </p:txBody>
      </p:sp>
    </p:spTree>
    <p:extLst>
      <p:ext uri="{BB962C8B-B14F-4D97-AF65-F5344CB8AC3E}">
        <p14:creationId xmlns:p14="http://schemas.microsoft.com/office/powerpoint/2010/main" xmlns="" val="3198559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77602B6-735C-410C-AB64-4309D899CCB2}" type="datetimeFigureOut">
              <a:rPr lang="en-US" smtClean="0"/>
              <a:pPr/>
              <a:t>12/1/2012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2390AA-B94D-4B7C-B386-4361A2EE3C7E}" type="slidenum">
              <a:rPr lang="en-US" smtClean="0"/>
              <a:pPr/>
              <a:t>‹#›</a:t>
            </a:fld>
            <a:endParaRPr lang="en-US"/>
          </a:p>
        </p:txBody>
      </p:sp>
    </p:spTree>
    <p:extLst>
      <p:ext uri="{BB962C8B-B14F-4D97-AF65-F5344CB8AC3E}">
        <p14:creationId xmlns:p14="http://schemas.microsoft.com/office/powerpoint/2010/main" xmlns="" val="1137338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77602B6-735C-410C-AB64-4309D899CCB2}" type="datetimeFigureOut">
              <a:rPr lang="en-US" smtClean="0"/>
              <a:pPr/>
              <a:t>12/1/2012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2390AA-B94D-4B7C-B386-4361A2EE3C7E}" type="slidenum">
              <a:rPr lang="en-US" smtClean="0"/>
              <a:pPr/>
              <a:t>‹#›</a:t>
            </a:fld>
            <a:endParaRPr lang="en-US"/>
          </a:p>
        </p:txBody>
      </p:sp>
    </p:spTree>
    <p:extLst>
      <p:ext uri="{BB962C8B-B14F-4D97-AF65-F5344CB8AC3E}">
        <p14:creationId xmlns:p14="http://schemas.microsoft.com/office/powerpoint/2010/main" xmlns="" val="2457930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7602B6-735C-410C-AB64-4309D899CCB2}" type="datetimeFigureOut">
              <a:rPr lang="en-US" smtClean="0"/>
              <a:pPr/>
              <a:t>12/1/2012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2390AA-B94D-4B7C-B386-4361A2EE3C7E}" type="slidenum">
              <a:rPr lang="en-US" smtClean="0"/>
              <a:pPr/>
              <a:t>‹#›</a:t>
            </a:fld>
            <a:endParaRPr lang="en-US"/>
          </a:p>
        </p:txBody>
      </p:sp>
    </p:spTree>
    <p:extLst>
      <p:ext uri="{BB962C8B-B14F-4D97-AF65-F5344CB8AC3E}">
        <p14:creationId xmlns:p14="http://schemas.microsoft.com/office/powerpoint/2010/main" xmlns="" val="509140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7602B6-735C-410C-AB64-4309D899CCB2}" type="datetimeFigureOut">
              <a:rPr lang="en-US" smtClean="0"/>
              <a:pPr/>
              <a:t>12/1/2012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2390AA-B94D-4B7C-B386-4361A2EE3C7E}" type="slidenum">
              <a:rPr lang="en-US" smtClean="0"/>
              <a:pPr/>
              <a:t>‹#›</a:t>
            </a:fld>
            <a:endParaRPr lang="en-US"/>
          </a:p>
        </p:txBody>
      </p:sp>
    </p:spTree>
    <p:extLst>
      <p:ext uri="{BB962C8B-B14F-4D97-AF65-F5344CB8AC3E}">
        <p14:creationId xmlns:p14="http://schemas.microsoft.com/office/powerpoint/2010/main" xmlns="" val="3877688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7602B6-735C-410C-AB64-4309D899CCB2}" type="datetimeFigureOut">
              <a:rPr lang="en-US" smtClean="0"/>
              <a:pPr/>
              <a:t>12/1/2012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2390AA-B94D-4B7C-B386-4361A2EE3C7E}" type="slidenum">
              <a:rPr lang="en-US" smtClean="0"/>
              <a:pPr/>
              <a:t>‹#›</a:t>
            </a:fld>
            <a:endParaRPr lang="en-US"/>
          </a:p>
        </p:txBody>
      </p:sp>
    </p:spTree>
    <p:extLst>
      <p:ext uri="{BB962C8B-B14F-4D97-AF65-F5344CB8AC3E}">
        <p14:creationId xmlns:p14="http://schemas.microsoft.com/office/powerpoint/2010/main" xmlns="" val="22543133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7602B6-735C-410C-AB64-4309D899CCB2}" type="datetimeFigureOut">
              <a:rPr lang="en-US" smtClean="0"/>
              <a:pPr/>
              <a:t>12/1/2012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390AA-B94D-4B7C-B386-4361A2EE3C7E}" type="slidenum">
              <a:rPr lang="en-US" smtClean="0"/>
              <a:pPr/>
              <a:t>‹#›</a:t>
            </a:fld>
            <a:endParaRPr lang="en-US"/>
          </a:p>
        </p:txBody>
      </p:sp>
    </p:spTree>
    <p:extLst>
      <p:ext uri="{BB962C8B-B14F-4D97-AF65-F5344CB8AC3E}">
        <p14:creationId xmlns:p14="http://schemas.microsoft.com/office/powerpoint/2010/main" xmlns="" val="3683044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7602B6-735C-410C-AB64-4309D899CCB2}" type="datetimeFigureOut">
              <a:rPr lang="en-US" smtClean="0"/>
              <a:pPr/>
              <a:t>12/1/2012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2390AA-B94D-4B7C-B386-4361A2EE3C7E}" type="slidenum">
              <a:rPr lang="en-US" smtClean="0"/>
              <a:pPr/>
              <a:t>‹#›</a:t>
            </a:fld>
            <a:endParaRPr lang="en-US"/>
          </a:p>
        </p:txBody>
      </p:sp>
    </p:spTree>
    <p:extLst>
      <p:ext uri="{BB962C8B-B14F-4D97-AF65-F5344CB8AC3E}">
        <p14:creationId xmlns:p14="http://schemas.microsoft.com/office/powerpoint/2010/main" xmlns="" val="33677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7602B6-735C-410C-AB64-4309D899CCB2}" type="datetimeFigureOut">
              <a:rPr lang="en-US" smtClean="0"/>
              <a:pPr/>
              <a:t>12/1/2012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2390AA-B94D-4B7C-B386-4361A2EE3C7E}" type="slidenum">
              <a:rPr lang="en-US" smtClean="0"/>
              <a:pPr/>
              <a:t>‹#›</a:t>
            </a:fld>
            <a:endParaRPr lang="en-US"/>
          </a:p>
        </p:txBody>
      </p:sp>
    </p:spTree>
    <p:extLst>
      <p:ext uri="{BB962C8B-B14F-4D97-AF65-F5344CB8AC3E}">
        <p14:creationId xmlns:p14="http://schemas.microsoft.com/office/powerpoint/2010/main" xmlns="" val="42010536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2</a:t>
            </a:r>
            <a:br>
              <a:rPr lang="en-US" dirty="0" smtClean="0"/>
            </a:br>
            <a:r>
              <a:rPr lang="en-US" dirty="0" smtClean="0"/>
              <a:t>Probability</a:t>
            </a:r>
            <a:endParaRPr lang="en-US" dirty="0"/>
          </a:p>
        </p:txBody>
      </p:sp>
      <p:sp>
        <p:nvSpPr>
          <p:cNvPr id="3" name="Subtitle 2"/>
          <p:cNvSpPr>
            <a:spLocks noGrp="1"/>
          </p:cNvSpPr>
          <p:nvPr>
            <p:ph type="subTitle" idx="1"/>
          </p:nvPr>
        </p:nvSpPr>
        <p:spPr/>
        <p:txBody>
          <a:bodyPr/>
          <a:lstStyle/>
          <a:p>
            <a:r>
              <a:rPr lang="en-US" dirty="0" smtClean="0"/>
              <a:t>By</a:t>
            </a:r>
          </a:p>
          <a:p>
            <a:r>
              <a:rPr lang="en-US" dirty="0" smtClean="0"/>
              <a:t>Aziza </a:t>
            </a:r>
            <a:r>
              <a:rPr lang="en-US" dirty="0" err="1" smtClean="0"/>
              <a:t>Munir</a:t>
            </a:r>
            <a:endParaRPr lang="en-US" dirty="0"/>
          </a:p>
        </p:txBody>
      </p:sp>
    </p:spTree>
    <p:extLst>
      <p:ext uri="{BB962C8B-B14F-4D97-AF65-F5344CB8AC3E}">
        <p14:creationId xmlns:p14="http://schemas.microsoft.com/office/powerpoint/2010/main" xmlns="" val="5236958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dirty="0" smtClean="0"/>
              <a:t>Why QBA</a:t>
            </a:r>
          </a:p>
          <a:p>
            <a:r>
              <a:rPr lang="en-US" dirty="0" smtClean="0"/>
              <a:t>What is a model?</a:t>
            </a:r>
          </a:p>
          <a:p>
            <a:r>
              <a:rPr lang="en-US" dirty="0" smtClean="0"/>
              <a:t>Why to develop a model</a:t>
            </a:r>
          </a:p>
          <a:p>
            <a:r>
              <a:rPr lang="en-US" dirty="0" smtClean="0"/>
              <a:t>Types of models</a:t>
            </a:r>
          </a:p>
          <a:p>
            <a:r>
              <a:rPr lang="en-US" dirty="0" smtClean="0"/>
              <a:t>Flow chart of transformation</a:t>
            </a:r>
            <a:endParaRPr lang="en-US" dirty="0"/>
          </a:p>
        </p:txBody>
      </p:sp>
    </p:spTree>
    <p:extLst>
      <p:ext uri="{BB962C8B-B14F-4D97-AF65-F5344CB8AC3E}">
        <p14:creationId xmlns:p14="http://schemas.microsoft.com/office/powerpoint/2010/main" xmlns="" val="29525742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Experiments and sample space</a:t>
            </a:r>
          </a:p>
          <a:p>
            <a:r>
              <a:rPr lang="en-US" dirty="0" smtClean="0"/>
              <a:t>Assigning probabilities to experimental outcomes</a:t>
            </a:r>
          </a:p>
          <a:p>
            <a:pPr lvl="1"/>
            <a:r>
              <a:rPr lang="en-US" dirty="0" smtClean="0"/>
              <a:t>Classical method</a:t>
            </a:r>
          </a:p>
          <a:p>
            <a:pPr lvl="1"/>
            <a:r>
              <a:rPr lang="en-US" dirty="0" smtClean="0"/>
              <a:t>Relative Frequency Method</a:t>
            </a:r>
          </a:p>
          <a:p>
            <a:pPr lvl="1"/>
            <a:r>
              <a:rPr lang="en-US" dirty="0" smtClean="0"/>
              <a:t>Subjective Method</a:t>
            </a:r>
          </a:p>
          <a:p>
            <a:r>
              <a:rPr lang="en-US" dirty="0" smtClean="0"/>
              <a:t>Event and their Probabilities</a:t>
            </a:r>
          </a:p>
          <a:p>
            <a:r>
              <a:rPr lang="en-US" dirty="0" smtClean="0"/>
              <a:t>Some basic relations of Probability</a:t>
            </a:r>
          </a:p>
          <a:p>
            <a:pPr lvl="1"/>
            <a:r>
              <a:rPr lang="en-US" dirty="0" smtClean="0"/>
              <a:t>Complement of Event Addition Law</a:t>
            </a:r>
          </a:p>
          <a:p>
            <a:pPr lvl="1"/>
            <a:r>
              <a:rPr lang="en-US" dirty="0" smtClean="0"/>
              <a:t>Conditional Probability</a:t>
            </a:r>
          </a:p>
          <a:p>
            <a:pPr lvl="1"/>
            <a:r>
              <a:rPr lang="en-US" dirty="0" smtClean="0"/>
              <a:t>Multiplication Law</a:t>
            </a:r>
          </a:p>
          <a:p>
            <a:r>
              <a:rPr lang="en-US" dirty="0" smtClean="0"/>
              <a:t>Summary</a:t>
            </a:r>
            <a:endParaRPr lang="en-US" dirty="0"/>
          </a:p>
        </p:txBody>
      </p:sp>
    </p:spTree>
    <p:extLst>
      <p:ext uri="{BB962C8B-B14F-4D97-AF65-F5344CB8AC3E}">
        <p14:creationId xmlns:p14="http://schemas.microsoft.com/office/powerpoint/2010/main" xmlns="" val="35828198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Probability</a:t>
            </a:r>
            <a:endParaRPr lang="en-US" dirty="0"/>
          </a:p>
        </p:txBody>
      </p:sp>
      <p:sp>
        <p:nvSpPr>
          <p:cNvPr id="3" name="Content Placeholder 2"/>
          <p:cNvSpPr>
            <a:spLocks noGrp="1"/>
          </p:cNvSpPr>
          <p:nvPr>
            <p:ph idx="1"/>
          </p:nvPr>
        </p:nvSpPr>
        <p:spPr/>
        <p:txBody>
          <a:bodyPr>
            <a:normAutofit fontScale="85000" lnSpcReduction="20000"/>
          </a:bodyPr>
          <a:lstStyle/>
          <a:p>
            <a:r>
              <a:rPr lang="en-US" u="sng" dirty="0" smtClean="0"/>
              <a:t>Need:</a:t>
            </a:r>
          </a:p>
          <a:p>
            <a:pPr marL="0" indent="0">
              <a:buNone/>
            </a:pPr>
            <a:r>
              <a:rPr lang="en-US" dirty="0" smtClean="0"/>
              <a:t>Business decisions are often based on analysis of uncertainties such as following:</a:t>
            </a:r>
          </a:p>
          <a:p>
            <a:pPr marL="514350" indent="-514350">
              <a:buFont typeface="+mj-lt"/>
              <a:buAutoNum type="arabicPeriod"/>
            </a:pPr>
            <a:r>
              <a:rPr lang="en-US" dirty="0" smtClean="0"/>
              <a:t>What are the “chances” that sales will decrease if we increase profit?</a:t>
            </a:r>
          </a:p>
          <a:p>
            <a:pPr marL="514350" indent="-514350">
              <a:buFont typeface="+mj-lt"/>
              <a:buAutoNum type="arabicPeriod"/>
            </a:pPr>
            <a:r>
              <a:rPr lang="en-US" dirty="0" smtClean="0"/>
              <a:t>What is the likelihood that a new assembly method will increase productivity?</a:t>
            </a:r>
          </a:p>
          <a:p>
            <a:pPr marL="514350" indent="-514350">
              <a:buFont typeface="+mj-lt"/>
              <a:buAutoNum type="arabicPeriod"/>
            </a:pPr>
            <a:r>
              <a:rPr lang="en-US" dirty="0" smtClean="0"/>
              <a:t>How “likely” it is that project will be completed in time?</a:t>
            </a:r>
          </a:p>
          <a:p>
            <a:pPr marL="514350" indent="-514350">
              <a:buFont typeface="+mj-lt"/>
              <a:buAutoNum type="arabicPeriod"/>
            </a:pPr>
            <a:r>
              <a:rPr lang="en-US" dirty="0" smtClean="0"/>
              <a:t>What are the “odds” in favor of the new investment being profitable?  </a:t>
            </a:r>
            <a:endParaRPr lang="en-US" dirty="0"/>
          </a:p>
        </p:txBody>
      </p:sp>
    </p:spTree>
    <p:extLst>
      <p:ext uri="{BB962C8B-B14F-4D97-AF65-F5344CB8AC3E}">
        <p14:creationId xmlns:p14="http://schemas.microsoft.com/office/powerpoint/2010/main" xmlns="" val="38793541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Probability</a:t>
            </a:r>
            <a:endParaRPr lang="en-US" dirty="0"/>
          </a:p>
        </p:txBody>
      </p:sp>
      <p:sp>
        <p:nvSpPr>
          <p:cNvPr id="3" name="Content Placeholder 2"/>
          <p:cNvSpPr>
            <a:spLocks noGrp="1"/>
          </p:cNvSpPr>
          <p:nvPr>
            <p:ph idx="1"/>
          </p:nvPr>
        </p:nvSpPr>
        <p:spPr/>
        <p:txBody>
          <a:bodyPr>
            <a:normAutofit fontScale="92500" lnSpcReduction="20000"/>
          </a:bodyPr>
          <a:lstStyle/>
          <a:p>
            <a:r>
              <a:rPr lang="en-US" u="sng" dirty="0" smtClean="0"/>
              <a:t>Definition:</a:t>
            </a:r>
          </a:p>
          <a:p>
            <a:pPr marL="0" indent="0">
              <a:buNone/>
            </a:pPr>
            <a:r>
              <a:rPr lang="en-US" i="1" dirty="0" smtClean="0"/>
              <a:t>Probability is a numerical measure of the likelihood that an event will occur. Thus probabilities could be used as measures of the degree of uncertainty, that an event will occur</a:t>
            </a:r>
            <a:r>
              <a:rPr lang="en-US" dirty="0" smtClean="0"/>
              <a:t>.</a:t>
            </a:r>
          </a:p>
          <a:p>
            <a:pPr marL="0" indent="0">
              <a:buNone/>
            </a:pPr>
            <a:r>
              <a:rPr lang="en-US" dirty="0" smtClean="0"/>
              <a:t>Probability provide a way to </a:t>
            </a:r>
          </a:p>
          <a:p>
            <a:pPr marL="514350" indent="-514350">
              <a:buAutoNum type="alphaLcPeriod"/>
            </a:pPr>
            <a:r>
              <a:rPr lang="en-US" dirty="0" smtClean="0"/>
              <a:t>Measure</a:t>
            </a:r>
          </a:p>
          <a:p>
            <a:pPr marL="514350" indent="-514350">
              <a:buAutoNum type="alphaLcPeriod"/>
            </a:pPr>
            <a:r>
              <a:rPr lang="en-US" dirty="0" smtClean="0"/>
              <a:t>Express</a:t>
            </a:r>
          </a:p>
          <a:p>
            <a:pPr marL="514350" indent="-514350">
              <a:buAutoNum type="alphaLcPeriod"/>
            </a:pPr>
            <a:r>
              <a:rPr lang="en-US" dirty="0" smtClean="0"/>
              <a:t>Analyze the uncertainty associated with future events </a:t>
            </a:r>
            <a:endParaRPr lang="en-US" dirty="0"/>
          </a:p>
        </p:txBody>
      </p:sp>
    </p:spTree>
    <p:extLst>
      <p:ext uri="{BB962C8B-B14F-4D97-AF65-F5344CB8AC3E}">
        <p14:creationId xmlns:p14="http://schemas.microsoft.com/office/powerpoint/2010/main" xmlns="" val="2613013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Probability</a:t>
            </a:r>
            <a:endParaRPr lang="en-US" dirty="0"/>
          </a:p>
        </p:txBody>
      </p:sp>
      <p:sp>
        <p:nvSpPr>
          <p:cNvPr id="3" name="Content Placeholder 2"/>
          <p:cNvSpPr>
            <a:spLocks noGrp="1"/>
          </p:cNvSpPr>
          <p:nvPr>
            <p:ph idx="1"/>
          </p:nvPr>
        </p:nvSpPr>
        <p:spPr/>
        <p:txBody>
          <a:bodyPr/>
          <a:lstStyle/>
          <a:p>
            <a:pPr marL="0" indent="0">
              <a:buNone/>
            </a:pPr>
            <a:r>
              <a:rPr lang="en-US" dirty="0" smtClean="0"/>
              <a:t>Probability values are always assigned on a scale from 0 to 1. A probability near 0 states that an event is unlikely to occur, and near 1 indicates that event is likely to occur. Other </a:t>
            </a:r>
            <a:r>
              <a:rPr lang="en-US" dirty="0" err="1" smtClean="0"/>
              <a:t>probabiliites</a:t>
            </a:r>
            <a:r>
              <a:rPr lang="en-US" dirty="0" smtClean="0"/>
              <a:t> in between describe varying degrees of likelihood. </a:t>
            </a:r>
            <a:endParaRPr lang="en-US" dirty="0"/>
          </a:p>
        </p:txBody>
      </p:sp>
    </p:spTree>
    <p:extLst>
      <p:ext uri="{BB962C8B-B14F-4D97-AF65-F5344CB8AC3E}">
        <p14:creationId xmlns:p14="http://schemas.microsoft.com/office/powerpoint/2010/main" xmlns="" val="249696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Experiments and Sample Space</a:t>
            </a:r>
            <a:endParaRPr lang="en-US" dirty="0"/>
          </a:p>
        </p:txBody>
      </p:sp>
      <p:sp>
        <p:nvSpPr>
          <p:cNvPr id="3" name="Content Placeholder 2"/>
          <p:cNvSpPr>
            <a:spLocks noGrp="1"/>
          </p:cNvSpPr>
          <p:nvPr>
            <p:ph idx="1"/>
          </p:nvPr>
        </p:nvSpPr>
        <p:spPr/>
        <p:txBody>
          <a:bodyPr/>
          <a:lstStyle/>
          <a:p>
            <a:r>
              <a:rPr lang="en-US" u="sng" dirty="0" smtClean="0"/>
              <a:t>Definition:</a:t>
            </a:r>
          </a:p>
          <a:p>
            <a:pPr marL="0" indent="0">
              <a:buNone/>
            </a:pPr>
            <a:r>
              <a:rPr lang="en-US" sz="2400" dirty="0" smtClean="0"/>
              <a:t>An experiment is a process that generates well defined outcomes i.e. one and only one experimental outcome will occur. Consider the example….</a:t>
            </a:r>
            <a:endParaRPr lang="en-US" sz="2400" dirty="0"/>
          </a:p>
        </p:txBody>
      </p:sp>
      <p:graphicFrame>
        <p:nvGraphicFramePr>
          <p:cNvPr id="4" name="Table 3"/>
          <p:cNvGraphicFramePr>
            <a:graphicFrameLocks noGrp="1"/>
          </p:cNvGraphicFramePr>
          <p:nvPr>
            <p:extLst>
              <p:ext uri="{D42A27DB-BD31-4B8C-83A1-F6EECF244321}">
                <p14:modId xmlns:p14="http://schemas.microsoft.com/office/powerpoint/2010/main" xmlns="" val="2178253142"/>
              </p:ext>
            </p:extLst>
          </p:nvPr>
        </p:nvGraphicFramePr>
        <p:xfrm>
          <a:off x="1066800" y="3505200"/>
          <a:ext cx="6858000" cy="2595880"/>
        </p:xfrm>
        <a:graphic>
          <a:graphicData uri="http://schemas.openxmlformats.org/drawingml/2006/table">
            <a:tbl>
              <a:tblPr firstRow="1" bandRow="1">
                <a:tableStyleId>{5C22544A-7EE6-4342-B048-85BDC9FD1C3A}</a:tableStyleId>
              </a:tblPr>
              <a:tblGrid>
                <a:gridCol w="857250"/>
                <a:gridCol w="3257550"/>
                <a:gridCol w="2743200"/>
              </a:tblGrid>
              <a:tr h="370840">
                <a:tc>
                  <a:txBody>
                    <a:bodyPr/>
                    <a:lstStyle/>
                    <a:p>
                      <a:r>
                        <a:rPr lang="en-US" dirty="0" smtClean="0"/>
                        <a:t>S. No</a:t>
                      </a:r>
                      <a:endParaRPr lang="en-US" dirty="0"/>
                    </a:p>
                  </a:txBody>
                  <a:tcPr/>
                </a:tc>
                <a:tc>
                  <a:txBody>
                    <a:bodyPr/>
                    <a:lstStyle/>
                    <a:p>
                      <a:r>
                        <a:rPr lang="en-US" dirty="0" smtClean="0"/>
                        <a:t>Experiment</a:t>
                      </a:r>
                      <a:endParaRPr lang="en-US" dirty="0"/>
                    </a:p>
                  </a:txBody>
                  <a:tcPr/>
                </a:tc>
                <a:tc>
                  <a:txBody>
                    <a:bodyPr/>
                    <a:lstStyle/>
                    <a:p>
                      <a:r>
                        <a:rPr lang="en-US" dirty="0" smtClean="0"/>
                        <a:t>Outcome</a:t>
                      </a:r>
                      <a:endParaRPr lang="en-US" dirty="0"/>
                    </a:p>
                  </a:txBody>
                  <a:tcPr/>
                </a:tc>
              </a:tr>
              <a:tr h="370840">
                <a:tc>
                  <a:txBody>
                    <a:bodyPr/>
                    <a:lstStyle/>
                    <a:p>
                      <a:r>
                        <a:rPr lang="en-US" dirty="0" smtClean="0"/>
                        <a:t>1</a:t>
                      </a:r>
                      <a:endParaRPr lang="en-US" dirty="0"/>
                    </a:p>
                  </a:txBody>
                  <a:tcPr/>
                </a:tc>
                <a:tc>
                  <a:txBody>
                    <a:bodyPr/>
                    <a:lstStyle/>
                    <a:p>
                      <a:r>
                        <a:rPr lang="en-US" dirty="0" smtClean="0"/>
                        <a:t>Toss a coin</a:t>
                      </a:r>
                      <a:endParaRPr lang="en-US" dirty="0"/>
                    </a:p>
                  </a:txBody>
                  <a:tcPr/>
                </a:tc>
                <a:tc>
                  <a:txBody>
                    <a:bodyPr/>
                    <a:lstStyle/>
                    <a:p>
                      <a:r>
                        <a:rPr lang="en-US" dirty="0" smtClean="0"/>
                        <a:t>Head/tail</a:t>
                      </a:r>
                      <a:endParaRPr lang="en-US" dirty="0"/>
                    </a:p>
                  </a:txBody>
                  <a:tcPr/>
                </a:tc>
              </a:tr>
              <a:tr h="370840">
                <a:tc>
                  <a:txBody>
                    <a:bodyPr/>
                    <a:lstStyle/>
                    <a:p>
                      <a:r>
                        <a:rPr lang="en-US" dirty="0" smtClean="0"/>
                        <a:t>2</a:t>
                      </a:r>
                      <a:endParaRPr lang="en-US" dirty="0"/>
                    </a:p>
                  </a:txBody>
                  <a:tcPr/>
                </a:tc>
                <a:tc>
                  <a:txBody>
                    <a:bodyPr/>
                    <a:lstStyle/>
                    <a:p>
                      <a:r>
                        <a:rPr lang="en-US" dirty="0" smtClean="0"/>
                        <a:t>Roll a dice</a:t>
                      </a:r>
                      <a:endParaRPr lang="en-US" dirty="0"/>
                    </a:p>
                  </a:txBody>
                  <a:tcPr/>
                </a:tc>
                <a:tc>
                  <a:txBody>
                    <a:bodyPr/>
                    <a:lstStyle/>
                    <a:p>
                      <a:r>
                        <a:rPr lang="en-US" dirty="0" smtClean="0"/>
                        <a:t>1,2,3,4,5,6</a:t>
                      </a:r>
                      <a:endParaRPr lang="en-US" dirty="0"/>
                    </a:p>
                  </a:txBody>
                  <a:tcPr/>
                </a:tc>
              </a:tr>
              <a:tr h="370840">
                <a:tc>
                  <a:txBody>
                    <a:bodyPr/>
                    <a:lstStyle/>
                    <a:p>
                      <a:r>
                        <a:rPr lang="en-US" dirty="0" smtClean="0"/>
                        <a:t>3</a:t>
                      </a:r>
                      <a:endParaRPr lang="en-US" dirty="0"/>
                    </a:p>
                  </a:txBody>
                  <a:tcPr/>
                </a:tc>
                <a:tc>
                  <a:txBody>
                    <a:bodyPr/>
                    <a:lstStyle/>
                    <a:p>
                      <a:r>
                        <a:rPr lang="en-US" dirty="0" smtClean="0"/>
                        <a:t>Play a cricket game</a:t>
                      </a:r>
                      <a:endParaRPr lang="en-US" dirty="0"/>
                    </a:p>
                  </a:txBody>
                  <a:tcPr/>
                </a:tc>
                <a:tc>
                  <a:txBody>
                    <a:bodyPr/>
                    <a:lstStyle/>
                    <a:p>
                      <a:r>
                        <a:rPr lang="en-US" dirty="0" smtClean="0"/>
                        <a:t>Win/loose/tie</a:t>
                      </a:r>
                      <a:endParaRPr lang="en-US" dirty="0"/>
                    </a:p>
                  </a:txBody>
                  <a:tcPr/>
                </a:tc>
              </a:tr>
              <a:tr h="370840">
                <a:tc>
                  <a:txBody>
                    <a:bodyPr/>
                    <a:lstStyle/>
                    <a:p>
                      <a:r>
                        <a:rPr lang="en-US" dirty="0" smtClean="0"/>
                        <a:t>4</a:t>
                      </a:r>
                      <a:endParaRPr lang="en-US" dirty="0"/>
                    </a:p>
                  </a:txBody>
                  <a:tcPr/>
                </a:tc>
                <a:tc>
                  <a:txBody>
                    <a:bodyPr/>
                    <a:lstStyle/>
                    <a:p>
                      <a:r>
                        <a:rPr lang="en-US" dirty="0" smtClean="0"/>
                        <a:t>Impact of quality control output</a:t>
                      </a:r>
                      <a:endParaRPr lang="en-US" dirty="0"/>
                    </a:p>
                  </a:txBody>
                  <a:tcPr/>
                </a:tc>
                <a:tc>
                  <a:txBody>
                    <a:bodyPr/>
                    <a:lstStyle/>
                    <a:p>
                      <a:r>
                        <a:rPr lang="en-US" dirty="0" smtClean="0"/>
                        <a:t>Good/defective</a:t>
                      </a:r>
                      <a:endParaRPr lang="en-US" dirty="0"/>
                    </a:p>
                  </a:txBody>
                  <a:tcPr/>
                </a:tc>
              </a:tr>
              <a:tr h="370840">
                <a:tc>
                  <a:txBody>
                    <a:bodyPr/>
                    <a:lstStyle/>
                    <a:p>
                      <a:r>
                        <a:rPr lang="en-US" dirty="0" smtClean="0"/>
                        <a:t>5</a:t>
                      </a:r>
                      <a:endParaRPr lang="en-US" dirty="0"/>
                    </a:p>
                  </a:txBody>
                  <a:tcPr/>
                </a:tc>
                <a:tc>
                  <a:txBody>
                    <a:bodyPr/>
                    <a:lstStyle/>
                    <a:p>
                      <a:r>
                        <a:rPr lang="en-US" dirty="0" smtClean="0"/>
                        <a:t>Attend a test</a:t>
                      </a:r>
                      <a:endParaRPr lang="en-US" dirty="0"/>
                    </a:p>
                  </a:txBody>
                  <a:tcPr/>
                </a:tc>
                <a:tc>
                  <a:txBody>
                    <a:bodyPr/>
                    <a:lstStyle/>
                    <a:p>
                      <a:r>
                        <a:rPr lang="en-US" dirty="0" smtClean="0"/>
                        <a:t>Pass/fail</a:t>
                      </a:r>
                      <a:endParaRPr lang="en-US" dirty="0"/>
                    </a:p>
                  </a:txBody>
                  <a:tcPr/>
                </a:tc>
              </a:tr>
              <a:tr h="370840">
                <a:tc>
                  <a:txBody>
                    <a:bodyPr/>
                    <a:lstStyle/>
                    <a:p>
                      <a:r>
                        <a:rPr lang="en-US" dirty="0" smtClean="0"/>
                        <a:t>6</a:t>
                      </a:r>
                      <a:endParaRPr lang="en-US" dirty="0"/>
                    </a:p>
                  </a:txBody>
                  <a:tcPr/>
                </a:tc>
                <a:tc>
                  <a:txBody>
                    <a:bodyPr/>
                    <a:lstStyle/>
                    <a:p>
                      <a:r>
                        <a:rPr lang="en-US" dirty="0" smtClean="0"/>
                        <a:t>Apply for job</a:t>
                      </a:r>
                      <a:endParaRPr lang="en-US" dirty="0"/>
                    </a:p>
                  </a:txBody>
                  <a:tcPr/>
                </a:tc>
                <a:tc>
                  <a:txBody>
                    <a:bodyPr/>
                    <a:lstStyle/>
                    <a:p>
                      <a:r>
                        <a:rPr lang="en-US" dirty="0" smtClean="0"/>
                        <a:t>Accept/decline/conditional</a:t>
                      </a:r>
                      <a:endParaRPr lang="en-US" dirty="0"/>
                    </a:p>
                  </a:txBody>
                  <a:tcPr/>
                </a:tc>
              </a:tr>
            </a:tbl>
          </a:graphicData>
        </a:graphic>
      </p:graphicFrame>
    </p:spTree>
    <p:extLst>
      <p:ext uri="{BB962C8B-B14F-4D97-AF65-F5344CB8AC3E}">
        <p14:creationId xmlns:p14="http://schemas.microsoft.com/office/powerpoint/2010/main" xmlns="" val="39332260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Probabilities of experiments</a:t>
            </a:r>
            <a:endParaRPr lang="en-US" dirty="0"/>
          </a:p>
        </p:txBody>
      </p:sp>
      <p:sp>
        <p:nvSpPr>
          <p:cNvPr id="3" name="Content Placeholder 2"/>
          <p:cNvSpPr>
            <a:spLocks noGrp="1"/>
          </p:cNvSpPr>
          <p:nvPr>
            <p:ph idx="1"/>
          </p:nvPr>
        </p:nvSpPr>
        <p:spPr/>
        <p:txBody>
          <a:bodyPr/>
          <a:lstStyle/>
          <a:p>
            <a:pPr marL="0" indent="0">
              <a:buNone/>
            </a:pPr>
            <a:r>
              <a:rPr lang="en-US" dirty="0" smtClean="0"/>
              <a:t>We have the following laws</a:t>
            </a:r>
          </a:p>
          <a:p>
            <a:pPr marL="0" indent="0">
              <a:buNone/>
            </a:pPr>
            <a:r>
              <a:rPr lang="en-US" dirty="0"/>
              <a:t>a</a:t>
            </a:r>
            <a:r>
              <a:rPr lang="en-US" dirty="0" smtClean="0"/>
              <a:t>: 0≤P(E) ≤1</a:t>
            </a:r>
          </a:p>
          <a:p>
            <a:pPr marL="0" indent="0">
              <a:buNone/>
            </a:pPr>
            <a:r>
              <a:rPr lang="en-US" dirty="0" smtClean="0"/>
              <a:t>b. ∑P(E) = 1</a:t>
            </a:r>
          </a:p>
          <a:p>
            <a:pPr marL="0" indent="0">
              <a:buNone/>
            </a:pPr>
            <a:r>
              <a:rPr lang="en-US" dirty="0" smtClean="0"/>
              <a:t>Or P(E1)+ P(E2) +P(E3)…….P(En)=1</a:t>
            </a:r>
          </a:p>
          <a:p>
            <a:pPr marL="0" indent="0">
              <a:buNone/>
            </a:pPr>
            <a:r>
              <a:rPr lang="en-US" dirty="0" smtClean="0"/>
              <a:t>Of course sum of all probabilities will be non negative</a:t>
            </a:r>
            <a:endParaRPr lang="en-US" dirty="0"/>
          </a:p>
        </p:txBody>
      </p:sp>
    </p:spTree>
    <p:extLst>
      <p:ext uri="{BB962C8B-B14F-4D97-AF65-F5344CB8AC3E}">
        <p14:creationId xmlns:p14="http://schemas.microsoft.com/office/powerpoint/2010/main" xmlns="" val="18150548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Probabilities of experiments</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u="sng" dirty="0" smtClean="0"/>
              <a:t>Sample Space</a:t>
            </a:r>
            <a:r>
              <a:rPr lang="en-US" dirty="0" smtClean="0"/>
              <a:t>:</a:t>
            </a:r>
          </a:p>
          <a:p>
            <a:pPr marL="0" indent="0">
              <a:buNone/>
            </a:pPr>
            <a:r>
              <a:rPr lang="en-US" dirty="0" smtClean="0"/>
              <a:t>It indicates the maximum area where probability could occur. Consider coin tossing, possible outcomes will either be head or tail, similarly in rolling a dice it will either of 1, 2, 3, 4, 5 or 6. therefore sample space is the domain of probability occurrence.</a:t>
            </a:r>
          </a:p>
          <a:p>
            <a:pPr marL="0" indent="0">
              <a:buNone/>
            </a:pPr>
            <a:r>
              <a:rPr lang="en-US" dirty="0"/>
              <a:t>	</a:t>
            </a:r>
            <a:r>
              <a:rPr lang="en-US" dirty="0" smtClean="0"/>
              <a:t>S={Head, Tail}</a:t>
            </a:r>
          </a:p>
          <a:p>
            <a:pPr marL="0" indent="0">
              <a:buNone/>
            </a:pPr>
            <a:r>
              <a:rPr lang="en-US" dirty="0"/>
              <a:t>	</a:t>
            </a:r>
            <a:r>
              <a:rPr lang="en-US" dirty="0" smtClean="0"/>
              <a:t>S={1,2,3,4,5,6}</a:t>
            </a:r>
            <a:endParaRPr lang="en-US" dirty="0"/>
          </a:p>
        </p:txBody>
      </p:sp>
    </p:spTree>
    <p:extLst>
      <p:ext uri="{BB962C8B-B14F-4D97-AF65-F5344CB8AC3E}">
        <p14:creationId xmlns:p14="http://schemas.microsoft.com/office/powerpoint/2010/main" xmlns="" val="30361455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Probabilities of experiments</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Moreover, tossing two coins possible outcomes might be four, presented in sample space as:</a:t>
            </a:r>
          </a:p>
          <a:p>
            <a:pPr marL="0" indent="0">
              <a:buNone/>
            </a:pPr>
            <a:r>
              <a:rPr lang="en-US" dirty="0"/>
              <a:t>	</a:t>
            </a:r>
            <a:r>
              <a:rPr lang="en-US" dirty="0" smtClean="0"/>
              <a:t>S={Head, tail, Head, Tail}</a:t>
            </a:r>
          </a:p>
          <a:p>
            <a:pPr marL="0" indent="0">
              <a:buNone/>
            </a:pPr>
            <a:r>
              <a:rPr lang="en-US" dirty="0" smtClean="0"/>
              <a:t>Rolling two dice, will generate 6X6 outcomes</a:t>
            </a:r>
          </a:p>
          <a:p>
            <a:pPr marL="0" indent="0">
              <a:buNone/>
            </a:pPr>
            <a:r>
              <a:rPr lang="en-US" dirty="0"/>
              <a:t>	</a:t>
            </a:r>
            <a:r>
              <a:rPr lang="en-US" dirty="0" smtClean="0"/>
              <a:t>S={(1,1)(1,2)(1,3)(1,4)(1,5)(1,6)</a:t>
            </a:r>
          </a:p>
          <a:p>
            <a:pPr marL="0" indent="0">
              <a:buNone/>
            </a:pPr>
            <a:r>
              <a:rPr lang="en-US" dirty="0"/>
              <a:t>	 </a:t>
            </a:r>
            <a:r>
              <a:rPr lang="en-US" dirty="0" smtClean="0"/>
              <a:t>     (2,1)(2,2)(2,3)(2,4)(2,5)(2,6)</a:t>
            </a:r>
          </a:p>
          <a:p>
            <a:pPr marL="0" indent="0">
              <a:buNone/>
            </a:pPr>
            <a:r>
              <a:rPr lang="en-US" dirty="0"/>
              <a:t> </a:t>
            </a:r>
            <a:r>
              <a:rPr lang="en-US" dirty="0" smtClean="0"/>
              <a:t>               (3,1)(3,2)(3,3)(3,4)(3,5)(3,6)</a:t>
            </a:r>
          </a:p>
          <a:p>
            <a:pPr marL="0" indent="0">
              <a:buNone/>
            </a:pPr>
            <a:r>
              <a:rPr lang="en-US" dirty="0"/>
              <a:t> </a:t>
            </a:r>
            <a:r>
              <a:rPr lang="en-US" dirty="0" smtClean="0"/>
              <a:t>               (4,1)(4,2)($,3)(4,4)(4,5)(4,6)</a:t>
            </a:r>
          </a:p>
          <a:p>
            <a:pPr marL="0" indent="0">
              <a:buNone/>
            </a:pPr>
            <a:r>
              <a:rPr lang="en-US" dirty="0"/>
              <a:t> </a:t>
            </a:r>
            <a:r>
              <a:rPr lang="en-US" dirty="0" smtClean="0"/>
              <a:t>               (5,1)(5,2)(5,3)(5,4)(5,5)(5,6)</a:t>
            </a:r>
          </a:p>
          <a:p>
            <a:pPr marL="0" indent="0">
              <a:buNone/>
            </a:pPr>
            <a:r>
              <a:rPr lang="en-US" dirty="0"/>
              <a:t> </a:t>
            </a:r>
            <a:r>
              <a:rPr lang="en-US" dirty="0" smtClean="0"/>
              <a:t>               (6,1)(6,2)(6,3)(6,4)(6,5)(6,6)}   36 outcomes</a:t>
            </a:r>
            <a:endParaRPr lang="en-US" dirty="0"/>
          </a:p>
        </p:txBody>
      </p:sp>
    </p:spTree>
    <p:extLst>
      <p:ext uri="{BB962C8B-B14F-4D97-AF65-F5344CB8AC3E}">
        <p14:creationId xmlns:p14="http://schemas.microsoft.com/office/powerpoint/2010/main" xmlns="" val="5594433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Classical Method</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The classical method was developed originally to </a:t>
            </a:r>
            <a:r>
              <a:rPr lang="en-US" dirty="0" err="1" smtClean="0"/>
              <a:t>analyse</a:t>
            </a:r>
            <a:r>
              <a:rPr lang="en-US" dirty="0" smtClean="0"/>
              <a:t> gambling probabilities, where assumption of equally likely outcomes often is reasonable.</a:t>
            </a:r>
          </a:p>
          <a:p>
            <a:pPr marL="0" indent="0">
              <a:buNone/>
            </a:pPr>
            <a:r>
              <a:rPr lang="en-US" dirty="0" smtClean="0"/>
              <a:t>Consider similar example of tossing a coin, where chance of getting head or appearing tail is equally likely, as the outcomes may either be head or tail with equal chance of appearance then we can say that probability to get head as outcome is 0.50 or ½ and similar is with tail appearance.</a:t>
            </a:r>
          </a:p>
          <a:p>
            <a:pPr marL="0" indent="0">
              <a:buNone/>
            </a:pPr>
            <a:r>
              <a:rPr lang="en-US" dirty="0"/>
              <a:t>	</a:t>
            </a:r>
            <a:r>
              <a:rPr lang="en-US" dirty="0" smtClean="0"/>
              <a:t>P(H)=1/2       P(T)=1/2</a:t>
            </a:r>
            <a:endParaRPr lang="en-US" dirty="0"/>
          </a:p>
        </p:txBody>
      </p:sp>
    </p:spTree>
    <p:extLst>
      <p:ext uri="{BB962C8B-B14F-4D97-AF65-F5344CB8AC3E}">
        <p14:creationId xmlns:p14="http://schemas.microsoft.com/office/powerpoint/2010/main" xmlns="" val="20692048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Relative Frequency method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Classical method has multiple limitations, towards scope, therefore alternative means have been developed</a:t>
            </a:r>
          </a:p>
          <a:p>
            <a:r>
              <a:rPr lang="en-US" dirty="0" smtClean="0"/>
              <a:t>Relative frequency method describes the ratio of successive chances to occur and total number of outcome.</a:t>
            </a:r>
          </a:p>
          <a:p>
            <a:pPr marL="457200" lvl="1" indent="0">
              <a:buNone/>
            </a:pPr>
            <a:r>
              <a:rPr lang="en-US" dirty="0"/>
              <a:t> </a:t>
            </a:r>
            <a:r>
              <a:rPr lang="en-US" dirty="0" smtClean="0"/>
              <a:t> P (E) = S/T</a:t>
            </a:r>
          </a:p>
          <a:p>
            <a:pPr marL="57150" indent="0">
              <a:buNone/>
            </a:pPr>
            <a:r>
              <a:rPr lang="en-US" dirty="0" smtClean="0"/>
              <a:t>Example: 100 consumers buy a product from total production of 400  </a:t>
            </a:r>
          </a:p>
          <a:p>
            <a:pPr marL="57150" indent="0">
              <a:buNone/>
            </a:pPr>
            <a:r>
              <a:rPr lang="en-US" dirty="0"/>
              <a:t>	</a:t>
            </a:r>
            <a:r>
              <a:rPr lang="en-US" dirty="0" smtClean="0"/>
              <a:t>P (E)= 100/400=0.25</a:t>
            </a:r>
            <a:endParaRPr lang="en-US" dirty="0"/>
          </a:p>
        </p:txBody>
      </p:sp>
    </p:spTree>
    <p:extLst>
      <p:ext uri="{BB962C8B-B14F-4D97-AF65-F5344CB8AC3E}">
        <p14:creationId xmlns:p14="http://schemas.microsoft.com/office/powerpoint/2010/main" xmlns="" val="9923797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Subjective Method</a:t>
            </a:r>
            <a:endParaRPr lang="en-US" dirty="0"/>
          </a:p>
        </p:txBody>
      </p:sp>
      <p:sp>
        <p:nvSpPr>
          <p:cNvPr id="3" name="Content Placeholder 2"/>
          <p:cNvSpPr>
            <a:spLocks noGrp="1"/>
          </p:cNvSpPr>
          <p:nvPr>
            <p:ph idx="1"/>
          </p:nvPr>
        </p:nvSpPr>
        <p:spPr/>
        <p:txBody>
          <a:bodyPr/>
          <a:lstStyle/>
          <a:p>
            <a:pPr marL="0" indent="0">
              <a:buNone/>
            </a:pPr>
            <a:r>
              <a:rPr lang="en-US" dirty="0" smtClean="0"/>
              <a:t>The classical and relative frequency methods of assigning probabilities are objective. For the same experiment or data we should agree on the probability assignments. Subjective method, involves the personal degree of belief. Different individuals looking at same experiment can provide equally good but different subjective probabilities. e.g. in a game, winning, losing or tie wont have equal chance of </a:t>
            </a:r>
            <a:r>
              <a:rPr lang="en-US" dirty="0" err="1" smtClean="0"/>
              <a:t>occurance</a:t>
            </a:r>
            <a:r>
              <a:rPr lang="en-US" dirty="0" smtClean="0"/>
              <a:t>. </a:t>
            </a:r>
            <a:endParaRPr lang="en-US" dirty="0"/>
          </a:p>
        </p:txBody>
      </p:sp>
    </p:spTree>
    <p:extLst>
      <p:ext uri="{BB962C8B-B14F-4D97-AF65-F5344CB8AC3E}">
        <p14:creationId xmlns:p14="http://schemas.microsoft.com/office/powerpoint/2010/main" xmlns="" val="26533997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basic relations of probability</a:t>
            </a:r>
            <a:endParaRPr lang="en-US" dirty="0"/>
          </a:p>
        </p:txBody>
      </p:sp>
      <p:sp>
        <p:nvSpPr>
          <p:cNvPr id="3" name="Content Placeholder 2"/>
          <p:cNvSpPr>
            <a:spLocks noGrp="1"/>
          </p:cNvSpPr>
          <p:nvPr>
            <p:ph idx="1"/>
          </p:nvPr>
        </p:nvSpPr>
        <p:spPr/>
        <p:txBody>
          <a:bodyPr/>
          <a:lstStyle/>
          <a:p>
            <a:r>
              <a:rPr lang="en-US" dirty="0" smtClean="0"/>
              <a:t>Complement of an event</a:t>
            </a:r>
          </a:p>
          <a:p>
            <a:r>
              <a:rPr lang="en-US" dirty="0" smtClean="0"/>
              <a:t>S-A=A`</a:t>
            </a:r>
          </a:p>
          <a:p>
            <a:endParaRPr lang="en-US" dirty="0" smtClean="0"/>
          </a:p>
          <a:p>
            <a:endParaRPr lang="en-US" dirty="0"/>
          </a:p>
          <a:p>
            <a:endParaRPr lang="en-US" dirty="0" smtClean="0"/>
          </a:p>
          <a:p>
            <a:endParaRPr lang="en-US" dirty="0"/>
          </a:p>
          <a:p>
            <a:r>
              <a:rPr lang="en-US" dirty="0" smtClean="0"/>
              <a:t>P(A)+ P(A`)=1</a:t>
            </a:r>
          </a:p>
          <a:p>
            <a:pPr marL="0" indent="0">
              <a:buNone/>
            </a:pPr>
            <a:endParaRPr lang="en-US" dirty="0"/>
          </a:p>
        </p:txBody>
      </p:sp>
      <p:sp>
        <p:nvSpPr>
          <p:cNvPr id="4" name="Rounded Rectangle 3"/>
          <p:cNvSpPr/>
          <p:nvPr/>
        </p:nvSpPr>
        <p:spPr>
          <a:xfrm>
            <a:off x="2362200" y="2362200"/>
            <a:ext cx="4495800" cy="2362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3810000" y="2895600"/>
            <a:ext cx="1219200" cy="10668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a:t>
            </a:r>
            <a:endParaRPr lang="en-US" dirty="0">
              <a:solidFill>
                <a:schemeClr val="tx1"/>
              </a:solidFill>
            </a:endParaRPr>
          </a:p>
        </p:txBody>
      </p:sp>
    </p:spTree>
    <p:extLst>
      <p:ext uri="{BB962C8B-B14F-4D97-AF65-F5344CB8AC3E}">
        <p14:creationId xmlns:p14="http://schemas.microsoft.com/office/powerpoint/2010/main" xmlns="" val="17981389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Union and intersection </a:t>
            </a:r>
            <a:endParaRPr lang="en-US" dirty="0"/>
          </a:p>
        </p:txBody>
      </p:sp>
      <p:sp>
        <p:nvSpPr>
          <p:cNvPr id="3" name="Content Placeholder 2"/>
          <p:cNvSpPr>
            <a:spLocks noGrp="1"/>
          </p:cNvSpPr>
          <p:nvPr>
            <p:ph idx="1"/>
          </p:nvPr>
        </p:nvSpPr>
        <p:spPr/>
        <p:txBody>
          <a:bodyPr/>
          <a:lstStyle/>
          <a:p>
            <a:r>
              <a:rPr lang="en-US" dirty="0" smtClean="0"/>
              <a:t>AUB</a:t>
            </a:r>
          </a:p>
          <a:p>
            <a:r>
              <a:rPr lang="en-US" dirty="0" smtClean="0"/>
              <a:t>A</a:t>
            </a:r>
            <a:r>
              <a:rPr lang="az-Cyrl-AZ" dirty="0" smtClean="0"/>
              <a:t>П</a:t>
            </a:r>
            <a:r>
              <a:rPr lang="en-US" dirty="0" smtClean="0"/>
              <a:t>B</a:t>
            </a:r>
          </a:p>
          <a:p>
            <a:endParaRPr lang="en-US" dirty="0"/>
          </a:p>
          <a:p>
            <a:endParaRPr lang="en-US" dirty="0" smtClean="0"/>
          </a:p>
          <a:p>
            <a:endParaRPr lang="en-US" dirty="0"/>
          </a:p>
          <a:p>
            <a:pPr marL="0" indent="0">
              <a:buNone/>
            </a:pPr>
            <a:r>
              <a:rPr lang="en-US" dirty="0" smtClean="0"/>
              <a:t>                                 A</a:t>
            </a:r>
            <a:r>
              <a:rPr lang="az-Cyrl-AZ" dirty="0" smtClean="0"/>
              <a:t>П</a:t>
            </a:r>
            <a:r>
              <a:rPr lang="en-US" dirty="0" smtClean="0"/>
              <a:t>B</a:t>
            </a:r>
          </a:p>
          <a:p>
            <a:pPr marL="0" indent="0">
              <a:buNone/>
            </a:pPr>
            <a:endParaRPr lang="en-US" dirty="0"/>
          </a:p>
        </p:txBody>
      </p:sp>
      <p:sp>
        <p:nvSpPr>
          <p:cNvPr id="5" name="Rounded Rectangle 4"/>
          <p:cNvSpPr/>
          <p:nvPr/>
        </p:nvSpPr>
        <p:spPr>
          <a:xfrm>
            <a:off x="2590800" y="2337955"/>
            <a:ext cx="3124200" cy="1524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S</a:t>
            </a:r>
            <a:endParaRPr lang="en-US" dirty="0"/>
          </a:p>
        </p:txBody>
      </p:sp>
      <p:sp>
        <p:nvSpPr>
          <p:cNvPr id="6" name="Oval 5"/>
          <p:cNvSpPr/>
          <p:nvPr/>
        </p:nvSpPr>
        <p:spPr>
          <a:xfrm>
            <a:off x="3276600" y="2757055"/>
            <a:ext cx="723900" cy="685800"/>
          </a:xfrm>
          <a:prstGeom prst="ellipse">
            <a:avLst/>
          </a:prstGeom>
          <a:ln>
            <a:solidFill>
              <a:schemeClr val="tx1"/>
            </a:solidFill>
          </a:ln>
          <a:effectLst>
            <a:reflection blurRad="571500" stA="61000" endPos="65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a:t>
            </a:r>
            <a:endParaRPr lang="en-US" dirty="0"/>
          </a:p>
        </p:txBody>
      </p:sp>
      <p:sp>
        <p:nvSpPr>
          <p:cNvPr id="7" name="Oval 6"/>
          <p:cNvSpPr/>
          <p:nvPr/>
        </p:nvSpPr>
        <p:spPr>
          <a:xfrm>
            <a:off x="3771900" y="2743200"/>
            <a:ext cx="762000" cy="6858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t>
            </a:r>
            <a:endParaRPr lang="en-US" dirty="0"/>
          </a:p>
        </p:txBody>
      </p:sp>
      <p:sp>
        <p:nvSpPr>
          <p:cNvPr id="8" name="Arc 7"/>
          <p:cNvSpPr/>
          <p:nvPr/>
        </p:nvSpPr>
        <p:spPr>
          <a:xfrm>
            <a:off x="3886200" y="2895600"/>
            <a:ext cx="45719" cy="533400"/>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Arc 8"/>
          <p:cNvSpPr/>
          <p:nvPr/>
        </p:nvSpPr>
        <p:spPr>
          <a:xfrm>
            <a:off x="3886200" y="2895600"/>
            <a:ext cx="45719" cy="533400"/>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1" name="Straight Arrow Connector 10"/>
          <p:cNvCxnSpPr>
            <a:stCxn id="9" idx="1"/>
          </p:cNvCxnSpPr>
          <p:nvPr/>
        </p:nvCxnSpPr>
        <p:spPr>
          <a:xfrm>
            <a:off x="3909060" y="3162300"/>
            <a:ext cx="91440" cy="13335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9899707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 Law</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P(AUB)=P(A)+P(B)-P(</a:t>
            </a:r>
            <a:r>
              <a:rPr lang="en-US" dirty="0" err="1" smtClean="0"/>
              <a:t>AnB</a:t>
            </a:r>
            <a:r>
              <a:rPr lang="en-US" dirty="0" smtClean="0"/>
              <a:t>)</a:t>
            </a:r>
          </a:p>
          <a:p>
            <a:endParaRPr lang="en-US" dirty="0"/>
          </a:p>
          <a:p>
            <a:r>
              <a:rPr lang="en-US" dirty="0" smtClean="0"/>
              <a:t>Example: of 200 students taking a course, 160 passed mid term exam, 140 passed final exam and 124 passed both.</a:t>
            </a:r>
          </a:p>
          <a:p>
            <a:pPr marL="0" indent="0">
              <a:buNone/>
            </a:pPr>
            <a:r>
              <a:rPr lang="en-US" dirty="0" smtClean="0"/>
              <a:t>A= event of passing mid term exam</a:t>
            </a:r>
          </a:p>
          <a:p>
            <a:pPr marL="0" indent="0">
              <a:buNone/>
            </a:pPr>
            <a:r>
              <a:rPr lang="en-US" dirty="0" smtClean="0"/>
              <a:t>B= event of passing final exam</a:t>
            </a:r>
          </a:p>
          <a:p>
            <a:pPr marL="0" indent="0">
              <a:buNone/>
            </a:pPr>
            <a:r>
              <a:rPr lang="en-US" dirty="0"/>
              <a:t>	</a:t>
            </a:r>
            <a:r>
              <a:rPr lang="en-US" dirty="0" smtClean="0"/>
              <a:t>P(A)= 160/200=0.80</a:t>
            </a:r>
          </a:p>
          <a:p>
            <a:pPr marL="0" indent="0">
              <a:buNone/>
            </a:pPr>
            <a:r>
              <a:rPr lang="en-US" dirty="0"/>
              <a:t>	</a:t>
            </a:r>
            <a:r>
              <a:rPr lang="en-US" dirty="0" smtClean="0"/>
              <a:t>P(B)=140/200=0.70</a:t>
            </a:r>
          </a:p>
          <a:p>
            <a:pPr marL="0" indent="0">
              <a:buNone/>
            </a:pPr>
            <a:r>
              <a:rPr lang="en-US" dirty="0" smtClean="0"/>
              <a:t>           P(</a:t>
            </a:r>
            <a:r>
              <a:rPr lang="en-US" dirty="0" err="1" smtClean="0"/>
              <a:t>AnB</a:t>
            </a:r>
            <a:r>
              <a:rPr lang="en-US" dirty="0" smtClean="0"/>
              <a:t>)=124/200=0.62</a:t>
            </a:r>
          </a:p>
          <a:p>
            <a:pPr marL="0" indent="0">
              <a:buNone/>
            </a:pPr>
            <a:r>
              <a:rPr lang="en-US" dirty="0"/>
              <a:t>	</a:t>
            </a:r>
            <a:r>
              <a:rPr lang="en-US" dirty="0" smtClean="0"/>
              <a:t>P(AUB)=0.80+0.70-0.62=0.88</a:t>
            </a:r>
            <a:endParaRPr lang="en-US" dirty="0"/>
          </a:p>
        </p:txBody>
      </p:sp>
    </p:spTree>
    <p:extLst>
      <p:ext uri="{BB962C8B-B14F-4D97-AF65-F5344CB8AC3E}">
        <p14:creationId xmlns:p14="http://schemas.microsoft.com/office/powerpoint/2010/main" xmlns="" val="39898815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Probability</a:t>
            </a:r>
          </a:p>
          <a:p>
            <a:r>
              <a:rPr lang="en-US" dirty="0" smtClean="0"/>
              <a:t>Experiment and sample space</a:t>
            </a:r>
          </a:p>
          <a:p>
            <a:r>
              <a:rPr lang="en-US" dirty="0" smtClean="0"/>
              <a:t>Assigning probabilities</a:t>
            </a:r>
          </a:p>
          <a:p>
            <a:r>
              <a:rPr lang="en-US" dirty="0" smtClean="0"/>
              <a:t>Simple theory of sets</a:t>
            </a:r>
          </a:p>
          <a:p>
            <a:r>
              <a:rPr lang="en-US" dirty="0" smtClean="0"/>
              <a:t>Addition law of probability</a:t>
            </a:r>
            <a:endParaRPr lang="en-US" dirty="0"/>
          </a:p>
        </p:txBody>
      </p:sp>
    </p:spTree>
    <p:extLst>
      <p:ext uri="{BB962C8B-B14F-4D97-AF65-F5344CB8AC3E}">
        <p14:creationId xmlns:p14="http://schemas.microsoft.com/office/powerpoint/2010/main" xmlns="" val="3368746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TotalTime>
  <Words>730</Words>
  <Application>Microsoft Office PowerPoint</Application>
  <PresentationFormat>On-screen Show (4:3)</PresentationFormat>
  <Paragraphs>129</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Lecture 2 Probability</vt:lpstr>
      <vt:lpstr>Summary of last lecture</vt:lpstr>
      <vt:lpstr>Learning Objectives</vt:lpstr>
      <vt:lpstr>Probability</vt:lpstr>
      <vt:lpstr>Probability</vt:lpstr>
      <vt:lpstr>Probability</vt:lpstr>
      <vt:lpstr>Experiments and Sample Space</vt:lpstr>
      <vt:lpstr>Probabilities of experiments</vt:lpstr>
      <vt:lpstr>Probabilities of experiments</vt:lpstr>
      <vt:lpstr>Probabilities of experiments</vt:lpstr>
      <vt:lpstr>Classical Method</vt:lpstr>
      <vt:lpstr>Relative Frequency method</vt:lpstr>
      <vt:lpstr>Subjective Method</vt:lpstr>
      <vt:lpstr>Some basic relations of probability</vt:lpstr>
      <vt:lpstr>Union and intersection </vt:lpstr>
      <vt:lpstr>Addition Law</vt:lpstr>
      <vt:lpstr>Summary</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dc:title>
  <dc:creator>MyUserName</dc:creator>
  <cp:lastModifiedBy>NTS</cp:lastModifiedBy>
  <cp:revision>34</cp:revision>
  <dcterms:created xsi:type="dcterms:W3CDTF">2012-11-30T19:20:35Z</dcterms:created>
  <dcterms:modified xsi:type="dcterms:W3CDTF">2012-12-01T07:57:28Z</dcterms:modified>
</cp:coreProperties>
</file>