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1" r:id="rId2"/>
    <p:sldId id="257" r:id="rId3"/>
    <p:sldId id="258" r:id="rId4"/>
    <p:sldId id="259" r:id="rId5"/>
    <p:sldId id="262" r:id="rId6"/>
    <p:sldId id="263" r:id="rId7"/>
    <p:sldId id="260" r:id="rId8"/>
    <p:sldId id="264" r:id="rId9"/>
    <p:sldId id="265" r:id="rId10"/>
    <p:sldId id="266" r:id="rId11"/>
    <p:sldId id="267" r:id="rId12"/>
    <p:sldId id="268" r:id="rId13"/>
    <p:sldId id="269" r:id="rId14"/>
    <p:sldId id="270" r:id="rId15"/>
    <p:sldId id="271"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40" d="100"/>
          <a:sy n="40" d="100"/>
        </p:scale>
        <p:origin x="-1555" y="-86"/>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5E0F7F8-00A1-44A0-BDD9-2D408ED98EF2}" type="datetimeFigureOut">
              <a:rPr lang="en-US" smtClean="0"/>
              <a:pPr/>
              <a:t>11/30/2012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EE2C7F-1B91-4875-BEF3-D9FF96EBC519}" type="slidenum">
              <a:rPr lang="en-US" smtClean="0"/>
              <a:pPr/>
              <a:t>‹#›</a:t>
            </a:fld>
            <a:endParaRPr lang="en-US"/>
          </a:p>
        </p:txBody>
      </p:sp>
    </p:spTree>
    <p:extLst>
      <p:ext uri="{BB962C8B-B14F-4D97-AF65-F5344CB8AC3E}">
        <p14:creationId xmlns:p14="http://schemas.microsoft.com/office/powerpoint/2010/main" xmlns="" val="4382818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5E0F7F8-00A1-44A0-BDD9-2D408ED98EF2}" type="datetimeFigureOut">
              <a:rPr lang="en-US" smtClean="0"/>
              <a:pPr/>
              <a:t>11/30/2012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EE2C7F-1B91-4875-BEF3-D9FF96EBC519}" type="slidenum">
              <a:rPr lang="en-US" smtClean="0"/>
              <a:pPr/>
              <a:t>‹#›</a:t>
            </a:fld>
            <a:endParaRPr lang="en-US"/>
          </a:p>
        </p:txBody>
      </p:sp>
    </p:spTree>
    <p:extLst>
      <p:ext uri="{BB962C8B-B14F-4D97-AF65-F5344CB8AC3E}">
        <p14:creationId xmlns:p14="http://schemas.microsoft.com/office/powerpoint/2010/main" xmlns="" val="24924043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5E0F7F8-00A1-44A0-BDD9-2D408ED98EF2}" type="datetimeFigureOut">
              <a:rPr lang="en-US" smtClean="0"/>
              <a:pPr/>
              <a:t>11/30/2012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EE2C7F-1B91-4875-BEF3-D9FF96EBC519}" type="slidenum">
              <a:rPr lang="en-US" smtClean="0"/>
              <a:pPr/>
              <a:t>‹#›</a:t>
            </a:fld>
            <a:endParaRPr lang="en-US"/>
          </a:p>
        </p:txBody>
      </p:sp>
    </p:spTree>
    <p:extLst>
      <p:ext uri="{BB962C8B-B14F-4D97-AF65-F5344CB8AC3E}">
        <p14:creationId xmlns:p14="http://schemas.microsoft.com/office/powerpoint/2010/main" xmlns="" val="11930462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5E0F7F8-00A1-44A0-BDD9-2D408ED98EF2}" type="datetimeFigureOut">
              <a:rPr lang="en-US" smtClean="0"/>
              <a:pPr/>
              <a:t>11/30/2012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0EE2C7F-1B91-4875-BEF3-D9FF96EBC519}" type="slidenum">
              <a:rPr lang="en-US" smtClean="0"/>
              <a:pPr/>
              <a:t>‹#›</a:t>
            </a:fld>
            <a:endParaRPr lang="en-US"/>
          </a:p>
        </p:txBody>
      </p:sp>
    </p:spTree>
    <p:extLst>
      <p:ext uri="{BB962C8B-B14F-4D97-AF65-F5344CB8AC3E}">
        <p14:creationId xmlns:p14="http://schemas.microsoft.com/office/powerpoint/2010/main" xmlns="" val="8505678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5E0F7F8-00A1-44A0-BDD9-2D408ED98EF2}" type="datetimeFigureOut">
              <a:rPr lang="en-US" smtClean="0"/>
              <a:pPr/>
              <a:t>11/30/2012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0EE2C7F-1B91-4875-BEF3-D9FF96EBC519}" type="slidenum">
              <a:rPr lang="en-US" smtClean="0"/>
              <a:pPr/>
              <a:t>‹#›</a:t>
            </a:fld>
            <a:endParaRPr lang="en-US"/>
          </a:p>
        </p:txBody>
      </p:sp>
    </p:spTree>
    <p:extLst>
      <p:ext uri="{BB962C8B-B14F-4D97-AF65-F5344CB8AC3E}">
        <p14:creationId xmlns:p14="http://schemas.microsoft.com/office/powerpoint/2010/main" xmlns="" val="38129553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5E0F7F8-00A1-44A0-BDD9-2D408ED98EF2}" type="datetimeFigureOut">
              <a:rPr lang="en-US" smtClean="0"/>
              <a:pPr/>
              <a:t>11/30/2012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0EE2C7F-1B91-4875-BEF3-D9FF96EBC519}" type="slidenum">
              <a:rPr lang="en-US" smtClean="0"/>
              <a:pPr/>
              <a:t>‹#›</a:t>
            </a:fld>
            <a:endParaRPr lang="en-US"/>
          </a:p>
        </p:txBody>
      </p:sp>
    </p:spTree>
    <p:extLst>
      <p:ext uri="{BB962C8B-B14F-4D97-AF65-F5344CB8AC3E}">
        <p14:creationId xmlns:p14="http://schemas.microsoft.com/office/powerpoint/2010/main" xmlns="" val="19491646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E0F7F8-00A1-44A0-BDD9-2D408ED98EF2}" type="datetimeFigureOut">
              <a:rPr lang="en-US" smtClean="0"/>
              <a:pPr/>
              <a:t>11/30/2012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0EE2C7F-1B91-4875-BEF3-D9FF96EBC519}" type="slidenum">
              <a:rPr lang="en-US" smtClean="0"/>
              <a:pPr/>
              <a:t>‹#›</a:t>
            </a:fld>
            <a:endParaRPr lang="en-US"/>
          </a:p>
        </p:txBody>
      </p:sp>
    </p:spTree>
    <p:extLst>
      <p:ext uri="{BB962C8B-B14F-4D97-AF65-F5344CB8AC3E}">
        <p14:creationId xmlns:p14="http://schemas.microsoft.com/office/powerpoint/2010/main" xmlns="" val="38609761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5E0F7F8-00A1-44A0-BDD9-2D408ED98EF2}" type="datetimeFigureOut">
              <a:rPr lang="en-US" smtClean="0"/>
              <a:pPr/>
              <a:t>11/30/2012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0EE2C7F-1B91-4875-BEF3-D9FF96EBC519}" type="slidenum">
              <a:rPr lang="en-US" smtClean="0"/>
              <a:pPr/>
              <a:t>‹#›</a:t>
            </a:fld>
            <a:endParaRPr lang="en-US"/>
          </a:p>
        </p:txBody>
      </p:sp>
    </p:spTree>
    <p:extLst>
      <p:ext uri="{BB962C8B-B14F-4D97-AF65-F5344CB8AC3E}">
        <p14:creationId xmlns:p14="http://schemas.microsoft.com/office/powerpoint/2010/main" xmlns="" val="23803349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5E0F7F8-00A1-44A0-BDD9-2D408ED98EF2}" type="datetimeFigureOut">
              <a:rPr lang="en-US" smtClean="0"/>
              <a:pPr/>
              <a:t>11/30/2012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0EE2C7F-1B91-4875-BEF3-D9FF96EBC519}" type="slidenum">
              <a:rPr lang="en-US" smtClean="0"/>
              <a:pPr/>
              <a:t>‹#›</a:t>
            </a:fld>
            <a:endParaRPr lang="en-US"/>
          </a:p>
        </p:txBody>
      </p:sp>
    </p:spTree>
    <p:extLst>
      <p:ext uri="{BB962C8B-B14F-4D97-AF65-F5344CB8AC3E}">
        <p14:creationId xmlns:p14="http://schemas.microsoft.com/office/powerpoint/2010/main" xmlns="" val="26497362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5E0F7F8-00A1-44A0-BDD9-2D408ED98EF2}" type="datetimeFigureOut">
              <a:rPr lang="en-US" smtClean="0"/>
              <a:pPr/>
              <a:t>11/30/2012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EE2C7F-1B91-4875-BEF3-D9FF96EBC519}" type="slidenum">
              <a:rPr lang="en-US" smtClean="0"/>
              <a:pPr/>
              <a:t>‹#›</a:t>
            </a:fld>
            <a:endParaRPr lang="en-US"/>
          </a:p>
        </p:txBody>
      </p:sp>
    </p:spTree>
    <p:extLst>
      <p:ext uri="{BB962C8B-B14F-4D97-AF65-F5344CB8AC3E}">
        <p14:creationId xmlns:p14="http://schemas.microsoft.com/office/powerpoint/2010/main" xmlns="" val="36851643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5E0F7F8-00A1-44A0-BDD9-2D408ED98EF2}" type="datetimeFigureOut">
              <a:rPr lang="en-US" smtClean="0"/>
              <a:pPr/>
              <a:t>11/30/2012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EE2C7F-1B91-4875-BEF3-D9FF96EBC519}" type="slidenum">
              <a:rPr lang="en-US" smtClean="0"/>
              <a:pPr/>
              <a:t>‹#›</a:t>
            </a:fld>
            <a:endParaRPr lang="en-US"/>
          </a:p>
        </p:txBody>
      </p:sp>
    </p:spTree>
    <p:extLst>
      <p:ext uri="{BB962C8B-B14F-4D97-AF65-F5344CB8AC3E}">
        <p14:creationId xmlns:p14="http://schemas.microsoft.com/office/powerpoint/2010/main" xmlns="" val="27723187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E0F7F8-00A1-44A0-BDD9-2D408ED98EF2}" type="datetimeFigureOut">
              <a:rPr lang="en-US" smtClean="0"/>
              <a:pPr/>
              <a:t>11/30/2012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0EE2C7F-1B91-4875-BEF3-D9FF96EBC519}" type="slidenum">
              <a:rPr lang="en-US" smtClean="0"/>
              <a:pPr/>
              <a:t>‹#›</a:t>
            </a:fld>
            <a:endParaRPr lang="en-US"/>
          </a:p>
        </p:txBody>
      </p:sp>
    </p:spTree>
    <p:extLst>
      <p:ext uri="{BB962C8B-B14F-4D97-AF65-F5344CB8AC3E}">
        <p14:creationId xmlns:p14="http://schemas.microsoft.com/office/powerpoint/2010/main" xmlns="" val="14784017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Quantitative Business Analysis</a:t>
            </a:r>
            <a:endParaRPr lang="en-US" dirty="0"/>
          </a:p>
        </p:txBody>
      </p:sp>
      <p:sp>
        <p:nvSpPr>
          <p:cNvPr id="3" name="Subtitle 2"/>
          <p:cNvSpPr>
            <a:spLocks noGrp="1"/>
          </p:cNvSpPr>
          <p:nvPr>
            <p:ph type="subTitle" idx="1"/>
          </p:nvPr>
        </p:nvSpPr>
        <p:spPr/>
        <p:txBody>
          <a:bodyPr/>
          <a:lstStyle/>
          <a:p>
            <a:r>
              <a:rPr lang="en-US" dirty="0" smtClean="0"/>
              <a:t>Course Introduction</a:t>
            </a:r>
          </a:p>
          <a:p>
            <a:r>
              <a:rPr lang="en-US" dirty="0" smtClean="0"/>
              <a:t>By</a:t>
            </a:r>
          </a:p>
          <a:p>
            <a:r>
              <a:rPr lang="en-US" dirty="0" smtClean="0"/>
              <a:t> Aziza </a:t>
            </a:r>
            <a:r>
              <a:rPr lang="en-US" dirty="0" err="1" smtClean="0"/>
              <a:t>Munir</a:t>
            </a:r>
            <a:endParaRPr lang="en-US" dirty="0"/>
          </a:p>
        </p:txBody>
      </p:sp>
    </p:spTree>
    <p:extLst>
      <p:ext uri="{BB962C8B-B14F-4D97-AF65-F5344CB8AC3E}">
        <p14:creationId xmlns:p14="http://schemas.microsoft.com/office/powerpoint/2010/main" xmlns="" val="30301906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Course Description</a:t>
            </a:r>
            <a:endParaRPr lang="en-US" dirty="0"/>
          </a:p>
        </p:txBody>
      </p:sp>
      <p:sp>
        <p:nvSpPr>
          <p:cNvPr id="3" name="Content Placeholder 2"/>
          <p:cNvSpPr>
            <a:spLocks noGrp="1"/>
          </p:cNvSpPr>
          <p:nvPr>
            <p:ph idx="1"/>
          </p:nvPr>
        </p:nvSpPr>
        <p:spPr/>
        <p:txBody>
          <a:bodyPr>
            <a:normAutofit fontScale="92500"/>
          </a:bodyPr>
          <a:lstStyle/>
          <a:p>
            <a:r>
              <a:rPr lang="en-US" dirty="0" smtClean="0"/>
              <a:t>Focus on Data handling and presentation</a:t>
            </a:r>
          </a:p>
          <a:p>
            <a:r>
              <a:rPr lang="en-US" dirty="0" err="1" smtClean="0"/>
              <a:t>Analyse</a:t>
            </a:r>
            <a:r>
              <a:rPr lang="en-US" dirty="0" smtClean="0"/>
              <a:t> the need and importance of collecting data in business and methods to interpret them</a:t>
            </a:r>
          </a:p>
          <a:p>
            <a:r>
              <a:rPr lang="en-US" dirty="0" smtClean="0"/>
              <a:t>Describe, estimates, probability and forecasting environment on the basis of given information</a:t>
            </a:r>
          </a:p>
          <a:p>
            <a:r>
              <a:rPr lang="en-US" dirty="0" smtClean="0"/>
              <a:t>Presentation of numeric data and theoretical interpretations for information and business application</a:t>
            </a:r>
            <a:endParaRPr lang="en-US" dirty="0"/>
          </a:p>
        </p:txBody>
      </p:sp>
    </p:spTree>
    <p:extLst>
      <p:ext uri="{BB962C8B-B14F-4D97-AF65-F5344CB8AC3E}">
        <p14:creationId xmlns:p14="http://schemas.microsoft.com/office/powerpoint/2010/main" xmlns="" val="224037391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Course Objectives</a:t>
            </a:r>
            <a:endParaRPr lang="en-US" dirty="0"/>
          </a:p>
        </p:txBody>
      </p:sp>
      <p:sp>
        <p:nvSpPr>
          <p:cNvPr id="3" name="Content Placeholder 2"/>
          <p:cNvSpPr>
            <a:spLocks noGrp="1"/>
          </p:cNvSpPr>
          <p:nvPr>
            <p:ph idx="1"/>
          </p:nvPr>
        </p:nvSpPr>
        <p:spPr/>
        <p:txBody>
          <a:bodyPr/>
          <a:lstStyle/>
          <a:p>
            <a:r>
              <a:rPr lang="en-US" dirty="0" smtClean="0"/>
              <a:t>Data as center of generating information</a:t>
            </a:r>
          </a:p>
          <a:p>
            <a:r>
              <a:rPr lang="en-US" dirty="0" smtClean="0"/>
              <a:t>Data gathering techniques</a:t>
            </a:r>
          </a:p>
          <a:p>
            <a:r>
              <a:rPr lang="en-US" dirty="0" smtClean="0"/>
              <a:t>Mathematical and statistical interpretations</a:t>
            </a:r>
          </a:p>
          <a:p>
            <a:r>
              <a:rPr lang="en-US" dirty="0" smtClean="0"/>
              <a:t>Research techniques</a:t>
            </a:r>
          </a:p>
          <a:p>
            <a:r>
              <a:rPr lang="en-US" dirty="0" smtClean="0"/>
              <a:t>Generating useful information</a:t>
            </a:r>
            <a:endParaRPr lang="en-US" dirty="0"/>
          </a:p>
        </p:txBody>
      </p:sp>
    </p:spTree>
    <p:extLst>
      <p:ext uri="{BB962C8B-B14F-4D97-AF65-F5344CB8AC3E}">
        <p14:creationId xmlns:p14="http://schemas.microsoft.com/office/powerpoint/2010/main" xmlns="" val="203777999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Course Methodology</a:t>
            </a:r>
            <a:endParaRPr lang="en-US" dirty="0"/>
          </a:p>
        </p:txBody>
      </p:sp>
      <p:sp>
        <p:nvSpPr>
          <p:cNvPr id="3" name="Content Placeholder 2"/>
          <p:cNvSpPr>
            <a:spLocks noGrp="1"/>
          </p:cNvSpPr>
          <p:nvPr>
            <p:ph idx="1"/>
          </p:nvPr>
        </p:nvSpPr>
        <p:spPr/>
        <p:txBody>
          <a:bodyPr>
            <a:normAutofit lnSpcReduction="10000"/>
          </a:bodyPr>
          <a:lstStyle/>
          <a:p>
            <a:r>
              <a:rPr lang="en-US" dirty="0" smtClean="0"/>
              <a:t>Part 1</a:t>
            </a:r>
          </a:p>
          <a:p>
            <a:pPr marL="400050" lvl="1" indent="0">
              <a:buNone/>
            </a:pPr>
            <a:r>
              <a:rPr lang="en-US" dirty="0" smtClean="0"/>
              <a:t>Focus on estimates, probability, discrete and continuous, probability distribution, and decision analysis</a:t>
            </a:r>
          </a:p>
          <a:p>
            <a:pPr marL="400050" lvl="1" indent="0">
              <a:buNone/>
            </a:pPr>
            <a:r>
              <a:rPr lang="en-US" dirty="0" smtClean="0"/>
              <a:t>Forecasting on the basis of time series</a:t>
            </a:r>
          </a:p>
          <a:p>
            <a:r>
              <a:rPr lang="en-US" dirty="0" smtClean="0"/>
              <a:t>Part 2</a:t>
            </a:r>
          </a:p>
          <a:p>
            <a:pPr marL="457200" lvl="1" indent="0">
              <a:buNone/>
            </a:pPr>
            <a:r>
              <a:rPr lang="en-US" dirty="0" smtClean="0"/>
              <a:t>Importance of research in business</a:t>
            </a:r>
          </a:p>
          <a:p>
            <a:pPr marL="457200" lvl="1" indent="0">
              <a:buNone/>
            </a:pPr>
            <a:r>
              <a:rPr lang="en-US" dirty="0" smtClean="0"/>
              <a:t>Techniques, functions and steps</a:t>
            </a:r>
          </a:p>
          <a:p>
            <a:pPr marL="457200" lvl="1" indent="0">
              <a:buNone/>
            </a:pPr>
            <a:r>
              <a:rPr lang="en-US" dirty="0" smtClean="0"/>
              <a:t>Data interpretation and presentation, statistically</a:t>
            </a:r>
            <a:endParaRPr lang="en-US" dirty="0"/>
          </a:p>
        </p:txBody>
      </p:sp>
    </p:spTree>
    <p:extLst>
      <p:ext uri="{BB962C8B-B14F-4D97-AF65-F5344CB8AC3E}">
        <p14:creationId xmlns:p14="http://schemas.microsoft.com/office/powerpoint/2010/main" xmlns="" val="344979246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Lecture 1</a:t>
            </a:r>
            <a:endParaRPr lang="en-US" dirty="0"/>
          </a:p>
        </p:txBody>
      </p:sp>
      <p:sp>
        <p:nvSpPr>
          <p:cNvPr id="3" name="Subtitle 2"/>
          <p:cNvSpPr>
            <a:spLocks noGrp="1"/>
          </p:cNvSpPr>
          <p:nvPr>
            <p:ph type="subTitle" idx="1"/>
          </p:nvPr>
        </p:nvSpPr>
        <p:spPr/>
        <p:txBody>
          <a:bodyPr/>
          <a:lstStyle/>
          <a:p>
            <a:r>
              <a:rPr lang="en-US" dirty="0" smtClean="0"/>
              <a:t>Introduction</a:t>
            </a:r>
          </a:p>
          <a:p>
            <a:r>
              <a:rPr lang="en-US" dirty="0" smtClean="0"/>
              <a:t>By</a:t>
            </a:r>
          </a:p>
          <a:p>
            <a:r>
              <a:rPr lang="en-US" dirty="0" smtClean="0"/>
              <a:t> Aziza </a:t>
            </a:r>
            <a:r>
              <a:rPr lang="en-US" dirty="0" err="1" smtClean="0"/>
              <a:t>Munir</a:t>
            </a:r>
            <a:endParaRPr lang="en-US" dirty="0"/>
          </a:p>
        </p:txBody>
      </p:sp>
    </p:spTree>
    <p:extLst>
      <p:ext uri="{BB962C8B-B14F-4D97-AF65-F5344CB8AC3E}">
        <p14:creationId xmlns:p14="http://schemas.microsoft.com/office/powerpoint/2010/main" xmlns="" val="30301906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Learning Objectives</a:t>
            </a:r>
            <a:endParaRPr lang="en-US" dirty="0"/>
          </a:p>
        </p:txBody>
      </p:sp>
      <p:sp>
        <p:nvSpPr>
          <p:cNvPr id="3" name="Content Placeholder 2"/>
          <p:cNvSpPr>
            <a:spLocks noGrp="1"/>
          </p:cNvSpPr>
          <p:nvPr>
            <p:ph idx="1"/>
          </p:nvPr>
        </p:nvSpPr>
        <p:spPr/>
        <p:txBody>
          <a:bodyPr/>
          <a:lstStyle/>
          <a:p>
            <a:r>
              <a:rPr lang="en-US" dirty="0" smtClean="0"/>
              <a:t>Need and developing model</a:t>
            </a:r>
          </a:p>
          <a:p>
            <a:r>
              <a:rPr lang="en-US" dirty="0" smtClean="0"/>
              <a:t>Model types</a:t>
            </a:r>
          </a:p>
          <a:p>
            <a:r>
              <a:rPr lang="en-US" dirty="0" smtClean="0"/>
              <a:t>Flow chart of transformational process</a:t>
            </a:r>
          </a:p>
          <a:p>
            <a:r>
              <a:rPr lang="en-US" dirty="0" smtClean="0"/>
              <a:t>Model solution and report generation</a:t>
            </a:r>
          </a:p>
          <a:p>
            <a:r>
              <a:rPr lang="en-US" dirty="0" smtClean="0"/>
              <a:t>Quantitative methods in practice</a:t>
            </a:r>
          </a:p>
          <a:p>
            <a:r>
              <a:rPr lang="en-US" dirty="0" smtClean="0"/>
              <a:t>summary</a:t>
            </a:r>
            <a:endParaRPr lang="en-US" dirty="0"/>
          </a:p>
        </p:txBody>
      </p:sp>
    </p:spTree>
    <p:extLst>
      <p:ext uri="{BB962C8B-B14F-4D97-AF65-F5344CB8AC3E}">
        <p14:creationId xmlns:p14="http://schemas.microsoft.com/office/powerpoint/2010/main" xmlns="" val="419453087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Model?</a:t>
            </a:r>
            <a:endParaRPr lang="en-US" dirty="0"/>
          </a:p>
        </p:txBody>
      </p:sp>
      <p:sp>
        <p:nvSpPr>
          <p:cNvPr id="3" name="Content Placeholder 2"/>
          <p:cNvSpPr>
            <a:spLocks noGrp="1"/>
          </p:cNvSpPr>
          <p:nvPr>
            <p:ph idx="1"/>
          </p:nvPr>
        </p:nvSpPr>
        <p:spPr/>
        <p:txBody>
          <a:bodyPr/>
          <a:lstStyle/>
          <a:p>
            <a:pPr marL="0" indent="0">
              <a:buNone/>
            </a:pPr>
            <a:r>
              <a:rPr lang="en-US" dirty="0" smtClean="0"/>
              <a:t>To successfully apply quantitative analysis to decision making, the analyst must work with manager or user of the results. When both the quantitative analyst and the manager agree that the problem has been adequately structured, model can be developed and work can begin. </a:t>
            </a:r>
            <a:endParaRPr lang="en-US" dirty="0"/>
          </a:p>
        </p:txBody>
      </p:sp>
    </p:spTree>
    <p:extLst>
      <p:ext uri="{BB962C8B-B14F-4D97-AF65-F5344CB8AC3E}">
        <p14:creationId xmlns:p14="http://schemas.microsoft.com/office/powerpoint/2010/main" xmlns="" val="85040537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Model development</a:t>
            </a:r>
            <a:endParaRPr lang="en-US" dirty="0"/>
          </a:p>
        </p:txBody>
      </p:sp>
      <p:sp>
        <p:nvSpPr>
          <p:cNvPr id="3" name="Content Placeholder 2"/>
          <p:cNvSpPr>
            <a:spLocks noGrp="1"/>
          </p:cNvSpPr>
          <p:nvPr>
            <p:ph idx="1"/>
          </p:nvPr>
        </p:nvSpPr>
        <p:spPr/>
        <p:txBody>
          <a:bodyPr/>
          <a:lstStyle/>
          <a:p>
            <a:r>
              <a:rPr lang="en-US" dirty="0" smtClean="0"/>
              <a:t>Models are presentations of real objects or situations and can be presented in various forms.</a:t>
            </a:r>
          </a:p>
          <a:p>
            <a:pPr marL="0" indent="0">
              <a:buNone/>
            </a:pPr>
            <a:r>
              <a:rPr lang="en-US" dirty="0" err="1" smtClean="0"/>
              <a:t>Eg</a:t>
            </a:r>
            <a:r>
              <a:rPr lang="en-US" dirty="0" smtClean="0"/>
              <a:t>. Scale model of an airplane is a representation of real airplane. Similarly child toy truck is a model of real truck. These are physical replicas of objects</a:t>
            </a:r>
          </a:p>
          <a:p>
            <a:r>
              <a:rPr lang="en-US" dirty="0" smtClean="0"/>
              <a:t>Iconic models</a:t>
            </a:r>
            <a:endParaRPr lang="en-US" dirty="0"/>
          </a:p>
        </p:txBody>
      </p:sp>
    </p:spTree>
    <p:extLst>
      <p:ext uri="{BB962C8B-B14F-4D97-AF65-F5344CB8AC3E}">
        <p14:creationId xmlns:p14="http://schemas.microsoft.com/office/powerpoint/2010/main" xmlns="" val="370948345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Model development and types</a:t>
            </a:r>
            <a:endParaRPr lang="en-US" dirty="0"/>
          </a:p>
        </p:txBody>
      </p:sp>
      <p:sp>
        <p:nvSpPr>
          <p:cNvPr id="3" name="Content Placeholder 2"/>
          <p:cNvSpPr>
            <a:spLocks noGrp="1"/>
          </p:cNvSpPr>
          <p:nvPr>
            <p:ph idx="1"/>
          </p:nvPr>
        </p:nvSpPr>
        <p:spPr/>
        <p:txBody>
          <a:bodyPr/>
          <a:lstStyle/>
          <a:p>
            <a:r>
              <a:rPr lang="en-US" dirty="0" smtClean="0"/>
              <a:t>Second classification includes models that are physical in form but do not have same physical appearance, as object being modeled. Such are known as </a:t>
            </a:r>
            <a:r>
              <a:rPr lang="en-US" u="sng" dirty="0" smtClean="0"/>
              <a:t>Analog Models</a:t>
            </a:r>
          </a:p>
          <a:p>
            <a:pPr marL="0" indent="0">
              <a:buNone/>
            </a:pPr>
            <a:r>
              <a:rPr lang="en-US" dirty="0" err="1" smtClean="0"/>
              <a:t>Eg</a:t>
            </a:r>
            <a:r>
              <a:rPr lang="en-US" dirty="0" smtClean="0"/>
              <a:t>: Speedometer of an automobile, position of needle on dial, thermometer mentioning temperature</a:t>
            </a:r>
          </a:p>
          <a:p>
            <a:pPr marL="0" indent="0">
              <a:buNone/>
            </a:pPr>
            <a:endParaRPr lang="en-US" dirty="0"/>
          </a:p>
        </p:txBody>
      </p:sp>
    </p:spTree>
    <p:extLst>
      <p:ext uri="{BB962C8B-B14F-4D97-AF65-F5344CB8AC3E}">
        <p14:creationId xmlns:p14="http://schemas.microsoft.com/office/powerpoint/2010/main" xmlns="" val="74355384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Model development and Types</a:t>
            </a:r>
            <a:endParaRPr lang="en-US" dirty="0"/>
          </a:p>
        </p:txBody>
      </p:sp>
      <p:sp>
        <p:nvSpPr>
          <p:cNvPr id="3" name="Content Placeholder 2"/>
          <p:cNvSpPr>
            <a:spLocks noGrp="1"/>
          </p:cNvSpPr>
          <p:nvPr>
            <p:ph idx="1"/>
          </p:nvPr>
        </p:nvSpPr>
        <p:spPr/>
        <p:txBody>
          <a:bodyPr/>
          <a:lstStyle/>
          <a:p>
            <a:r>
              <a:rPr lang="en-US" dirty="0" smtClean="0"/>
              <a:t>Third classification states, representation of a problem by system of symbols and mathematical </a:t>
            </a:r>
            <a:r>
              <a:rPr lang="en-US" dirty="0" err="1" smtClean="0"/>
              <a:t>relationing</a:t>
            </a:r>
            <a:r>
              <a:rPr lang="en-US" dirty="0" smtClean="0"/>
              <a:t>.</a:t>
            </a:r>
          </a:p>
          <a:p>
            <a:r>
              <a:rPr lang="en-US" dirty="0" err="1" smtClean="0"/>
              <a:t>Mathemetical</a:t>
            </a:r>
            <a:r>
              <a:rPr lang="en-US" dirty="0" smtClean="0"/>
              <a:t> Modeling</a:t>
            </a:r>
          </a:p>
          <a:p>
            <a:pPr marL="0" indent="0">
              <a:buNone/>
            </a:pPr>
            <a:r>
              <a:rPr lang="en-US" dirty="0" err="1" smtClean="0"/>
              <a:t>Eg</a:t>
            </a:r>
            <a:r>
              <a:rPr lang="en-US" dirty="0" smtClean="0"/>
              <a:t>: Total profit from sales of a product can be determined by multiplying profit per unit by quantity sold.</a:t>
            </a:r>
          </a:p>
          <a:p>
            <a:pPr marL="0" indent="0">
              <a:buNone/>
            </a:pPr>
            <a:r>
              <a:rPr lang="en-US" dirty="0"/>
              <a:t>	</a:t>
            </a:r>
            <a:r>
              <a:rPr lang="en-US" dirty="0" smtClean="0"/>
              <a:t>P=10x</a:t>
            </a:r>
          </a:p>
          <a:p>
            <a:pPr marL="0" indent="0">
              <a:buNone/>
            </a:pPr>
            <a:endParaRPr lang="en-US" dirty="0"/>
          </a:p>
        </p:txBody>
      </p:sp>
    </p:spTree>
    <p:extLst>
      <p:ext uri="{BB962C8B-B14F-4D97-AF65-F5344CB8AC3E}">
        <p14:creationId xmlns:p14="http://schemas.microsoft.com/office/powerpoint/2010/main" xmlns="" val="293700607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Flow chart of process of Transforming Model Input to Output</a:t>
            </a:r>
            <a:endParaRPr lang="en-US" dirty="0"/>
          </a:p>
        </p:txBody>
      </p:sp>
      <p:sp>
        <p:nvSpPr>
          <p:cNvPr id="3" name="Content Placeholder 2"/>
          <p:cNvSpPr>
            <a:spLocks noGrp="1"/>
          </p:cNvSpPr>
          <p:nvPr>
            <p:ph idx="1"/>
          </p:nvPr>
        </p:nvSpPr>
        <p:spPr/>
        <p:txBody>
          <a:bodyPr/>
          <a:lstStyle/>
          <a:p>
            <a:endParaRPr lang="en-US" dirty="0"/>
          </a:p>
        </p:txBody>
      </p:sp>
      <p:sp>
        <p:nvSpPr>
          <p:cNvPr id="4" name="Rectangle 3"/>
          <p:cNvSpPr/>
          <p:nvPr/>
        </p:nvSpPr>
        <p:spPr>
          <a:xfrm>
            <a:off x="3124200" y="2133600"/>
            <a:ext cx="3276599"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Uncontrollable Inputs </a:t>
            </a:r>
          </a:p>
          <a:p>
            <a:pPr algn="ctr"/>
            <a:r>
              <a:rPr lang="en-US" dirty="0" smtClean="0"/>
              <a:t>(Environmental Factors)</a:t>
            </a:r>
            <a:endParaRPr lang="en-US" dirty="0"/>
          </a:p>
        </p:txBody>
      </p:sp>
      <p:sp>
        <p:nvSpPr>
          <p:cNvPr id="5" name="Rectangle 4"/>
          <p:cNvSpPr/>
          <p:nvPr/>
        </p:nvSpPr>
        <p:spPr>
          <a:xfrm>
            <a:off x="838200" y="4191000"/>
            <a:ext cx="21336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Controllable Inputs (Decision Variables</a:t>
            </a:r>
            <a:endParaRPr lang="en-US" dirty="0"/>
          </a:p>
        </p:txBody>
      </p:sp>
      <p:sp>
        <p:nvSpPr>
          <p:cNvPr id="6" name="Rectangle 5"/>
          <p:cNvSpPr/>
          <p:nvPr/>
        </p:nvSpPr>
        <p:spPr>
          <a:xfrm>
            <a:off x="4038600" y="4191000"/>
            <a:ext cx="15240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Mathematical Model</a:t>
            </a:r>
            <a:endParaRPr lang="en-US" dirty="0"/>
          </a:p>
        </p:txBody>
      </p:sp>
      <p:sp>
        <p:nvSpPr>
          <p:cNvPr id="7" name="Rectangle 6"/>
          <p:cNvSpPr/>
          <p:nvPr/>
        </p:nvSpPr>
        <p:spPr>
          <a:xfrm>
            <a:off x="6172200" y="4191000"/>
            <a:ext cx="18288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Output</a:t>
            </a:r>
          </a:p>
          <a:p>
            <a:pPr algn="ctr"/>
            <a:r>
              <a:rPr lang="en-US" dirty="0" smtClean="0"/>
              <a:t>(Physical Result)</a:t>
            </a:r>
            <a:endParaRPr lang="en-US" dirty="0"/>
          </a:p>
        </p:txBody>
      </p:sp>
      <p:cxnSp>
        <p:nvCxnSpPr>
          <p:cNvPr id="9" name="Straight Arrow Connector 8"/>
          <p:cNvCxnSpPr/>
          <p:nvPr/>
        </p:nvCxnSpPr>
        <p:spPr>
          <a:xfrm>
            <a:off x="4762499" y="3048000"/>
            <a:ext cx="0" cy="1143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a:stCxn id="5" idx="3"/>
          </p:cNvCxnSpPr>
          <p:nvPr/>
        </p:nvCxnSpPr>
        <p:spPr>
          <a:xfrm>
            <a:off x="2971800" y="4648200"/>
            <a:ext cx="10668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5562600" y="4648200"/>
            <a:ext cx="838199"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417337492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Model Solution</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xmlns="" val="4108722386"/>
              </p:ext>
            </p:extLst>
          </p:nvPr>
        </p:nvGraphicFramePr>
        <p:xfrm>
          <a:off x="457200" y="1600200"/>
          <a:ext cx="8229600" cy="2494280"/>
        </p:xfrm>
        <a:graphic>
          <a:graphicData uri="http://schemas.openxmlformats.org/drawingml/2006/table">
            <a:tbl>
              <a:tblPr firstRow="1" bandRow="1">
                <a:tableStyleId>{5C22544A-7EE6-4342-B048-85BDC9FD1C3A}</a:tableStyleId>
              </a:tblPr>
              <a:tblGrid>
                <a:gridCol w="2057400"/>
                <a:gridCol w="2057400"/>
                <a:gridCol w="2057400"/>
                <a:gridCol w="2057400"/>
              </a:tblGrid>
              <a:tr h="370840">
                <a:tc>
                  <a:txBody>
                    <a:bodyPr/>
                    <a:lstStyle/>
                    <a:p>
                      <a:r>
                        <a:rPr lang="en-US" dirty="0" smtClean="0"/>
                        <a:t>Production Quantity</a:t>
                      </a:r>
                      <a:endParaRPr lang="en-US" dirty="0"/>
                    </a:p>
                  </a:txBody>
                  <a:tcPr/>
                </a:tc>
                <a:tc>
                  <a:txBody>
                    <a:bodyPr/>
                    <a:lstStyle/>
                    <a:p>
                      <a:r>
                        <a:rPr lang="en-US" dirty="0" smtClean="0"/>
                        <a:t>Projected Profit</a:t>
                      </a:r>
                      <a:endParaRPr lang="en-US" dirty="0"/>
                    </a:p>
                  </a:txBody>
                  <a:tcPr/>
                </a:tc>
                <a:tc>
                  <a:txBody>
                    <a:bodyPr/>
                    <a:lstStyle/>
                    <a:p>
                      <a:r>
                        <a:rPr lang="en-US" dirty="0" smtClean="0"/>
                        <a:t>Total Hours of Production</a:t>
                      </a:r>
                      <a:endParaRPr lang="en-US" dirty="0"/>
                    </a:p>
                  </a:txBody>
                  <a:tcPr/>
                </a:tc>
                <a:tc>
                  <a:txBody>
                    <a:bodyPr/>
                    <a:lstStyle/>
                    <a:p>
                      <a:r>
                        <a:rPr lang="en-US" dirty="0" smtClean="0"/>
                        <a:t>Feasible solution</a:t>
                      </a:r>
                      <a:endParaRPr lang="en-US" dirty="0"/>
                    </a:p>
                  </a:txBody>
                  <a:tcPr/>
                </a:tc>
              </a:tr>
              <a:tr h="370840">
                <a:tc>
                  <a:txBody>
                    <a:bodyPr/>
                    <a:lstStyle/>
                    <a:p>
                      <a:r>
                        <a:rPr lang="en-US" dirty="0" smtClean="0"/>
                        <a:t>0</a:t>
                      </a:r>
                      <a:endParaRPr lang="en-US" dirty="0"/>
                    </a:p>
                  </a:txBody>
                  <a:tcPr/>
                </a:tc>
                <a:tc>
                  <a:txBody>
                    <a:bodyPr/>
                    <a:lstStyle/>
                    <a:p>
                      <a:r>
                        <a:rPr lang="en-US" dirty="0" smtClean="0"/>
                        <a:t>0</a:t>
                      </a:r>
                      <a:endParaRPr lang="en-US" dirty="0"/>
                    </a:p>
                  </a:txBody>
                  <a:tcPr/>
                </a:tc>
                <a:tc>
                  <a:txBody>
                    <a:bodyPr/>
                    <a:lstStyle/>
                    <a:p>
                      <a:r>
                        <a:rPr lang="en-US" dirty="0" smtClean="0"/>
                        <a:t>0</a:t>
                      </a:r>
                      <a:endParaRPr lang="en-US" dirty="0"/>
                    </a:p>
                  </a:txBody>
                  <a:tcPr/>
                </a:tc>
                <a:tc>
                  <a:txBody>
                    <a:bodyPr/>
                    <a:lstStyle/>
                    <a:p>
                      <a:r>
                        <a:rPr lang="en-US" dirty="0" smtClean="0"/>
                        <a:t>Yes</a:t>
                      </a:r>
                      <a:endParaRPr lang="en-US" dirty="0"/>
                    </a:p>
                  </a:txBody>
                  <a:tcPr/>
                </a:tc>
              </a:tr>
              <a:tr h="370840">
                <a:tc>
                  <a:txBody>
                    <a:bodyPr/>
                    <a:lstStyle/>
                    <a:p>
                      <a:r>
                        <a:rPr lang="en-US" dirty="0" smtClean="0"/>
                        <a:t>1</a:t>
                      </a:r>
                      <a:endParaRPr lang="en-US" dirty="0"/>
                    </a:p>
                  </a:txBody>
                  <a:tcPr/>
                </a:tc>
                <a:tc>
                  <a:txBody>
                    <a:bodyPr/>
                    <a:lstStyle/>
                    <a:p>
                      <a:r>
                        <a:rPr lang="en-US" dirty="0" smtClean="0"/>
                        <a:t>20</a:t>
                      </a:r>
                      <a:endParaRPr lang="en-US" dirty="0"/>
                    </a:p>
                  </a:txBody>
                  <a:tcPr/>
                </a:tc>
                <a:tc>
                  <a:txBody>
                    <a:bodyPr/>
                    <a:lstStyle/>
                    <a:p>
                      <a:r>
                        <a:rPr lang="en-US" dirty="0" smtClean="0"/>
                        <a:t>10</a:t>
                      </a:r>
                      <a:endParaRPr lang="en-US" dirty="0"/>
                    </a:p>
                  </a:txBody>
                  <a:tcPr/>
                </a:tc>
                <a:tc>
                  <a:txBody>
                    <a:bodyPr/>
                    <a:lstStyle/>
                    <a:p>
                      <a:r>
                        <a:rPr lang="en-US" dirty="0" smtClean="0"/>
                        <a:t>Yes</a:t>
                      </a:r>
                      <a:endParaRPr lang="en-US" dirty="0"/>
                    </a:p>
                  </a:txBody>
                  <a:tcPr/>
                </a:tc>
              </a:tr>
              <a:tr h="370840">
                <a:tc>
                  <a:txBody>
                    <a:bodyPr/>
                    <a:lstStyle/>
                    <a:p>
                      <a:r>
                        <a:rPr lang="en-US" dirty="0" smtClean="0"/>
                        <a:t>2</a:t>
                      </a:r>
                      <a:endParaRPr lang="en-US" dirty="0"/>
                    </a:p>
                  </a:txBody>
                  <a:tcPr/>
                </a:tc>
                <a:tc>
                  <a:txBody>
                    <a:bodyPr/>
                    <a:lstStyle/>
                    <a:p>
                      <a:r>
                        <a:rPr lang="en-US" dirty="0" smtClean="0"/>
                        <a:t>30</a:t>
                      </a:r>
                      <a:endParaRPr lang="en-US" dirty="0"/>
                    </a:p>
                  </a:txBody>
                  <a:tcPr/>
                </a:tc>
                <a:tc>
                  <a:txBody>
                    <a:bodyPr/>
                    <a:lstStyle/>
                    <a:p>
                      <a:r>
                        <a:rPr lang="en-US" dirty="0" smtClean="0"/>
                        <a:t>20</a:t>
                      </a:r>
                      <a:endParaRPr lang="en-US" dirty="0"/>
                    </a:p>
                  </a:txBody>
                  <a:tcPr/>
                </a:tc>
                <a:tc>
                  <a:txBody>
                    <a:bodyPr/>
                    <a:lstStyle/>
                    <a:p>
                      <a:r>
                        <a:rPr lang="en-US" dirty="0" smtClean="0"/>
                        <a:t>Yes</a:t>
                      </a:r>
                      <a:endParaRPr lang="en-US" dirty="0"/>
                    </a:p>
                  </a:txBody>
                  <a:tcPr/>
                </a:tc>
              </a:tr>
              <a:tr h="370840">
                <a:tc>
                  <a:txBody>
                    <a:bodyPr/>
                    <a:lstStyle/>
                    <a:p>
                      <a:r>
                        <a:rPr lang="en-US" dirty="0" smtClean="0"/>
                        <a:t>3</a:t>
                      </a:r>
                      <a:endParaRPr lang="en-US" dirty="0"/>
                    </a:p>
                  </a:txBody>
                  <a:tcPr/>
                </a:tc>
                <a:tc>
                  <a:txBody>
                    <a:bodyPr/>
                    <a:lstStyle/>
                    <a:p>
                      <a:r>
                        <a:rPr lang="en-US" dirty="0" smtClean="0"/>
                        <a:t>40</a:t>
                      </a:r>
                      <a:endParaRPr lang="en-US" dirty="0"/>
                    </a:p>
                  </a:txBody>
                  <a:tcPr/>
                </a:tc>
                <a:tc>
                  <a:txBody>
                    <a:bodyPr/>
                    <a:lstStyle/>
                    <a:p>
                      <a:r>
                        <a:rPr lang="en-US" dirty="0" smtClean="0"/>
                        <a:t>30</a:t>
                      </a:r>
                      <a:endParaRPr lang="en-US" dirty="0"/>
                    </a:p>
                  </a:txBody>
                  <a:tcPr/>
                </a:tc>
                <a:tc>
                  <a:txBody>
                    <a:bodyPr/>
                    <a:lstStyle/>
                    <a:p>
                      <a:r>
                        <a:rPr lang="en-US" dirty="0" smtClean="0"/>
                        <a:t>Yes</a:t>
                      </a:r>
                      <a:endParaRPr lang="en-US" dirty="0"/>
                    </a:p>
                  </a:txBody>
                  <a:tcPr/>
                </a:tc>
              </a:tr>
              <a:tr h="370840">
                <a:tc>
                  <a:txBody>
                    <a:bodyPr/>
                    <a:lstStyle/>
                    <a:p>
                      <a:r>
                        <a:rPr lang="en-US" dirty="0" smtClean="0"/>
                        <a:t>4</a:t>
                      </a:r>
                      <a:endParaRPr lang="en-US" dirty="0"/>
                    </a:p>
                  </a:txBody>
                  <a:tcPr/>
                </a:tc>
                <a:tc>
                  <a:txBody>
                    <a:bodyPr/>
                    <a:lstStyle/>
                    <a:p>
                      <a:r>
                        <a:rPr lang="en-US" dirty="0" smtClean="0"/>
                        <a:t>60</a:t>
                      </a:r>
                      <a:endParaRPr lang="en-US" dirty="0"/>
                    </a:p>
                  </a:txBody>
                  <a:tcPr/>
                </a:tc>
                <a:tc>
                  <a:txBody>
                    <a:bodyPr/>
                    <a:lstStyle/>
                    <a:p>
                      <a:r>
                        <a:rPr lang="en-US" dirty="0" smtClean="0"/>
                        <a:t>40</a:t>
                      </a:r>
                      <a:endParaRPr lang="en-US" dirty="0"/>
                    </a:p>
                  </a:txBody>
                  <a:tcPr/>
                </a:tc>
                <a:tc>
                  <a:txBody>
                    <a:bodyPr/>
                    <a:lstStyle/>
                    <a:p>
                      <a:r>
                        <a:rPr lang="en-US" dirty="0" smtClean="0"/>
                        <a:t>yes</a:t>
                      </a:r>
                      <a:endParaRPr lang="en-US" dirty="0"/>
                    </a:p>
                  </a:txBody>
                  <a:tcPr/>
                </a:tc>
              </a:tr>
            </a:tbl>
          </a:graphicData>
        </a:graphic>
      </p:graphicFrame>
    </p:spTree>
    <p:extLst>
      <p:ext uri="{BB962C8B-B14F-4D97-AF65-F5344CB8AC3E}">
        <p14:creationId xmlns:p14="http://schemas.microsoft.com/office/powerpoint/2010/main" xmlns="" val="256041017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r>
              <a:rPr lang="en-US" dirty="0" smtClean="0"/>
              <a:t>Report Generation</a:t>
            </a:r>
            <a:endParaRPr lang="en-US" dirty="0"/>
          </a:p>
        </p:txBody>
      </p:sp>
      <p:sp>
        <p:nvSpPr>
          <p:cNvPr id="3" name="Content Placeholder 2"/>
          <p:cNvSpPr>
            <a:spLocks noGrp="1"/>
          </p:cNvSpPr>
          <p:nvPr>
            <p:ph idx="1"/>
          </p:nvPr>
        </p:nvSpPr>
        <p:spPr/>
        <p:txBody>
          <a:bodyPr/>
          <a:lstStyle/>
          <a:p>
            <a:r>
              <a:rPr lang="en-US" dirty="0" smtClean="0"/>
              <a:t>Solution based on the quantitative analysis of a problem.</a:t>
            </a:r>
          </a:p>
          <a:p>
            <a:r>
              <a:rPr lang="en-US" dirty="0" smtClean="0"/>
              <a:t>Helps in decision making</a:t>
            </a:r>
          </a:p>
          <a:p>
            <a:r>
              <a:rPr lang="en-US" dirty="0" smtClean="0"/>
              <a:t>Report present recommended decision</a:t>
            </a:r>
          </a:p>
          <a:p>
            <a:r>
              <a:rPr lang="en-US" dirty="0" smtClean="0"/>
              <a:t>Manager lies working on report</a:t>
            </a:r>
            <a:endParaRPr lang="en-US" dirty="0"/>
          </a:p>
        </p:txBody>
      </p:sp>
    </p:spTree>
    <p:extLst>
      <p:ext uri="{BB962C8B-B14F-4D97-AF65-F5344CB8AC3E}">
        <p14:creationId xmlns:p14="http://schemas.microsoft.com/office/powerpoint/2010/main" xmlns="" val="294088548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Quantitative methods in Practice</a:t>
            </a:r>
            <a:endParaRPr lang="en-US" dirty="0"/>
          </a:p>
        </p:txBody>
      </p:sp>
      <p:sp>
        <p:nvSpPr>
          <p:cNvPr id="3" name="Content Placeholder 2"/>
          <p:cNvSpPr>
            <a:spLocks noGrp="1"/>
          </p:cNvSpPr>
          <p:nvPr>
            <p:ph idx="1"/>
          </p:nvPr>
        </p:nvSpPr>
        <p:spPr/>
        <p:txBody>
          <a:bodyPr>
            <a:normAutofit lnSpcReduction="10000"/>
          </a:bodyPr>
          <a:lstStyle/>
          <a:p>
            <a:r>
              <a:rPr lang="en-US" dirty="0" smtClean="0"/>
              <a:t>Linear programming</a:t>
            </a:r>
          </a:p>
          <a:p>
            <a:r>
              <a:rPr lang="en-US" dirty="0" smtClean="0"/>
              <a:t>Integer Linear programming</a:t>
            </a:r>
          </a:p>
          <a:p>
            <a:r>
              <a:rPr lang="en-US" dirty="0" smtClean="0"/>
              <a:t>Project Scheduling(PERT/CPM)</a:t>
            </a:r>
          </a:p>
          <a:p>
            <a:pPr marL="0" indent="0">
              <a:buNone/>
            </a:pPr>
            <a:r>
              <a:rPr lang="en-US" dirty="0" smtClean="0"/>
              <a:t>(Program Evaluation and Review Technique, Critical Path Method)</a:t>
            </a:r>
          </a:p>
          <a:p>
            <a:r>
              <a:rPr lang="en-US" dirty="0" smtClean="0"/>
              <a:t>Simulation</a:t>
            </a:r>
          </a:p>
          <a:p>
            <a:r>
              <a:rPr lang="en-US" dirty="0" smtClean="0"/>
              <a:t>Decision Analysis</a:t>
            </a:r>
          </a:p>
          <a:p>
            <a:r>
              <a:rPr lang="en-US" dirty="0" smtClean="0"/>
              <a:t>Forecasting</a:t>
            </a:r>
            <a:endParaRPr lang="en-US" dirty="0"/>
          </a:p>
        </p:txBody>
      </p:sp>
    </p:spTree>
    <p:extLst>
      <p:ext uri="{BB962C8B-B14F-4D97-AF65-F5344CB8AC3E}">
        <p14:creationId xmlns:p14="http://schemas.microsoft.com/office/powerpoint/2010/main" xmlns="" val="361971382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p:txBody>
          <a:bodyPr/>
          <a:lstStyle/>
          <a:p>
            <a:r>
              <a:rPr lang="en-US" dirty="0" smtClean="0"/>
              <a:t>Why we need QBA</a:t>
            </a:r>
          </a:p>
          <a:p>
            <a:r>
              <a:rPr lang="en-US" dirty="0" smtClean="0"/>
              <a:t>Why Model</a:t>
            </a:r>
          </a:p>
          <a:p>
            <a:r>
              <a:rPr lang="en-US" dirty="0" smtClean="0"/>
              <a:t>Types of Models</a:t>
            </a:r>
          </a:p>
          <a:p>
            <a:r>
              <a:rPr lang="en-US" dirty="0" smtClean="0"/>
              <a:t>Models </a:t>
            </a:r>
            <a:r>
              <a:rPr lang="en-US" smtClean="0"/>
              <a:t>in Practice</a:t>
            </a:r>
            <a:endParaRPr lang="en-US"/>
          </a:p>
        </p:txBody>
      </p:sp>
    </p:spTree>
    <p:extLst>
      <p:ext uri="{BB962C8B-B14F-4D97-AF65-F5344CB8AC3E}">
        <p14:creationId xmlns:p14="http://schemas.microsoft.com/office/powerpoint/2010/main" xmlns="" val="159139889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120</TotalTime>
  <Words>468</Words>
  <Application>Microsoft Office PowerPoint</Application>
  <PresentationFormat>On-screen Show (4:3)</PresentationFormat>
  <Paragraphs>98</Paragraphs>
  <Slides>15</Slides>
  <Notes>0</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Quantitative Business Analysis</vt:lpstr>
      <vt:lpstr>Course Description</vt:lpstr>
      <vt:lpstr>Course Objectives</vt:lpstr>
      <vt:lpstr>Course Methodology</vt:lpstr>
      <vt:lpstr>Lecture 1</vt:lpstr>
      <vt:lpstr>Learning Objectives</vt:lpstr>
      <vt:lpstr>Why Model?</vt:lpstr>
      <vt:lpstr>Model development</vt:lpstr>
      <vt:lpstr>Model development and types</vt:lpstr>
      <vt:lpstr>Model development and Types</vt:lpstr>
      <vt:lpstr>Flow chart of process of Transforming Model Input to Output</vt:lpstr>
      <vt:lpstr>Model Solution</vt:lpstr>
      <vt:lpstr> Report Generation</vt:lpstr>
      <vt:lpstr>Quantitative methods in Practice</vt:lpstr>
      <vt:lpstr>Summary</vt:lpstr>
    </vt:vector>
  </TitlesOfParts>
  <Company>MyCompanyName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Quantitative Business Analysis</dc:title>
  <dc:creator>MyUserName</dc:creator>
  <cp:lastModifiedBy>NTS</cp:lastModifiedBy>
  <cp:revision>19</cp:revision>
  <dcterms:created xsi:type="dcterms:W3CDTF">2012-11-30T05:36:27Z</dcterms:created>
  <dcterms:modified xsi:type="dcterms:W3CDTF">2012-11-30T08:21:18Z</dcterms:modified>
</cp:coreProperties>
</file>