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93"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69916" autoAdjust="0"/>
  </p:normalViewPr>
  <p:slideViewPr>
    <p:cSldViewPr>
      <p:cViewPr varScale="1">
        <p:scale>
          <a:sx n="51" d="100"/>
          <a:sy n="51" d="100"/>
        </p:scale>
        <p:origin x="-1914" y="-96"/>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D9081-B8F5-4D72-A20D-FF0BF41523D2}" type="datetimeFigureOut">
              <a:rPr lang="en-GB" smtClean="0"/>
              <a:pPr/>
              <a:t>10/12/2012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AE0DEB-1BB9-4423-AF73-5011B30178D1}" type="slidenum">
              <a:rPr lang="en-GB" smtClean="0"/>
              <a:pPr/>
              <a:t>‹#›</a:t>
            </a:fld>
            <a:endParaRPr lang="en-GB"/>
          </a:p>
        </p:txBody>
      </p:sp>
    </p:spTree>
    <p:extLst>
      <p:ext uri="{BB962C8B-B14F-4D97-AF65-F5344CB8AC3E}">
        <p14:creationId xmlns="" xmlns:p14="http://schemas.microsoft.com/office/powerpoint/2010/main" val="271693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2AF594E6-4E62-4F78-B2B7-5FDAE1CE6463}" type="slidenum">
              <a:rPr lang="en-US" smtClean="0"/>
              <a:pPr/>
              <a:t>3</a:t>
            </a:fld>
            <a:endParaRPr lang="en-US" smtClean="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222088D1-2504-4A97-AB5B-A49262601EA3}" type="slidenum">
              <a:rPr lang="en-US" smtClean="0"/>
              <a:pPr/>
              <a:t>4</a:t>
            </a:fld>
            <a:endParaRPr lang="en-US" smtClean="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These are the questions we will address in this chapter. Why? Firms are adjusting the way they do business. And for many reasons! Virtually every industry has been touched by dramatic shifts in the technological, demographic, socio-cultural, natural, and political-legal environments. </a:t>
            </a:r>
          </a:p>
          <a:p>
            <a:pPr eaLnBrk="1" hangingPunct="1"/>
            <a:r>
              <a:rPr lang="en-US" smtClean="0">
                <a:latin typeface="Arial" pitchFamily="34" charset="0"/>
              </a:rPr>
              <a:t>In this chapter, we consider how firms can develop processes to identify and track important microenvironment trends. We also address how to assess sales forecasts.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9E02CA0-2EEA-43BB-8150-3B8AD140ABE0}" type="slidenum">
              <a:rPr lang="en-US" smtClean="0"/>
              <a:pPr/>
              <a:t>5</a:t>
            </a:fld>
            <a:endParaRPr lang="en-US" smtClean="0"/>
          </a:p>
        </p:txBody>
      </p:sp>
      <p:sp>
        <p:nvSpPr>
          <p:cNvPr id="20482" name="Rectangle 2"/>
          <p:cNvSpPr>
            <a:spLocks noGrp="1" noRot="1" noChangeAspect="1" noChangeArrowheads="1" noTextEdit="1"/>
          </p:cNvSpPr>
          <p:nvPr>
            <p:ph type="sldImg"/>
          </p:nvPr>
        </p:nvSpPr>
        <p:spPr>
          <a:ln/>
        </p:spPr>
      </p:sp>
      <p:sp>
        <p:nvSpPr>
          <p:cNvPr id="2048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 major responsibility for identifying significant marketplace changes falls to the company’s marketers. Marketers have two advantages for the task: disciplined methods for collecting information, and time spent interacting with customers and observing competitors and other outside groups. Some firms have marketing information systems that provide rich detail about buyer wants, preferences, and behavior. Every firm must organize and distribute a continuous flow of information to its marketing managers.</a:t>
            </a:r>
          </a:p>
          <a:p>
            <a:pPr eaLnBrk="1" hangingPunct="1"/>
            <a:r>
              <a:rPr lang="en-US" smtClean="0">
                <a:latin typeface="Arial" pitchFamily="34" charset="0"/>
              </a:rPr>
              <a:t>A marketing information system (MIS) consists of people, equipment, and procedures to gather, sort, analyze, evaluate, and distribute needed, timely, and accurate information to marketing decision makers. It relies on internal company records, marketing intelligence activities, and marketing research.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p:cNvSpPr>
          <p:nvPr>
            <p:ph type="sldImg"/>
          </p:nvPr>
        </p:nvSpPr>
        <p:spPr>
          <a:ln/>
        </p:spPr>
      </p:sp>
      <p:sp>
        <p:nvSpPr>
          <p:cNvPr id="2253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Companies with superior information can choose their markets better, develop better offerings, and execute better marketing planning. The Michigan Economic Development Corporation (MEDC) studied the demographic information of its visitors and those of competing Midwestern cities to create a new marketing message and tourism campaign. The information helped MEDC attract 3.8 million new trips to Michigan, $805 million in new visitor spending, and $56 million in incremental state tax revenue over the period 2004–2008.</a:t>
            </a:r>
          </a:p>
        </p:txBody>
      </p:sp>
      <p:sp>
        <p:nvSpPr>
          <p:cNvPr id="2253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5E0F710C-BEC3-4069-B87A-E0AF5049853F}" type="slidenum">
              <a:rPr lang="en-US" smtClean="0"/>
              <a:pPr/>
              <a:t>6</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0F93CDBB-F793-4148-B22C-F6D06809133E}" type="slidenum">
              <a:rPr lang="en-US" smtClean="0"/>
              <a:pPr/>
              <a:t>7</a:t>
            </a:fld>
            <a:endParaRPr lang="en-US" smtClean="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 company’s marketing information system should be a mixture of what managers think they need, what they really need, and what is economically feasible. An internal MIS committee can interview a cross-section of marketing managers to discover their information needs. Table 3.2 lists questions to ask.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643BF69F-2D2C-44E8-ADF0-EC1FCC697788}" type="slidenum">
              <a:rPr lang="en-US" smtClean="0"/>
              <a:pPr/>
              <a:t>8</a:t>
            </a:fld>
            <a:endParaRPr lang="en-US" smtClean="0"/>
          </a:p>
        </p:txBody>
      </p:sp>
      <p:sp>
        <p:nvSpPr>
          <p:cNvPr id="26626" name="Rectangle 2"/>
          <p:cNvSpPr>
            <a:spLocks noGrp="1" noRot="1" noChangeAspect="1" noChangeArrowheads="1" noTextEdit="1"/>
          </p:cNvSpPr>
          <p:nvPr>
            <p:ph type="sldImg"/>
          </p:nvPr>
        </p:nvSpPr>
        <p:spPr>
          <a:ln/>
        </p:spPr>
      </p:sp>
      <p:sp>
        <p:nvSpPr>
          <p:cNvPr id="2662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To spot important opportunities and potential problems, marketing managers rely on internal reports of orders, sales, prices, costs, inventory levels, receivables, and payables.</a:t>
            </a:r>
          </a:p>
          <a:p>
            <a:pPr eaLnBrk="1" hangingPunct="1"/>
            <a:r>
              <a:rPr lang="en-US" smtClean="0">
                <a:latin typeface="Arial" pitchFamily="34" charset="0"/>
              </a:rPr>
              <a:t>The heart of the internal records system is the order-to-payment cycle. Sales representatives, dealers, and customers send orders to the firm. The sales department prepares invoices, transmits copies to various departments, and back-orders out-of-stock items. Shipped items generate shipping and billing documents that go to various departments. </a:t>
            </a:r>
          </a:p>
          <a:p>
            <a:pPr eaLnBrk="1" hangingPunct="1"/>
            <a:r>
              <a:rPr lang="en-US" smtClean="0">
                <a:latin typeface="Arial" pitchFamily="34" charset="0"/>
              </a:rPr>
              <a:t>Marketing managers need timely and accurate reports on current sales. </a:t>
            </a:r>
          </a:p>
          <a:p>
            <a:pPr eaLnBrk="1" hangingPunct="1"/>
            <a:r>
              <a:rPr lang="en-US" smtClean="0">
                <a:latin typeface="Arial" pitchFamily="34" charset="0"/>
              </a:rPr>
              <a:t>Companies organize their information into customer, product, and salesperson databases and combine their data. The customer database will contain every customer’s name, address, past transactions, and sometimes even demographics and psychographics (activities, interests, and opinions).</a:t>
            </a:r>
          </a:p>
          <a:p>
            <a:pPr eaLnBrk="1" hangingPunct="1"/>
            <a:r>
              <a:rPr lang="en-US" smtClean="0">
                <a:latin typeface="Arial" pitchFamily="34" charset="0"/>
              </a:rPr>
              <a:t>Companies make these data easily accessible to their decision makers. Analysts can “mine” the data and garner fresh insights into neglected customer segments, recent customer trends, and other useful information.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p:cNvSpPr>
          <p:nvPr>
            <p:ph type="sldImg"/>
          </p:nvPr>
        </p:nvSpPr>
        <p:spPr>
          <a:ln/>
        </p:spPr>
      </p:sp>
      <p:sp>
        <p:nvSpPr>
          <p:cNvPr id="2867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Best Buy has assembled a 15-plus terabyte database with seven years of data on 75 million households. It captures information about every interaction— from phone calls and mouse clicks to delivery and rebate check. The firm also applies a customer lifetime value model that measures transaction-level profitability and factors in customer behaviors that increase or decrease the value of the relationship. Knowing so much about consumers allows Best Buy to employ precision marketing and customer-triggered incentive programs with positive response rates.</a:t>
            </a:r>
          </a:p>
        </p:txBody>
      </p:sp>
      <p:sp>
        <p:nvSpPr>
          <p:cNvPr id="286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F5B80FEC-A87E-463A-B2F2-CCA585BBD8D6}" type="slidenum">
              <a:rPr lang="en-US" smtClean="0"/>
              <a:pPr/>
              <a:t>9</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p:cNvSpPr>
          <p:nvPr>
            <p:ph type="sldImg"/>
          </p:nvPr>
        </p:nvSpPr>
        <p:spPr>
          <a:ln/>
        </p:spPr>
      </p:sp>
      <p:sp>
        <p:nvSpPr>
          <p:cNvPr id="30722"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A marketing intelligence system is a set of procedures and sources that managers use to obtain everyday information about developments in the marketing environment. The internal records system supplies </a:t>
            </a:r>
            <a:r>
              <a:rPr lang="en-US" i="1" smtClean="0">
                <a:latin typeface="Arial" pitchFamily="34" charset="0"/>
              </a:rPr>
              <a:t>results data, but the marketing intelligence system supplies happenings data.</a:t>
            </a:r>
          </a:p>
          <a:p>
            <a:pPr eaLnBrk="1" hangingPunct="1"/>
            <a:r>
              <a:rPr lang="en-US" smtClean="0">
                <a:latin typeface="Arial" pitchFamily="34" charset="0"/>
              </a:rPr>
              <a:t>Marketing managers collect marketing intelligence in a variety of different ways, such as by reading books, newspapers, and trade publications; talking to customers, suppliers, and distributors; monitoring social media on the Internet; and meeting with other company managers.</a:t>
            </a:r>
          </a:p>
        </p:txBody>
      </p:sp>
      <p:sp>
        <p:nvSpPr>
          <p:cNvPr id="3072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B251BECD-891F-43D5-9FF7-2203471F844E}" type="slidenum">
              <a:rPr lang="en-US" smtClean="0"/>
              <a:pPr/>
              <a:t>10</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DD6393A5-99C0-4DA6-95DF-B3F85D120C0E}" type="slidenum">
              <a:rPr lang="en-US" smtClean="0"/>
              <a:pPr/>
              <a:t>11</a:t>
            </a:fld>
            <a:endParaRPr lang="en-US" smtClean="0"/>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A company can take eight possible actions (listed in the slide) to improve the quantity and quality of its marketing intelligence. The company must “sell” its sales force on their importance as intelligence gatherers. Marketing intermediaries are often closer to the customer and competition and can offer helpful insights. Many companies hire specialists to gather marketing intelligence. The firm can purchase competitors’ products, attend open houses and trade shows, read competitors’ published reports, attend stockholders’ meetings, talk to employees, collect competitors’ ads, consult with suppliers, and look up news stories about competitors. The U.S. Census Bureau provides an in-depth look at the population swings, demographic groups, regional migrations, and changing family structure of the estimated 304,059,724 people in the United States (as of July 1, 2008). Census marketer Nielsen </a:t>
            </a:r>
            <a:r>
              <a:rPr lang="en-US" dirty="0" err="1" smtClean="0">
                <a:latin typeface="Arial" pitchFamily="34" charset="0"/>
              </a:rPr>
              <a:t>Claritas</a:t>
            </a:r>
            <a:r>
              <a:rPr lang="en-US" dirty="0" smtClean="0">
                <a:latin typeface="Arial" pitchFamily="34" charset="0"/>
              </a:rPr>
              <a:t> cross-references census figures with consumer surveys and its own grassroots research for clients such as The Weather Channel, BMW, and Sovereign Bank. Partnering with “list houses” that provide customer phone and address information, Nielsen </a:t>
            </a:r>
            <a:r>
              <a:rPr lang="en-US" dirty="0" err="1" smtClean="0">
                <a:latin typeface="Arial" pitchFamily="34" charset="0"/>
              </a:rPr>
              <a:t>Claritas</a:t>
            </a:r>
            <a:r>
              <a:rPr lang="en-US" dirty="0" smtClean="0">
                <a:latin typeface="Arial" pitchFamily="34" charset="0"/>
              </a:rPr>
              <a:t> can help firms select and purchase mailing lists with specific clusters. A.C. Nielsen Company and Information Resources Inc. collect information about product sales in a variety of categories and consumer exposure to various media and gather consumer-panel data much more cheaply than marketers manage on their own.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287C9828-75FC-4F6F-903F-9B575F72B07B}" type="slidenum">
              <a:rPr lang="en-US" smtClean="0"/>
              <a:pPr/>
              <a:t>12</a:t>
            </a:fld>
            <a:endParaRPr lang="en-US" smtClean="0"/>
          </a:p>
        </p:txBody>
      </p:sp>
      <p:sp>
        <p:nvSpPr>
          <p:cNvPr id="34818" name="Rectangle 2"/>
          <p:cNvSpPr>
            <a:spLocks noGrp="1" noRot="1" noChangeAspect="1" noChangeArrowheads="1" noTextEdit="1"/>
          </p:cNvSpPr>
          <p:nvPr>
            <p:ph type="sldImg"/>
          </p:nvPr>
        </p:nvSpPr>
        <p:spPr>
          <a:ln/>
        </p:spPr>
      </p:sp>
      <p:sp>
        <p:nvSpPr>
          <p:cNvPr id="34819"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Thanks to the explosion of outlets available on the Internet, online customer review boards, discussion forums, chat rooms, and blogs can distribute one customer’s experiences or evaluation to other potential buyers and, of course, to marketers seeking information about the consumers and the competition. There are five main ways identified in the slide which marketers can use to research competitors’ product strengths and weaknesses online.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089D40E4-B6BF-4CF0-AE6E-BBE6F28800B4}" type="slidenum">
              <a:rPr lang="en-US" smtClean="0"/>
              <a:pPr/>
              <a:t>13</a:t>
            </a:fld>
            <a:endParaRPr lang="en-US" smtClean="0"/>
          </a:p>
        </p:txBody>
      </p:sp>
      <p:sp>
        <p:nvSpPr>
          <p:cNvPr id="36866" name="Rectangle 2"/>
          <p:cNvSpPr>
            <a:spLocks noGrp="1" noRot="1" noChangeAspect="1" noChangeArrowheads="1" noTextEdit="1"/>
          </p:cNvSpPr>
          <p:nvPr>
            <p:ph type="sldImg"/>
          </p:nvPr>
        </p:nvSpPr>
        <p:spPr>
          <a:ln/>
        </p:spPr>
      </p:sp>
      <p:sp>
        <p:nvSpPr>
          <p:cNvPr id="3686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A fad is “unpredictable, short-lived, and without social, economic, and political significance.” A company can cash in on a fad such as Crocs clogs, Elmo TMX dolls, and Pokémon gifts and toys, but getting it right requires luck and good timing.  </a:t>
            </a:r>
          </a:p>
          <a:p>
            <a:pPr eaLnBrk="1" hangingPunct="1"/>
            <a:r>
              <a:rPr lang="en-US" dirty="0" smtClean="0">
                <a:latin typeface="Arial" pitchFamily="34" charset="0"/>
              </a:rPr>
              <a:t>A direction or sequence of events with momentum and durability, a trend is more predictable and durable than a fad; trends reveal the shape of the future and can provide strategic direction. </a:t>
            </a:r>
          </a:p>
          <a:p>
            <a:pPr eaLnBrk="1" hangingPunct="1"/>
            <a:r>
              <a:rPr lang="en-US" dirty="0" smtClean="0">
                <a:latin typeface="Arial" pitchFamily="34" charset="0"/>
              </a:rPr>
              <a:t>A megatrend is a “large social, economic, political, and technological change [that] is slow to form, and once in place, influences us for some time—between seven and ten years, or longer. </a:t>
            </a:r>
          </a:p>
          <a:p>
            <a:pPr eaLnBrk="1" hangingPunct="1"/>
            <a:r>
              <a:rPr lang="en-US" dirty="0" smtClean="0">
                <a:latin typeface="Arial" pitchFamily="34" charset="0"/>
              </a:rPr>
              <a:t>What are today’s fads, trends, and megatrends?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a:ln/>
        </p:spPr>
      </p:sp>
      <p:sp>
        <p:nvSpPr>
          <p:cNvPr id="3891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Firms must monitor six major forces in the broad environment: demographic, economic, socialcultural, natural, technological, and political-legal. We’ll describe them separately, but remember that their interactions will lead to new opportunities and threats. </a:t>
            </a:r>
          </a:p>
        </p:txBody>
      </p:sp>
      <p:sp>
        <p:nvSpPr>
          <p:cNvPr id="3891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84FF88D7-6724-4AC9-87B4-C419D0059165}" type="slidenum">
              <a:rPr lang="en-US" smtClean="0"/>
              <a:pPr/>
              <a:t>15</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85C5CD23-31D3-49CD-BADE-3F21DF7087A6}" type="slidenum">
              <a:rPr lang="en-US" smtClean="0"/>
              <a:pPr/>
              <a:t>16</a:t>
            </a:fld>
            <a:endParaRPr lang="en-US" smtClean="0"/>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Demographic developments often move at a fairly predictable pace. The main one marketers monitor is </a:t>
            </a:r>
            <a:r>
              <a:rPr lang="en-US" i="1" smtClean="0">
                <a:latin typeface="Arial" pitchFamily="34" charset="0"/>
              </a:rPr>
              <a:t>population, including the size and growth rate of population in cities, regions, and nations; </a:t>
            </a:r>
            <a:r>
              <a:rPr lang="en-US" smtClean="0">
                <a:latin typeface="Arial" pitchFamily="34" charset="0"/>
              </a:rPr>
              <a:t>age distribution and ethnic mix; educational levels; household patterns; and regional characteristics and movements.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p:cNvSpPr>
          <p:nvPr>
            <p:ph type="sldImg"/>
          </p:nvPr>
        </p:nvSpPr>
        <p:spPr>
          <a:ln/>
        </p:spPr>
      </p:sp>
      <p:sp>
        <p:nvSpPr>
          <p:cNvPr id="43010"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Table 3.3, excerpted here, explains some surprising facts about the world, if it were a village of 100 people. </a:t>
            </a:r>
          </a:p>
        </p:txBody>
      </p:sp>
      <p:sp>
        <p:nvSpPr>
          <p:cNvPr id="4301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D17F8E8C-45B7-4C99-B936-43BBEFAE1C9B}" type="slidenum">
              <a:rPr lang="en-US" smtClean="0"/>
              <a:pPr/>
              <a:t>17</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p:cNvSpPr>
          <p:nvPr>
            <p:ph type="sldImg"/>
          </p:nvPr>
        </p:nvSpPr>
        <p:spPr>
          <a:ln/>
        </p:spPr>
      </p:sp>
      <p:sp>
        <p:nvSpPr>
          <p:cNvPr id="45058"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 available purchasing power in an economy depends on current income, prices, savings, debt, and credit availability. As the recent economic downturn vividly demonstrated, trends affecting purchasing power can have a strong impact on business, especially for companies whose products are geared to high-income and price-sensitive consumers.</a:t>
            </a:r>
          </a:p>
        </p:txBody>
      </p:sp>
      <p:sp>
        <p:nvSpPr>
          <p:cNvPr id="4505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E1E7B4E6-1BF7-4FE3-8B68-2B2949D9515A}" type="slidenum">
              <a:rPr lang="en-US" smtClean="0"/>
              <a:pPr/>
              <a:t>18</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35E390C5-7BBE-44C1-B592-6C559AE17241}" type="slidenum">
              <a:rPr lang="en-US" smtClean="0"/>
              <a:pPr/>
              <a:t>19</a:t>
            </a:fld>
            <a:endParaRPr lang="en-US" smtClean="0"/>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Some experts believed the recession would fundamentally shake consumers’ faith in the economy and their personal financial situations. Others maintained tighter spending reflected a mere economic constraint and not a fundamental behavioral change. Thus, consumers’ aspirations would stay the same, and spending would resume when the economy improves. Who is right?</a:t>
            </a:r>
          </a:p>
          <a:p>
            <a:pPr eaLnBrk="1" hangingPunct="1"/>
            <a:r>
              <a:rPr lang="en-US" smtClean="0">
                <a:latin typeface="Arial" pitchFamily="34" charset="0"/>
              </a:rPr>
              <a:t>Identifying the more likely long-term scenario—especially with the coveted 18- to 34-year-old age group—would help to direct how marketers spend their money. After six months of research and development in the baby boomer market, Starwood launched a “style at a steal” initiative to offer affordable but stylish hotel alternatives to its high-end W, Sheraton, and Westin chains. Targeting an audience seeking both thrift and luxury, it introduced two new low-cost chains: Aloft, designed to reflect the urban cool of loft apartments, and Element, suites with every “element” of modern daily lives, including healthy food choices and spa-like bathrooms.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a:ln/>
        </p:spPr>
      </p:sp>
      <p:sp>
        <p:nvSpPr>
          <p:cNvPr id="49154"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There are four types of industrial structures: </a:t>
            </a:r>
            <a:r>
              <a:rPr lang="en-US" i="1" smtClean="0">
                <a:latin typeface="Arial" pitchFamily="34" charset="0"/>
              </a:rPr>
              <a:t>subsistence economies </a:t>
            </a:r>
            <a:r>
              <a:rPr lang="en-US" smtClean="0">
                <a:latin typeface="Arial" pitchFamily="34" charset="0"/>
              </a:rPr>
              <a:t>like Papua New Guinea, with few opportunities for marketers; </a:t>
            </a:r>
            <a:r>
              <a:rPr lang="en-US" i="1" smtClean="0">
                <a:latin typeface="Arial" pitchFamily="34" charset="0"/>
              </a:rPr>
              <a:t>raw-material-exporting economies </a:t>
            </a:r>
            <a:r>
              <a:rPr lang="en-US" smtClean="0">
                <a:latin typeface="Arial" pitchFamily="34" charset="0"/>
              </a:rPr>
              <a:t>like Democratic Republic of Congo (copper) and Saudi Arabia (oil), with good markets for equipment, tools, supplies, and luxury goods for the rich; </a:t>
            </a:r>
            <a:r>
              <a:rPr lang="en-US" i="1" smtClean="0">
                <a:latin typeface="Arial" pitchFamily="34" charset="0"/>
              </a:rPr>
              <a:t>industrializing economies like India, </a:t>
            </a:r>
            <a:r>
              <a:rPr lang="en-US" smtClean="0">
                <a:latin typeface="Arial" pitchFamily="34" charset="0"/>
              </a:rPr>
              <a:t>Egypt, and the Philippines, where a new rich class and a growing middle class demand new types of goods; and </a:t>
            </a:r>
            <a:r>
              <a:rPr lang="en-US" i="1" smtClean="0">
                <a:latin typeface="Arial" pitchFamily="34" charset="0"/>
              </a:rPr>
              <a:t>industrial economies like Western Europe, with rich markets for all sorts of goods. </a:t>
            </a:r>
          </a:p>
          <a:p>
            <a:pPr eaLnBrk="1" hangingPunct="1"/>
            <a:r>
              <a:rPr lang="en-US" smtClean="0">
                <a:latin typeface="Arial" pitchFamily="34" charset="0"/>
              </a:rPr>
              <a:t>Marketers often distinguish countries using five income-distribution patterns: (1) very low incomes; (2) mostly low incomes; (3) very low, very high incomes; (4) low, medium, high incomes; and (5) mostly medium incomes.</a:t>
            </a:r>
          </a:p>
        </p:txBody>
      </p:sp>
      <p:sp>
        <p:nvSpPr>
          <p:cNvPr id="4915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80F000AD-1D50-4CC9-BCC2-D734A839314A}" type="slidenum">
              <a:rPr lang="en-US" smtClean="0"/>
              <a:pPr/>
              <a:t>20</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E2050419-0281-415C-AF5A-B4645016577C}" type="slidenum">
              <a:rPr lang="en-US" smtClean="0"/>
              <a:pPr/>
              <a:t>21</a:t>
            </a:fld>
            <a:endParaRPr lang="en-US" smtClean="0"/>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From our sociocultural environment we absorb, almost unconsciously, a world view that defines our relationships to ourselves, others, organizations, society, nature, and the universe.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59463D9B-A483-4946-9797-EF0947D36747}" type="slidenum">
              <a:rPr lang="en-US" smtClean="0"/>
              <a:pPr/>
              <a:t>22</a:t>
            </a:fld>
            <a:endParaRPr lang="en-US" smtClean="0"/>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This table lists the favorite consumer leisure-time activities. In the text, you’ll see how these activities (percentage partaking) have changed from 1995 until 2008.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p:cNvSpPr>
          <p:nvPr>
            <p:ph type="sldImg"/>
          </p:nvPr>
        </p:nvSpPr>
        <p:spPr>
          <a:ln/>
        </p:spPr>
      </p:sp>
      <p:sp>
        <p:nvSpPr>
          <p:cNvPr id="55298"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Most people in the United States still believe in working, getting married, giving to charity, and being honest. </a:t>
            </a:r>
            <a:r>
              <a:rPr lang="en-US" i="1" smtClean="0">
                <a:latin typeface="Arial" pitchFamily="34" charset="0"/>
              </a:rPr>
              <a:t>Core beliefs and </a:t>
            </a:r>
            <a:r>
              <a:rPr lang="en-US" smtClean="0">
                <a:latin typeface="Arial" pitchFamily="34" charset="0"/>
              </a:rPr>
              <a:t>values are passed from parents to children and reinforced by social institutions—schools, churches, businesses, and governments. </a:t>
            </a:r>
            <a:r>
              <a:rPr lang="en-US" i="1" smtClean="0">
                <a:latin typeface="Arial" pitchFamily="34" charset="0"/>
              </a:rPr>
              <a:t>Secondary beliefs and values are more open to change. </a:t>
            </a:r>
            <a:r>
              <a:rPr lang="en-US" smtClean="0">
                <a:latin typeface="Arial" pitchFamily="34" charset="0"/>
              </a:rPr>
              <a:t>Believing in the institution of marriage is a core belief; believing people should marry early is a secondary belief. Marketers have some chance of changing secondary values, but little chance of changing core values. </a:t>
            </a:r>
          </a:p>
          <a:p>
            <a:pPr eaLnBrk="1" hangingPunct="1"/>
            <a:r>
              <a:rPr lang="en-US" smtClean="0">
                <a:latin typeface="Arial" pitchFamily="34" charset="0"/>
              </a:rPr>
              <a:t>Although core values are fairly persistent, cultural swings do take place. Each society contains subcultures, groups with shared values, beliefs, preferences, and behaviors emerging from their special life experiences or circumstances. </a:t>
            </a:r>
          </a:p>
        </p:txBody>
      </p:sp>
      <p:sp>
        <p:nvSpPr>
          <p:cNvPr id="5529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EA621273-8CF3-47A0-B314-139D15EED2CE}" type="slidenum">
              <a:rPr lang="en-US" smtClean="0"/>
              <a:pPr/>
              <a:t>23</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FF3033D5-EB9B-4991-8CDF-09B45F22218D}" type="slidenum">
              <a:rPr lang="en-US" smtClean="0"/>
              <a:pPr/>
              <a:t>24</a:t>
            </a:fld>
            <a:endParaRPr lang="en-US" smtClean="0"/>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Corporate environmentalism recognizes the need to integrate environmental issues into the firm’s strategic plans. Trends in the natural environment for marketers to be aware of include the shortage of raw materials, especially water; the increased cost of energy; increased pollution levels; and the changing role of governments.  There’s more on this topic in the Marketing Insight on The Green Marketing Revolution.</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BBF4724A-69DF-4AAE-BE17-9D78DDA3E8BA}" type="slidenum">
              <a:rPr lang="en-US" smtClean="0"/>
              <a:pPr/>
              <a:t>25</a:t>
            </a:fld>
            <a:endParaRPr lang="en-US" smtClean="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Consumers report being concerned about the environment, yet research tells us that most consumers have not made major changes in how they shop and live in order to protect the environment. Thus, we have a gap in terms of what consumers claim to want and what they do – a green marketing myopia. In the past, the “green marketing” programs launched by companies around specific products were not always entirely successful. Consumers might have thought that the product was inferior because it was green, or that it was not even really green to begin with. Those green products that were successful, however, persuaded consumers that they were acting in their own and society’s long-run interest at the same time. Some examples were organic foods that were seen as healthier, tastier, and safer, and energy-efficient appliances that were seen as costing less to run.</a:t>
            </a:r>
          </a:p>
          <a:p>
            <a:pPr eaLnBrk="1" hangingPunct="1"/>
            <a:r>
              <a:rPr lang="en-US" smtClean="0">
                <a:latin typeface="Arial" pitchFamily="34" charset="0"/>
              </a:rPr>
              <a:t>There are some expert recommendations as to how to avoid “green marketing myopia” by focusing on consumer value positioning, calibration of consumer knowledge, and the credibility of product claims. One challenge with green marketing is the difficulty consumers have in understanding the environmental benefits of products, leading to many accusations of “greenwashing” where products are not nearly as green and environmentally beneficial as their marketing might suggest.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a:ln/>
        </p:spPr>
      </p:sp>
      <p:sp>
        <p:nvSpPr>
          <p:cNvPr id="61442"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Genuine Greens (15%): This segment is the most likely to think and act green. Some may be true environmental activists, but most probably fall more under the category of strong advocates. </a:t>
            </a:r>
          </a:p>
          <a:p>
            <a:pPr eaLnBrk="1" hangingPunct="1"/>
            <a:r>
              <a:rPr lang="en-US" smtClean="0">
                <a:latin typeface="Arial" pitchFamily="34" charset="0"/>
              </a:rPr>
              <a:t>Not Me Greens (18%): This segment expresses very pro-green attitudes, but its behaviors are only moderate, perhaps because these people perceive lots of barriers to living green. </a:t>
            </a:r>
          </a:p>
          <a:p>
            <a:pPr eaLnBrk="1" hangingPunct="1"/>
            <a:r>
              <a:rPr lang="en-US" smtClean="0">
                <a:latin typeface="Arial" pitchFamily="34" charset="0"/>
              </a:rPr>
              <a:t>Go-with-the-FlowGreens (17%): This group engages in some green behaviors—mostly the “easy” ones such as recycling. But being green is not a priority for them, and they seem to take the path of least resistance.</a:t>
            </a:r>
          </a:p>
          <a:p>
            <a:pPr eaLnBrk="1" hangingPunct="1"/>
            <a:r>
              <a:rPr lang="en-US" smtClean="0">
                <a:latin typeface="Arial" pitchFamily="34" charset="0"/>
              </a:rPr>
              <a:t>Dream Greens (13%): This segment cares a great deal about the environment, but doesn’t seem to have the knowledge or resources to take action. This group may offer the greatest opportunity to act green if given the chance.</a:t>
            </a:r>
          </a:p>
          <a:p>
            <a:pPr eaLnBrk="1" hangingPunct="1"/>
            <a:r>
              <a:rPr lang="en-US" smtClean="0">
                <a:latin typeface="Arial" pitchFamily="34" charset="0"/>
              </a:rPr>
              <a:t>Business First Greens (23%): This segment’s perspective is that the environment is not a huge concern and that business and industry is doing its part to help. </a:t>
            </a:r>
          </a:p>
          <a:p>
            <a:pPr eaLnBrk="1" hangingPunct="1"/>
            <a:r>
              <a:rPr lang="en-US" smtClean="0">
                <a:latin typeface="Arial" pitchFamily="34" charset="0"/>
              </a:rPr>
              <a:t>Mean Greens (13%): This group claims to be knowledgeable about environmental issues, but does not express pro-green attitudes or behaviors. Indeed, it is practically hostile toward pro-environmental ideas. </a:t>
            </a:r>
          </a:p>
        </p:txBody>
      </p:sp>
      <p:sp>
        <p:nvSpPr>
          <p:cNvPr id="6144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90B1808-98A7-4A85-8678-2A4C3C428166}" type="slidenum">
              <a:rPr lang="en-US" smtClean="0"/>
              <a:pPr/>
              <a:t>26</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D1C3FE0-A313-4D2F-AADB-DF0B31F57C0D}" type="slidenum">
              <a:rPr lang="en-US" smtClean="0"/>
              <a:pPr/>
              <a:t>27</a:t>
            </a:fld>
            <a:endParaRPr lang="en-US" smtClean="0"/>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Marketers must monitor technology trends including the accelerating pace of change, opportunities for innovation, R&amp;D budgets, and increased regulation of technological change.</a:t>
            </a:r>
          </a:p>
          <a:p>
            <a:pPr eaLnBrk="1" hangingPunct="1"/>
            <a:r>
              <a:rPr lang="en-US" smtClean="0">
                <a:latin typeface="Arial" pitchFamily="34" charset="0"/>
              </a:rPr>
              <a:t>More ideas than ever are in the works, and the time between idea and implementation is shrinking. Some of the most exciting work today is taking place in biotechnology, computers, microelectronics, telecommunications, robotics, and designer materials.</a:t>
            </a:r>
          </a:p>
          <a:p>
            <a:pPr eaLnBrk="1" hangingPunct="1"/>
            <a:r>
              <a:rPr lang="en-US" smtClean="0">
                <a:latin typeface="Arial" pitchFamily="34" charset="0"/>
              </a:rPr>
              <a:t>Many companies put their money into copying competitors’ products and making minor feature and style improvements. </a:t>
            </a:r>
          </a:p>
          <a:p>
            <a:pPr eaLnBrk="1" hangingPunct="1"/>
            <a:r>
              <a:rPr lang="en-US" smtClean="0">
                <a:latin typeface="Arial" pitchFamily="34" charset="0"/>
              </a:rPr>
              <a:t>Government has expanded its agencies’ powers to investigate and ban potentially unsafe products. In the United States, the Food and Drug Administration (FDA) must approve all drugs before they can be sold. Safety and health regulations have increased for food, automobiles, clothing, electrical appliances, and construction.</a:t>
            </a:r>
          </a:p>
          <a:p>
            <a:pPr eaLnBrk="1" hangingPunct="1"/>
            <a:endParaRPr lang="en-US" smtClean="0">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a:ln/>
        </p:spPr>
      </p:sp>
      <p:sp>
        <p:nvSpPr>
          <p:cNvPr id="65538"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 political and legal environment consists of laws, government agencies, and pressure groups that influence various organizations and individuals. Sometimes these laws create new business opportunities. Mandatory recycling laws have boosted the recycling industry and launched dozens of new companies making new products from recycled materials. Two major trends are the increase in business legislation and the growth of special-interest groups.</a:t>
            </a:r>
          </a:p>
        </p:txBody>
      </p:sp>
      <p:sp>
        <p:nvSpPr>
          <p:cNvPr id="6553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AF08F1F3-C319-4AEC-8697-74AE526CD8B3}" type="slidenum">
              <a:rPr lang="en-US" smtClean="0"/>
              <a:pPr/>
              <a:t>28</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a:ln/>
        </p:spPr>
      </p:sp>
      <p:sp>
        <p:nvSpPr>
          <p:cNvPr id="67586"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Figure 3.2 illustrates that companies can prepare as many as 90 different types of demand estimates for six different product levels, five space levels, and three time periods. Each demand measure serves a specific purpose. A company might forecast short-run demand to order raw materials, plan production, and borrow cash. It might forecast regional demand to decide whether to set up regional distribution.</a:t>
            </a:r>
          </a:p>
          <a:p>
            <a:pPr eaLnBrk="1" hangingPunct="1"/>
            <a:r>
              <a:rPr lang="en-US" smtClean="0">
                <a:latin typeface="Arial" pitchFamily="34" charset="0"/>
              </a:rPr>
              <a:t>There are many productive ways to break down the market:</a:t>
            </a:r>
          </a:p>
          <a:p>
            <a:pPr eaLnBrk="1" hangingPunct="1"/>
            <a:r>
              <a:rPr lang="en-US" smtClean="0">
                <a:latin typeface="Arial" pitchFamily="34" charset="0"/>
              </a:rPr>
              <a:t>The potential market is the set of consumers with a sufficient level of interest in a market offer. </a:t>
            </a:r>
          </a:p>
          <a:p>
            <a:pPr eaLnBrk="1" hangingPunct="1"/>
            <a:r>
              <a:rPr lang="en-US" smtClean="0">
                <a:latin typeface="Arial" pitchFamily="34" charset="0"/>
              </a:rPr>
              <a:t>The available market is the set of consumers who have interest, income, </a:t>
            </a:r>
            <a:r>
              <a:rPr lang="en-US" i="1" smtClean="0">
                <a:latin typeface="Arial" pitchFamily="34" charset="0"/>
              </a:rPr>
              <a:t>and access to a </a:t>
            </a:r>
            <a:r>
              <a:rPr lang="en-US" smtClean="0">
                <a:latin typeface="Arial" pitchFamily="34" charset="0"/>
              </a:rPr>
              <a:t>particular offer. </a:t>
            </a:r>
          </a:p>
          <a:p>
            <a:pPr eaLnBrk="1" hangingPunct="1"/>
            <a:r>
              <a:rPr lang="en-US" smtClean="0">
                <a:latin typeface="Arial" pitchFamily="34" charset="0"/>
              </a:rPr>
              <a:t>The target market is the part of the qualified available market the company decides to pursue.</a:t>
            </a:r>
          </a:p>
          <a:p>
            <a:pPr eaLnBrk="1" hangingPunct="1"/>
            <a:r>
              <a:rPr lang="en-US" smtClean="0">
                <a:latin typeface="Arial" pitchFamily="34" charset="0"/>
              </a:rPr>
              <a:t>The penetrated market is the set of consumers who are buying the company’s product.</a:t>
            </a:r>
          </a:p>
        </p:txBody>
      </p:sp>
      <p:sp>
        <p:nvSpPr>
          <p:cNvPr id="6758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3E507617-458C-4CB3-8600-4F64BE8D5584}" type="slidenum">
              <a:rPr lang="en-US" smtClean="0"/>
              <a:pPr/>
              <a:t>29</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fontScale="92500" lnSpcReduction="20000"/>
          </a:bodyPr>
          <a:lstStyle/>
          <a:p>
            <a:pPr eaLnBrk="1" hangingPunct="1">
              <a:defRPr/>
            </a:pPr>
            <a:r>
              <a:rPr lang="en-US" dirty="0" smtClean="0"/>
              <a:t>This slide lists the major concepts in demand measurement. Market demand is discussed further on the next slide. </a:t>
            </a:r>
          </a:p>
          <a:p>
            <a:pPr eaLnBrk="1" hangingPunct="1">
              <a:defRPr/>
            </a:pPr>
            <a:r>
              <a:rPr lang="en-US" dirty="0" smtClean="0"/>
              <a:t>Only one level of industry marketing expenditure will actually occur. The market demand corresponding to this level is called the market forecast. The market forecast shows expected market demand, not maximum market demand. Market potential is the limit approached by market demand as industry marketing expenditures approach infinity for a given marketing environment.</a:t>
            </a:r>
          </a:p>
          <a:p>
            <a:pPr eaLnBrk="1" hangingPunct="1">
              <a:defRPr/>
            </a:pPr>
            <a:r>
              <a:rPr lang="en-US" dirty="0" smtClean="0"/>
              <a:t>Companies interested in market potential have a special interest in the product-penetration percentage, the percentage of ownership or use of a product or service in a population. Companies assume that the lower the product-penetration percentage, the higher the market potential, although this also assumes everyone will eventually be in the market for every product.</a:t>
            </a:r>
          </a:p>
          <a:p>
            <a:pPr eaLnBrk="1" hangingPunct="1">
              <a:defRPr/>
            </a:pPr>
            <a:r>
              <a:rPr lang="en-US" dirty="0" smtClean="0"/>
              <a:t>Company demand is the company’s estimated share of market demand at alternative levels of company marketing effort in a given time period. It depends on how the company’s products, services, prices, and communications are perceived relative to the competitors’.</a:t>
            </a:r>
          </a:p>
          <a:p>
            <a:pPr eaLnBrk="1" hangingPunct="1">
              <a:defRPr/>
            </a:pPr>
            <a:r>
              <a:rPr lang="en-US" dirty="0" smtClean="0"/>
              <a:t>The company sales forecast is the expected level of company sales based on a chosen marketing plan and an assumed marketing environment. Two other concepts are important here. A sales quota is the sales goal set for a product line, company division, or sales representative. It is primarily a managerial device for defining and stimulating sales effort, often set slightly higher than estimated sales to stretch the sales force’s effort.</a:t>
            </a:r>
          </a:p>
          <a:p>
            <a:pPr eaLnBrk="1" hangingPunct="1">
              <a:defRPr/>
            </a:pPr>
            <a:r>
              <a:rPr lang="en-US" dirty="0" smtClean="0"/>
              <a:t>A sales budget is a conservative estimate of the expected volume of sales, primarily for making current purchasing, production, and cash flow decisions.</a:t>
            </a:r>
            <a:r>
              <a:rPr lang="en-US" b="1" dirty="0" smtClean="0"/>
              <a:t> </a:t>
            </a:r>
            <a:r>
              <a:rPr lang="en-US" dirty="0" smtClean="0"/>
              <a:t>Company sales potential is the sales limit approached by company demand as company marketing effort increases relative to that of competitors.</a:t>
            </a:r>
            <a:endParaRPr lang="en-US" dirty="0"/>
          </a:p>
        </p:txBody>
      </p:sp>
      <p:sp>
        <p:nvSpPr>
          <p:cNvPr id="6963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2006B03-E1C4-4754-963B-C9E467AE8838}" type="slidenum">
              <a:rPr lang="en-US" smtClean="0"/>
              <a:pPr/>
              <a:t>30</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fontScale="92500" lnSpcReduction="20000"/>
          </a:bodyPr>
          <a:lstStyle/>
          <a:p>
            <a:pPr eaLnBrk="1" hangingPunct="1">
              <a:defRPr/>
            </a:pPr>
            <a:r>
              <a:rPr lang="en-US" dirty="0" smtClean="0"/>
              <a:t>The marketer’s first step in evaluating marketing opportunities is to estimate total market demand. Market demand for a product is the total volume that would be bought by a defined customer group in a defined geographical area in a defined time period in a defined marketing environment under a defined marketing program.</a:t>
            </a:r>
          </a:p>
          <a:p>
            <a:pPr eaLnBrk="1" hangingPunct="1">
              <a:defRPr/>
            </a:pPr>
            <a:r>
              <a:rPr lang="en-US" dirty="0" smtClean="0"/>
              <a:t>Market demand is not a fixed number, but rather a function of the stated conditions. For this reason, we call it the market demand function. Its dependence on underlying conditions is illustrated in Figure 3.3(a). </a:t>
            </a:r>
          </a:p>
          <a:p>
            <a:pPr eaLnBrk="1" hangingPunct="1">
              <a:defRPr/>
            </a:pPr>
            <a:r>
              <a:rPr lang="en-US" dirty="0" smtClean="0"/>
              <a:t>The horizontal axis shows different possible levels of industry marketing expenditure in a given time period. The vertical axis shows the resulting demand level. The curve represents the estimated market demand associated with varying levels of marketing expenditure.</a:t>
            </a:r>
          </a:p>
          <a:p>
            <a:pPr eaLnBrk="1" hangingPunct="1">
              <a:defRPr/>
            </a:pPr>
            <a:r>
              <a:rPr lang="en-US" dirty="0" smtClean="0"/>
              <a:t>Some base sales—called the market minimum and labeled Q1 in the figure—would take place without any demand-stimulating expenditures. Higher marketing expenditures would yield higher levels of demand, first at an increasing rate, then at a decreasing rate. </a:t>
            </a:r>
          </a:p>
          <a:p>
            <a:pPr eaLnBrk="1" hangingPunct="1">
              <a:defRPr/>
            </a:pPr>
            <a:r>
              <a:rPr lang="en-US" dirty="0" smtClean="0"/>
              <a:t>Marketing expenditures beyond a certain level would not stimulate much further demand, suggesting an upper limit called the market potential and labeled Q2 in the figure.</a:t>
            </a:r>
          </a:p>
          <a:p>
            <a:pPr eaLnBrk="1" hangingPunct="1">
              <a:defRPr/>
            </a:pPr>
            <a:r>
              <a:rPr lang="en-US" dirty="0" smtClean="0"/>
              <a:t>The distance between the market minimum and the market potential shows the overall marketing sensitivity of demand. We can think of two extreme types of market, the expansible and the nonexpansible. An expansible market, such as the market for racquetball playing, is very much affected in size by the level of industry marketing expenditures.</a:t>
            </a:r>
          </a:p>
          <a:p>
            <a:pPr eaLnBrk="1" hangingPunct="1">
              <a:defRPr/>
            </a:pPr>
            <a:r>
              <a:rPr lang="en-US" dirty="0" smtClean="0"/>
              <a:t> In terms of Figure 3.3(a), the distance between Q1 and Q2 is relatively large. A nonexpansible market—for example, the market for weekly trash or garbage removal—is not much affected by the level of marketing expenditures; the distance between Q1 and Q2 is relatively small.</a:t>
            </a:r>
            <a:endParaRPr lang="en-US" dirty="0"/>
          </a:p>
        </p:txBody>
      </p:sp>
      <p:sp>
        <p:nvSpPr>
          <p:cNvPr id="7168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6F359F57-BAF0-4BB5-9152-B9F21BFD6CE0}" type="slidenum">
              <a:rPr lang="en-US" smtClean="0"/>
              <a:pPr/>
              <a:t>31</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lnSpcReduction="10000"/>
          </a:bodyPr>
          <a:lstStyle/>
          <a:p>
            <a:pPr eaLnBrk="1" hangingPunct="1">
              <a:defRPr/>
            </a:pPr>
            <a:r>
              <a:rPr lang="en-US" dirty="0" smtClean="0"/>
              <a:t>Total market potential is the maximum sales available to all firms in an industry during a given period, under a given level of industry marketing effort and environmental conditions. A common way to estimate total market potential is to multiply the potential number of buyers by the average quantity each purchases, times the price.</a:t>
            </a:r>
          </a:p>
          <a:p>
            <a:pPr eaLnBrk="1" hangingPunct="1">
              <a:defRPr/>
            </a:pPr>
            <a:r>
              <a:rPr lang="en-US" dirty="0" smtClean="0"/>
              <a:t>For example, if 100 million people buy books each year, and the average book buyer buys three books a year at an average price of $20 each, then the total market potential for books is $6 billion (100 million  3 $20). The most difficult component to estimate is the number of buyers. We can always start with the total population in the nation, say, 261 million people. Next we eliminate groups that obviously would not buy the product. Assume illiterate people and children under 12 don’t buy books and constitute 20 percent of the population. This means 80 percent of the population, or 209 million people, are in the potentials pool. Further research might tell us that people of low income and low education don’t buy books, and they constitute over 30 percent of the potentials pool. Eliminating them, we arrive at a prospect pool of approximately 146.3 million book buyers. We use this number to calculate total market potential.</a:t>
            </a:r>
          </a:p>
          <a:p>
            <a:pPr eaLnBrk="1" hangingPunct="1">
              <a:defRPr/>
            </a:pPr>
            <a:r>
              <a:rPr lang="en-US" dirty="0" smtClean="0"/>
              <a:t>A variation on this method is the chain-ratio method, which multiplies a base number by several adjusting percentages. Suppose a brewery is interested in estimating the market potential for a new light beer especially designed to accompany food. It can make an estimate with the calculation illustrated in the slide. </a:t>
            </a:r>
            <a:endParaRPr lang="en-US" dirty="0"/>
          </a:p>
        </p:txBody>
      </p:sp>
      <p:sp>
        <p:nvSpPr>
          <p:cNvPr id="73731"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8DF3661D-D123-44A8-8335-8AFDEAD962C1}" type="slidenum">
              <a:rPr lang="en-US" smtClean="0"/>
              <a:pPr/>
              <a:t>32</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fontScale="92500" lnSpcReduction="20000"/>
          </a:bodyPr>
          <a:lstStyle/>
          <a:p>
            <a:pPr eaLnBrk="1" hangingPunct="1">
              <a:defRPr/>
            </a:pPr>
            <a:r>
              <a:rPr lang="en-US" dirty="0" smtClean="0"/>
              <a:t>The market-buildup method calls for identifying all the potential buyers in each market and estimating their potential purchases. It produces accurate results if we have a list of all potential buyers and a good estimate of what each will buy. Unfortunately, this information is not always easy to gather.</a:t>
            </a:r>
          </a:p>
          <a:p>
            <a:pPr eaLnBrk="1" hangingPunct="1">
              <a:defRPr/>
            </a:pPr>
            <a:r>
              <a:rPr lang="en-US" dirty="0" smtClean="0"/>
              <a:t>Consider a machine-tool company that wants to estimate the area market potential for its wood lathe in the Boston area. Its first step is to identify all potential buyers of wood lathes in the area, primarily manufacturing establishments that shape or ream wood as part of their operations. The company could compile a list from a directory of all manufacturing establishments in the area. Then it could estimate the number of lathes each industry might purchase, based on the number of lathes per thousand employees or per $1 million of sales in that industry. </a:t>
            </a:r>
          </a:p>
          <a:p>
            <a:pPr eaLnBrk="1" hangingPunct="1">
              <a:defRPr/>
            </a:pPr>
            <a:r>
              <a:rPr lang="en-US" dirty="0" smtClean="0"/>
              <a:t>An efficient method of estimating area market potentials makes use of the </a:t>
            </a:r>
            <a:r>
              <a:rPr lang="en-US" i="1" dirty="0" smtClean="0"/>
              <a:t>North American Industry Classification System (NAICS</a:t>
            </a:r>
            <a:r>
              <a:rPr lang="en-US" dirty="0" smtClean="0"/>
              <a:t>), developed by the U.S. Bureau of the Census in conjunction with the Canadian and Mexican governments. The NAICS classifies all manufacturing into 20 major industry sectors and further breaks each sector into a six-digit, hierarchical structure as shown in the slide.</a:t>
            </a:r>
          </a:p>
          <a:p>
            <a:pPr eaLnBrk="1" hangingPunct="1">
              <a:defRPr/>
            </a:pPr>
            <a:r>
              <a:rPr lang="en-US" dirty="0" smtClean="0"/>
              <a:t>To use the NAICS, the lathe manufacturer must first determine the six-digit NAICS codes that represent products whose manufacturers are likely to require lathe machines. To get a full picture of all six-digit NAICS industries that might use lathes, the company can (1) determine past customers’ NAICS codes; (2) go through the NAICS manual and check off all the six-digit industries that might have an interest in lathes; (3) mail questionnaires to a wide range of companies inquiring about their interest in wood lathes.</a:t>
            </a:r>
          </a:p>
          <a:p>
            <a:pPr eaLnBrk="1" hangingPunct="1">
              <a:defRPr/>
            </a:pPr>
            <a:r>
              <a:rPr lang="en-US" dirty="0" smtClean="0"/>
              <a:t>The company’s next task is to determine an appropriate base for estimating the number of lathes each industry will use. Suppose customer industry sales are the most appropriate base. Once the company estimates the rate of lathe ownership relative to the customer industry’s sales, it can compute the market potential.</a:t>
            </a:r>
            <a:endParaRPr lang="en-US" dirty="0"/>
          </a:p>
        </p:txBody>
      </p:sp>
      <p:sp>
        <p:nvSpPr>
          <p:cNvPr id="75779"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20EFD35B-9525-4908-A52B-8D3171F7508F}" type="slidenum">
              <a:rPr lang="en-US" smtClean="0"/>
              <a:pPr/>
              <a:t>33</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p:cNvSpPr>
          <p:nvPr>
            <p:ph type="sldImg"/>
          </p:nvPr>
        </p:nvSpPr>
        <p:spPr>
          <a:ln/>
        </p:spPr>
      </p:sp>
      <p:sp>
        <p:nvSpPr>
          <p:cNvPr id="77826"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Many companies compute area indexes to allocate marketing resources. Suppose q drug company is reviewing the six cities listed in Table 3.5. The first two columns show its percentage of U.S. brand and category sales in these six cities. Column 3 shows the brand development index (BDI), the index of brand sales to category sales. Seattle has a BDI of 114 because the brand is relatively more developed than the category in Seattle. Portland’s BDI is 65, which means the brand is relatively underdeveloped there.</a:t>
            </a:r>
          </a:p>
          <a:p>
            <a:pPr eaLnBrk="1" hangingPunct="1"/>
            <a:r>
              <a:rPr lang="en-US" smtClean="0">
                <a:latin typeface="Arial" pitchFamily="34" charset="0"/>
              </a:rPr>
              <a:t>Normally, the lower the BDI, the higher the market opportunity, in that there is room to grow the brand. Other marketers would argue instead that marketing funds should go into the brand’s strongest markets, where it might be important to reinforce loyalty or more easily capture additional brand share. Investment decisions should be based on the potential to grow brand sales.</a:t>
            </a:r>
          </a:p>
        </p:txBody>
      </p:sp>
      <p:sp>
        <p:nvSpPr>
          <p:cNvPr id="77827"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6ED11761-85EE-4158-82DD-5B01EB6BDA4B}" type="slidenum">
              <a:rPr lang="en-US" smtClean="0"/>
              <a:pPr/>
              <a:t>34</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fontScale="92500" lnSpcReduction="10000"/>
          </a:bodyPr>
          <a:lstStyle/>
          <a:p>
            <a:pPr eaLnBrk="1" hangingPunct="1">
              <a:defRPr/>
            </a:pPr>
            <a:r>
              <a:rPr lang="en-US" dirty="0" smtClean="0"/>
              <a:t>How do firms develop their forecasts? They may create their own or buy forecasts from outside sources such as marketing research firms, which interview customers, distributors, and other knowledgeable parties.</a:t>
            </a:r>
          </a:p>
          <a:p>
            <a:pPr eaLnBrk="1" hangingPunct="1">
              <a:defRPr/>
            </a:pPr>
            <a:r>
              <a:rPr lang="en-US" dirty="0" smtClean="0"/>
              <a:t>Forecasting is the art of anticipating what buyers are likely to do under a given set of conditions. For major consumer durables such as appliances, research organizations conduct periodic surveys of consumer buying intentions, ask questions like </a:t>
            </a:r>
            <a:r>
              <a:rPr lang="en-US" i="1" dirty="0" smtClean="0"/>
              <a:t>Do you intend to buy an automobile within the next six months?</a:t>
            </a:r>
          </a:p>
          <a:p>
            <a:pPr eaLnBrk="1" hangingPunct="1">
              <a:defRPr/>
            </a:pPr>
            <a:r>
              <a:rPr lang="en-US" dirty="0" smtClean="0"/>
              <a:t>When buyer interviewing is impractical, the company may ask its sales representatives to estimate their future sales. Companies can also obtain forecasts from experts, including dealers, distributors, suppliers, marketing consultants, and trade associations. </a:t>
            </a:r>
          </a:p>
          <a:p>
            <a:pPr eaLnBrk="1" hangingPunct="1">
              <a:defRPr/>
            </a:pPr>
            <a:r>
              <a:rPr lang="en-US" dirty="0" smtClean="0"/>
              <a:t>Firms can develop sales forecasts on the basis of past sales. Time-series analysis breaks past time series into four components (trend, cycle, seasonal, and erratic) and projects them into the future. Exponential smoothing projects the next period’s sales by combining an average of past sales and the most recent sales, giving more weight to the latter.</a:t>
            </a:r>
          </a:p>
          <a:p>
            <a:pPr eaLnBrk="1" hangingPunct="1">
              <a:defRPr/>
            </a:pPr>
            <a:r>
              <a:rPr lang="en-US" dirty="0" smtClean="0"/>
              <a:t>Statistical demand analysis measures the impact of a set of causal factors (such as income, marketing expenditures, and price) on the sales level. Finally, econometric analysis builds sets of equations that describe a system and statistically derives the different parameters that make up the equations statistically. When buyers don’t plan their purchases carefully, or experts are unavailable or unreliable, a direct-market test can help forecast new-product sales or established product sales in a new distribution channel or territory.</a:t>
            </a:r>
            <a:endParaRPr lang="en-US" dirty="0"/>
          </a:p>
        </p:txBody>
      </p:sp>
      <p:sp>
        <p:nvSpPr>
          <p:cNvPr id="79875"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07614AC8-38E2-4710-A425-EFE16C669942}" type="slidenum">
              <a:rPr lang="en-US" smtClean="0"/>
              <a:pPr/>
              <a:t>35</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p:cNvSpPr>
          <p:nvPr>
            <p:ph type="sldImg"/>
          </p:nvPr>
        </p:nvSpPr>
        <p:spPr>
          <a:ln/>
        </p:spPr>
      </p:sp>
      <p:sp>
        <p:nvSpPr>
          <p:cNvPr id="81922" name="Notes Placeholder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In this slide, we revisit the chapter questions we sought to answer. </a:t>
            </a:r>
          </a:p>
        </p:txBody>
      </p:sp>
      <p:sp>
        <p:nvSpPr>
          <p:cNvPr id="81923" name="Slide Number Placeholder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2A1D495-3D9F-4A21-B82F-182560F3B6AD}" type="slidenum">
              <a:rPr lang="en-US" smtClean="0"/>
              <a:pPr/>
              <a:t>36</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6AC240-172E-4794-AA87-D76A2AEE7830}" type="datetime1">
              <a:rPr lang="en-US" smtClean="0"/>
              <a:pPr/>
              <a:t>12/10/2012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5C572A-E34A-4009-BE8E-E49940039861}" type="datetime1">
              <a:rPr lang="en-US" smtClean="0"/>
              <a:pPr/>
              <a:t>12/10/2012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F41969-FC83-4F7E-B7BC-94EE7E3B0BEB}" type="datetime1">
              <a:rPr lang="en-US" smtClean="0"/>
              <a:pPr/>
              <a:t>12/10/2012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928B4C0-E54F-46F4-91B3-8AC79989F224}" type="datetime1">
              <a:rPr lang="en-US" smtClean="0"/>
              <a:pPr/>
              <a:t>12/10/2012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B26862-8FEB-48C7-A6B3-BDBA7914859D}" type="datetime1">
              <a:rPr lang="en-US" smtClean="0"/>
              <a:pPr/>
              <a:t>12/10/2012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6B82E7-4FEE-4BB4-8DE0-1AB71BF33DF2}" type="datetime1">
              <a:rPr lang="en-US" smtClean="0"/>
              <a:pPr/>
              <a:t>12/10/2012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DB9284-B305-48E0-A60D-5B1D8E74E247}" type="datetime1">
              <a:rPr lang="en-US" smtClean="0"/>
              <a:pPr/>
              <a:t>12/10/2012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EEE4B9-778B-4EA8-967E-83E76F64BC01}" type="datetime1">
              <a:rPr lang="en-US" smtClean="0"/>
              <a:pPr/>
              <a:t>12/10/2012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307AAE-8B1D-47D9-A99C-C1352EC028EE}" type="datetime1">
              <a:rPr lang="en-US" smtClean="0"/>
              <a:pPr/>
              <a:t>12/10/2012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A44369-AFD5-4D6B-9693-C964E8C2A1B9}" type="datetime1">
              <a:rPr lang="en-US" smtClean="0"/>
              <a:pPr/>
              <a:t>12/10/2012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EAC395-07ED-4183-BB58-98960630A193}" type="datetime1">
              <a:rPr lang="en-US" smtClean="0"/>
              <a:pPr/>
              <a:t>12/10/2012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 xmlns:p14="http://schemas.microsoft.com/office/powerpoint/2010/main" val="3351044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0C6746-E257-4564-A0F6-625841A69167}" type="datetime1">
              <a:rPr lang="en-US" smtClean="0"/>
              <a:pPr/>
              <a:t>12/10/2012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1.xml"/><Relationship Id="rId1" Type="http://schemas.openxmlformats.org/officeDocument/2006/relationships/slideLayout" Target="../slideLayouts/slideLayout4.xml"/><Relationship Id="rId4" Type="http://schemas.openxmlformats.org/officeDocument/2006/relationships/image" Target="../media/image11.jpeg"/></Relationships>
</file>

<file path=ppt/slides/_rels/slide3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8</a:t>
            </a:r>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 xmlns:p14="http://schemas.microsoft.com/office/powerpoint/2010/main" val="885920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a:bodyPr>
          <a:lstStyle/>
          <a:p>
            <a:pPr marL="514350" indent="-514350"/>
            <a:r>
              <a:rPr lang="en-US" sz="6600" b="1" dirty="0" smtClean="0">
                <a:solidFill>
                  <a:schemeClr val="tx1">
                    <a:lumMod val="85000"/>
                    <a:lumOff val="15000"/>
                  </a:schemeClr>
                </a:solidFill>
              </a:rPr>
              <a:t>Marketing Ecology</a:t>
            </a:r>
            <a:endParaRPr lang="en-US" sz="6600" b="1" dirty="0">
              <a:solidFill>
                <a:schemeClr val="tx1">
                  <a:lumMod val="85000"/>
                  <a:lumOff val="15000"/>
                </a:schemeClr>
              </a:solidFill>
            </a:endParaRPr>
          </a:p>
        </p:txBody>
      </p:sp>
      <p:sp>
        <p:nvSpPr>
          <p:cNvPr id="2" name="Subtitle 1"/>
          <p:cNvSpPr>
            <a:spLocks noGrp="1"/>
          </p:cNvSpPr>
          <p:nvPr>
            <p:ph type="subTitle" idx="1"/>
          </p:nvPr>
        </p:nvSpPr>
        <p:spPr/>
        <p:txBody>
          <a:bodyPr/>
          <a:lstStyle/>
          <a:p>
            <a:r>
              <a:rPr lang="en-GB" dirty="0" smtClean="0"/>
              <a:t>Part 2</a:t>
            </a:r>
            <a:endParaRPr lang="en-GB" dirty="0"/>
          </a:p>
        </p:txBody>
      </p:sp>
    </p:spTree>
    <p:extLst>
      <p:ext uri="{BB962C8B-B14F-4D97-AF65-F5344CB8AC3E}">
        <p14:creationId xmlns="" xmlns:p14="http://schemas.microsoft.com/office/powerpoint/2010/main" val="207554030"/>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p:txBody>
          <a:bodyPr>
            <a:normAutofit/>
          </a:bodyPr>
          <a:lstStyle/>
          <a:p>
            <a:pPr eaLnBrk="1" hangingPunct="1"/>
            <a:r>
              <a:rPr lang="en-US" b="1" dirty="0" smtClean="0">
                <a:solidFill>
                  <a:schemeClr val="tx1"/>
                </a:solidFill>
                <a:latin typeface="+mj-lt"/>
              </a:rPr>
              <a:t>Collecting Information and </a:t>
            </a:r>
            <a:br>
              <a:rPr lang="en-US" b="1" dirty="0" smtClean="0">
                <a:solidFill>
                  <a:schemeClr val="tx1"/>
                </a:solidFill>
                <a:latin typeface="+mj-lt"/>
              </a:rPr>
            </a:br>
            <a:r>
              <a:rPr lang="en-US" b="1" dirty="0" smtClean="0">
                <a:solidFill>
                  <a:schemeClr val="tx1"/>
                </a:solidFill>
                <a:latin typeface="+mj-lt"/>
              </a:rPr>
              <a:t>Forecasting Demand</a:t>
            </a:r>
          </a:p>
        </p:txBody>
      </p:sp>
      <p:sp>
        <p:nvSpPr>
          <p:cNvPr id="2" name="Subtitle 1"/>
          <p:cNvSpPr>
            <a:spLocks noGrp="1"/>
          </p:cNvSpPr>
          <p:nvPr>
            <p:ph type="subTitle" idx="1"/>
          </p:nvPr>
        </p:nvSpPr>
        <p:spPr/>
        <p:txBody>
          <a:bodyPr/>
          <a:lstStyle/>
          <a:p>
            <a:endParaRPr lang="en-GB"/>
          </a:p>
        </p:txBody>
      </p:sp>
    </p:spTree>
    <p:extLst>
      <p:ext uri="{BB962C8B-B14F-4D97-AF65-F5344CB8AC3E}">
        <p14:creationId xmlns="" xmlns:p14="http://schemas.microsoft.com/office/powerpoint/2010/main" val="2162314421"/>
      </p:ext>
    </p:extLst>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6"/>
          <p:cNvSpPr>
            <a:spLocks noGrp="1" noChangeArrowheads="1"/>
          </p:cNvSpPr>
          <p:nvPr>
            <p:ph type="title"/>
          </p:nvPr>
        </p:nvSpPr>
        <p:spPr/>
        <p:txBody>
          <a:bodyPr/>
          <a:lstStyle/>
          <a:p>
            <a:r>
              <a:rPr lang="en-US" dirty="0"/>
              <a:t>Lecture Agenda</a:t>
            </a:r>
            <a:endParaRPr lang="en-US" dirty="0" smtClean="0"/>
          </a:p>
        </p:txBody>
      </p:sp>
      <p:sp>
        <p:nvSpPr>
          <p:cNvPr id="17411" name="Rectangle 7"/>
          <p:cNvSpPr>
            <a:spLocks noGrp="1" noChangeArrowheads="1"/>
          </p:cNvSpPr>
          <p:nvPr>
            <p:ph type="body" idx="1"/>
          </p:nvPr>
        </p:nvSpPr>
        <p:spPr>
          <a:xfrm>
            <a:off x="762000" y="1371600"/>
            <a:ext cx="7467600" cy="4800600"/>
          </a:xfrm>
        </p:spPr>
        <p:txBody>
          <a:bodyPr>
            <a:normAutofit lnSpcReduction="10000"/>
          </a:bodyPr>
          <a:lstStyle/>
          <a:p>
            <a:pPr eaLnBrk="1" hangingPunct="1"/>
            <a:r>
              <a:rPr lang="en-US" smtClean="0"/>
              <a:t>What are the components of a modern marketing information system?</a:t>
            </a:r>
          </a:p>
          <a:p>
            <a:pPr eaLnBrk="1" hangingPunct="1"/>
            <a:r>
              <a:rPr lang="en-US" smtClean="0"/>
              <a:t>What are useful internal records?</a:t>
            </a:r>
          </a:p>
          <a:p>
            <a:pPr eaLnBrk="1" hangingPunct="1"/>
            <a:r>
              <a:rPr lang="en-US" smtClean="0"/>
              <a:t>What makes up a marketing intelligence system?</a:t>
            </a:r>
          </a:p>
          <a:p>
            <a:pPr eaLnBrk="1" hangingPunct="1"/>
            <a:r>
              <a:rPr lang="en-US" smtClean="0"/>
              <a:t>What are some influential macro environment developments?</a:t>
            </a:r>
          </a:p>
          <a:p>
            <a:pPr eaLnBrk="1" hangingPunct="1"/>
            <a:r>
              <a:rPr lang="en-US" smtClean="0"/>
              <a:t>How can companies accurately measure and forecast demand?</a:t>
            </a:r>
          </a:p>
        </p:txBody>
      </p:sp>
    </p:spTree>
    <p:extLst>
      <p:ext uri="{BB962C8B-B14F-4D97-AF65-F5344CB8AC3E}">
        <p14:creationId xmlns="" xmlns:p14="http://schemas.microsoft.com/office/powerpoint/2010/main" val="213786682"/>
      </p:ext>
    </p:extLst>
  </p:cSld>
  <p:clrMapOvr>
    <a:masterClrMapping/>
  </p:clrMapOvr>
  <p:transition>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a:xfrm>
            <a:off x="762000" y="274638"/>
            <a:ext cx="7696200" cy="2087562"/>
          </a:xfrm>
        </p:spPr>
        <p:txBody>
          <a:bodyPr/>
          <a:lstStyle/>
          <a:p>
            <a:pPr eaLnBrk="1" hangingPunct="1"/>
            <a:r>
              <a:rPr lang="en-US" smtClean="0"/>
              <a:t>What is a </a:t>
            </a:r>
            <a:br>
              <a:rPr lang="en-US" smtClean="0"/>
            </a:br>
            <a:r>
              <a:rPr lang="en-US" smtClean="0"/>
              <a:t>Marketing Information System?</a:t>
            </a:r>
          </a:p>
        </p:txBody>
      </p:sp>
      <p:sp>
        <p:nvSpPr>
          <p:cNvPr id="19458" name="Rectangle 3"/>
          <p:cNvSpPr>
            <a:spLocks noGrp="1" noChangeArrowheads="1"/>
          </p:cNvSpPr>
          <p:nvPr>
            <p:ph type="body" idx="1"/>
          </p:nvPr>
        </p:nvSpPr>
        <p:spPr>
          <a:xfrm>
            <a:off x="533400" y="2209800"/>
            <a:ext cx="7696200" cy="3962400"/>
          </a:xfrm>
        </p:spPr>
        <p:txBody>
          <a:bodyPr/>
          <a:lstStyle/>
          <a:p>
            <a:pPr indent="-4763" eaLnBrk="1" hangingPunct="1">
              <a:buFont typeface="Wingdings" pitchFamily="2" charset="2"/>
              <a:buNone/>
            </a:pPr>
            <a:r>
              <a:rPr lang="en-US" sz="3200" smtClean="0"/>
              <a:t>A </a:t>
            </a:r>
            <a:r>
              <a:rPr lang="en-US" sz="3200" b="1" smtClean="0"/>
              <a:t>marketing information system </a:t>
            </a:r>
            <a:r>
              <a:rPr lang="en-US" sz="3200" smtClean="0"/>
              <a:t>consists of people, equipment, and procedures to gather, sort, analyze, evaluate, and distribute needed, timely, and accurate information to             marketing decision makers</a:t>
            </a:r>
            <a:r>
              <a:rPr lang="en-US" smtClean="0"/>
              <a:t>. </a:t>
            </a:r>
          </a:p>
        </p:txBody>
      </p:sp>
    </p:spTree>
    <p:extLst>
      <p:ext uri="{BB962C8B-B14F-4D97-AF65-F5344CB8AC3E}">
        <p14:creationId xmlns="" xmlns:p14="http://schemas.microsoft.com/office/powerpoint/2010/main" val="2850499935"/>
      </p:ext>
    </p:extLst>
  </p:cSld>
  <p:clrMapOvr>
    <a:masterClrMapping/>
  </p:clrMapOvr>
  <p:transition>
    <p:wip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4"/>
          <p:cNvSpPr>
            <a:spLocks noGrp="1"/>
          </p:cNvSpPr>
          <p:nvPr>
            <p:ph type="title"/>
          </p:nvPr>
        </p:nvSpPr>
        <p:spPr/>
        <p:txBody>
          <a:bodyPr/>
          <a:lstStyle/>
          <a:p>
            <a:pPr eaLnBrk="1" hangingPunct="1"/>
            <a:r>
              <a:rPr lang="en-US" smtClean="0"/>
              <a:t>Case Study: MEDC</a:t>
            </a:r>
          </a:p>
        </p:txBody>
      </p:sp>
      <p:pic>
        <p:nvPicPr>
          <p:cNvPr id="21507"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295400" y="1524000"/>
            <a:ext cx="6473825" cy="4114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414512328"/>
      </p:ext>
    </p:extLst>
  </p:cSld>
  <p:clrMapOvr>
    <a:masterClrMapping/>
  </p:clrMapOvr>
  <p:transition>
    <p:wip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762000" y="274638"/>
            <a:ext cx="7696200" cy="944562"/>
          </a:xfrm>
        </p:spPr>
        <p:txBody>
          <a:bodyPr/>
          <a:lstStyle/>
          <a:p>
            <a:pPr eaLnBrk="1" hangingPunct="1"/>
            <a:r>
              <a:rPr lang="en-US" sz="3200" dirty="0" smtClean="0"/>
              <a:t>Information Needs Probes</a:t>
            </a:r>
          </a:p>
        </p:txBody>
      </p:sp>
      <p:sp>
        <p:nvSpPr>
          <p:cNvPr id="23555" name="Rectangle 3"/>
          <p:cNvSpPr>
            <a:spLocks noGrp="1" noChangeArrowheads="1"/>
          </p:cNvSpPr>
          <p:nvPr>
            <p:ph type="body" idx="1"/>
          </p:nvPr>
        </p:nvSpPr>
        <p:spPr>
          <a:xfrm>
            <a:off x="533400" y="1219200"/>
            <a:ext cx="7924800" cy="4572000"/>
          </a:xfrm>
        </p:spPr>
        <p:txBody>
          <a:bodyPr>
            <a:normAutofit fontScale="92500" lnSpcReduction="20000"/>
          </a:bodyPr>
          <a:lstStyle/>
          <a:p>
            <a:pPr eaLnBrk="1" hangingPunct="1"/>
            <a:r>
              <a:rPr lang="en-US" smtClean="0"/>
              <a:t>What decisions do you regularly make?</a:t>
            </a:r>
          </a:p>
          <a:p>
            <a:pPr eaLnBrk="1" hangingPunct="1"/>
            <a:r>
              <a:rPr lang="en-US" smtClean="0"/>
              <a:t>What information do you need to make these decisions?</a:t>
            </a:r>
          </a:p>
          <a:p>
            <a:pPr eaLnBrk="1" hangingPunct="1"/>
            <a:r>
              <a:rPr lang="en-US" smtClean="0"/>
              <a:t>What information do you regularly get?</a:t>
            </a:r>
          </a:p>
          <a:p>
            <a:pPr eaLnBrk="1" hangingPunct="1"/>
            <a:r>
              <a:rPr lang="en-US" smtClean="0"/>
              <a:t>What studies do you periodically request?</a:t>
            </a:r>
          </a:p>
          <a:p>
            <a:pPr eaLnBrk="1" hangingPunct="1"/>
            <a:r>
              <a:rPr lang="en-US" smtClean="0"/>
              <a:t>What information would you want that you are not getting now?</a:t>
            </a:r>
          </a:p>
          <a:p>
            <a:pPr eaLnBrk="1" hangingPunct="1"/>
            <a:r>
              <a:rPr lang="en-US" smtClean="0"/>
              <a:t>What are the four most helpful improvements that could be made in the present marketing information system?</a:t>
            </a:r>
          </a:p>
        </p:txBody>
      </p:sp>
    </p:spTree>
    <p:extLst>
      <p:ext uri="{BB962C8B-B14F-4D97-AF65-F5344CB8AC3E}">
        <p14:creationId xmlns="" xmlns:p14="http://schemas.microsoft.com/office/powerpoint/2010/main" val="1407636472"/>
      </p:ext>
    </p:extLst>
  </p:cSld>
  <p:clrMapOvr>
    <a:masterClrMapping/>
  </p:clrMapOvr>
  <p:transition>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z="3200" smtClean="0"/>
              <a:t>Internal Records and  </a:t>
            </a:r>
            <a:br>
              <a:rPr lang="en-US" sz="3200" smtClean="0"/>
            </a:br>
            <a:r>
              <a:rPr lang="en-US" sz="3200" smtClean="0"/>
              <a:t>Marketing Intelligence</a:t>
            </a:r>
          </a:p>
        </p:txBody>
      </p:sp>
      <p:sp>
        <p:nvSpPr>
          <p:cNvPr id="25603" name="Rectangle 7"/>
          <p:cNvSpPr>
            <a:spLocks noGrp="1" noChangeArrowheads="1"/>
          </p:cNvSpPr>
          <p:nvPr>
            <p:ph type="body" idx="1"/>
          </p:nvPr>
        </p:nvSpPr>
        <p:spPr/>
        <p:txBody>
          <a:bodyPr/>
          <a:lstStyle/>
          <a:p>
            <a:pPr eaLnBrk="1" hangingPunct="1"/>
            <a:r>
              <a:rPr lang="en-US" sz="3200" smtClean="0"/>
              <a:t>Order-to-payment cycle</a:t>
            </a:r>
          </a:p>
          <a:p>
            <a:pPr eaLnBrk="1" hangingPunct="1"/>
            <a:r>
              <a:rPr lang="en-US" sz="3200" smtClean="0"/>
              <a:t>Sales information system</a:t>
            </a:r>
          </a:p>
          <a:p>
            <a:pPr eaLnBrk="1" hangingPunct="1"/>
            <a:r>
              <a:rPr lang="en-US" sz="3200" smtClean="0"/>
              <a:t>Databases, warehousing, data mining</a:t>
            </a:r>
          </a:p>
          <a:p>
            <a:pPr eaLnBrk="1" hangingPunct="1"/>
            <a:r>
              <a:rPr lang="en-US" sz="3200" smtClean="0"/>
              <a:t>Marketing intelligence system</a:t>
            </a:r>
          </a:p>
        </p:txBody>
      </p:sp>
    </p:spTree>
    <p:extLst>
      <p:ext uri="{BB962C8B-B14F-4D97-AF65-F5344CB8AC3E}">
        <p14:creationId xmlns="" xmlns:p14="http://schemas.microsoft.com/office/powerpoint/2010/main" val="2825963643"/>
      </p:ext>
    </p:extLst>
  </p:cSld>
  <p:clrMapOvr>
    <a:masterClrMapping/>
  </p:clrMapOvr>
  <p:transition>
    <p:wip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title"/>
          </p:nvPr>
        </p:nvSpPr>
        <p:spPr/>
        <p:txBody>
          <a:bodyPr/>
          <a:lstStyle/>
          <a:p>
            <a:pPr eaLnBrk="1" hangingPunct="1"/>
            <a:r>
              <a:rPr lang="en-US" smtClean="0"/>
              <a:t>Database Management</a:t>
            </a:r>
          </a:p>
        </p:txBody>
      </p:sp>
      <p:pic>
        <p:nvPicPr>
          <p:cNvPr id="27651"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990600" y="1416050"/>
            <a:ext cx="6643688" cy="45291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566802009"/>
      </p:ext>
    </p:extLst>
  </p:cSld>
  <p:clrMapOvr>
    <a:masterClrMapping/>
  </p:clrMapOvr>
  <p:transition>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normAutofit fontScale="90000"/>
          </a:bodyPr>
          <a:lstStyle/>
          <a:p>
            <a:pPr eaLnBrk="1" hangingPunct="1"/>
            <a:r>
              <a:rPr lang="en-US" smtClean="0"/>
              <a:t>What is a </a:t>
            </a:r>
            <a:br>
              <a:rPr lang="en-US" smtClean="0"/>
            </a:br>
            <a:r>
              <a:rPr lang="en-US" smtClean="0"/>
              <a:t>Marketing Intelligence System?</a:t>
            </a:r>
          </a:p>
        </p:txBody>
      </p:sp>
      <p:sp>
        <p:nvSpPr>
          <p:cNvPr id="29698" name="Content Placeholder 2"/>
          <p:cNvSpPr>
            <a:spLocks noGrp="1"/>
          </p:cNvSpPr>
          <p:nvPr>
            <p:ph idx="1"/>
          </p:nvPr>
        </p:nvSpPr>
        <p:spPr>
          <a:xfrm>
            <a:off x="533400" y="2057400"/>
            <a:ext cx="7315200" cy="4114800"/>
          </a:xfrm>
        </p:spPr>
        <p:txBody>
          <a:bodyPr/>
          <a:lstStyle/>
          <a:p>
            <a:pPr indent="-4763" eaLnBrk="1" hangingPunct="1">
              <a:buFont typeface="Wingdings" pitchFamily="2" charset="2"/>
              <a:buNone/>
            </a:pPr>
            <a:r>
              <a:rPr lang="en-US" sz="3200" smtClean="0"/>
              <a:t>A </a:t>
            </a:r>
            <a:r>
              <a:rPr lang="en-US" sz="3200" b="1" smtClean="0"/>
              <a:t>marketing intelligence system </a:t>
            </a:r>
            <a:r>
              <a:rPr lang="en-US" sz="3200" smtClean="0"/>
              <a:t>is a set of procedures and sources that managers use to obtain everyday information about developments in the marketing environment. </a:t>
            </a:r>
          </a:p>
        </p:txBody>
      </p:sp>
    </p:spTree>
    <p:extLst>
      <p:ext uri="{BB962C8B-B14F-4D97-AF65-F5344CB8AC3E}">
        <p14:creationId xmlns="" xmlns:p14="http://schemas.microsoft.com/office/powerpoint/2010/main" val="72574330"/>
      </p:ext>
    </p:extLst>
  </p:cSld>
  <p:clrMapOvr>
    <a:masterClrMapping/>
  </p:clrMapOvr>
  <p:transition>
    <p:wip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sz="3200" smtClean="0"/>
              <a:t>Steps to Quality Marketing Intelligence</a:t>
            </a:r>
          </a:p>
        </p:txBody>
      </p:sp>
      <p:sp>
        <p:nvSpPr>
          <p:cNvPr id="31747" name="Rectangle 13"/>
          <p:cNvSpPr>
            <a:spLocks noGrp="1" noChangeArrowheads="1"/>
          </p:cNvSpPr>
          <p:nvPr>
            <p:ph type="body" idx="1"/>
          </p:nvPr>
        </p:nvSpPr>
        <p:spPr>
          <a:xfrm>
            <a:off x="381000" y="1600200"/>
            <a:ext cx="8382000" cy="4572000"/>
          </a:xfrm>
        </p:spPr>
        <p:txBody>
          <a:bodyPr>
            <a:normAutofit lnSpcReduction="10000"/>
          </a:bodyPr>
          <a:lstStyle/>
          <a:p>
            <a:pPr eaLnBrk="1" hangingPunct="1"/>
            <a:r>
              <a:rPr lang="en-US" smtClean="0"/>
              <a:t>Train sales force to scan for new developments</a:t>
            </a:r>
          </a:p>
          <a:p>
            <a:pPr eaLnBrk="1" hangingPunct="1"/>
            <a:r>
              <a:rPr lang="en-US" smtClean="0"/>
              <a:t>Motivate channel members to share intelligence</a:t>
            </a:r>
          </a:p>
          <a:p>
            <a:pPr eaLnBrk="1" hangingPunct="1"/>
            <a:r>
              <a:rPr lang="en-US" smtClean="0"/>
              <a:t>Hire external experts to collect intelligence</a:t>
            </a:r>
          </a:p>
          <a:p>
            <a:pPr eaLnBrk="1" hangingPunct="1"/>
            <a:r>
              <a:rPr lang="en-US" smtClean="0"/>
              <a:t>Network externally</a:t>
            </a:r>
          </a:p>
          <a:p>
            <a:pPr eaLnBrk="1" hangingPunct="1"/>
            <a:r>
              <a:rPr lang="en-US" smtClean="0"/>
              <a:t>Utilize a customer advisory panel</a:t>
            </a:r>
          </a:p>
          <a:p>
            <a:pPr eaLnBrk="1" hangingPunct="1"/>
            <a:r>
              <a:rPr lang="en-US" smtClean="0"/>
              <a:t>Utilize government data sources</a:t>
            </a:r>
          </a:p>
          <a:p>
            <a:pPr eaLnBrk="1" hangingPunct="1"/>
            <a:r>
              <a:rPr lang="en-US" smtClean="0"/>
              <a:t>Purchase information</a:t>
            </a:r>
          </a:p>
        </p:txBody>
      </p:sp>
    </p:spTree>
    <p:extLst>
      <p:ext uri="{BB962C8B-B14F-4D97-AF65-F5344CB8AC3E}">
        <p14:creationId xmlns="" xmlns:p14="http://schemas.microsoft.com/office/powerpoint/2010/main" val="254518310"/>
      </p:ext>
    </p:extLst>
  </p:cSld>
  <p:clrMapOvr>
    <a:masterClrMapping/>
  </p:clrMapOvr>
  <p:transition>
    <p:wip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z="3200" smtClean="0"/>
              <a:t>Sources of Competitive Information</a:t>
            </a:r>
          </a:p>
        </p:txBody>
      </p:sp>
      <p:sp>
        <p:nvSpPr>
          <p:cNvPr id="33795" name="Rectangle 3"/>
          <p:cNvSpPr>
            <a:spLocks noGrp="1" noChangeArrowheads="1"/>
          </p:cNvSpPr>
          <p:nvPr>
            <p:ph type="body" idx="1"/>
          </p:nvPr>
        </p:nvSpPr>
        <p:spPr/>
        <p:txBody>
          <a:bodyPr/>
          <a:lstStyle/>
          <a:p>
            <a:pPr eaLnBrk="1" hangingPunct="1"/>
            <a:r>
              <a:rPr lang="en-US" smtClean="0"/>
              <a:t>Independent customer goods and service review forums</a:t>
            </a:r>
          </a:p>
          <a:p>
            <a:pPr eaLnBrk="1" hangingPunct="1"/>
            <a:r>
              <a:rPr lang="en-US" smtClean="0"/>
              <a:t>Distributor or sales agent feedback sites</a:t>
            </a:r>
          </a:p>
          <a:p>
            <a:pPr eaLnBrk="1" hangingPunct="1"/>
            <a:r>
              <a:rPr lang="en-US" smtClean="0"/>
              <a:t>Combination sites offering customer reviews and expert opinions</a:t>
            </a:r>
          </a:p>
          <a:p>
            <a:pPr eaLnBrk="1" hangingPunct="1"/>
            <a:r>
              <a:rPr lang="en-US" smtClean="0"/>
              <a:t>Customer complaint sites</a:t>
            </a:r>
          </a:p>
          <a:p>
            <a:pPr eaLnBrk="1" hangingPunct="1"/>
            <a:r>
              <a:rPr lang="en-US" smtClean="0"/>
              <a:t>Public blogs</a:t>
            </a:r>
          </a:p>
        </p:txBody>
      </p:sp>
    </p:spTree>
    <p:extLst>
      <p:ext uri="{BB962C8B-B14F-4D97-AF65-F5344CB8AC3E}">
        <p14:creationId xmlns="" xmlns:p14="http://schemas.microsoft.com/office/powerpoint/2010/main" val="560447956"/>
      </p:ext>
    </p:extLst>
  </p:cSld>
  <p:clrMapOvr>
    <a:masterClrMapping/>
  </p:clrMapOvr>
  <p:transition>
    <p:wip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lstStyle/>
          <a:p>
            <a:pPr eaLnBrk="1" hangingPunct="1"/>
            <a:r>
              <a:rPr lang="en-US" dirty="0" smtClean="0"/>
              <a:t>Needs and Trends</a:t>
            </a:r>
          </a:p>
        </p:txBody>
      </p:sp>
      <p:sp>
        <p:nvSpPr>
          <p:cNvPr id="5" name="Rounded Rectangle 4"/>
          <p:cNvSpPr/>
          <p:nvPr/>
        </p:nvSpPr>
        <p:spPr>
          <a:xfrm>
            <a:off x="1524000" y="1905000"/>
            <a:ext cx="5562600" cy="9144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Fad</a:t>
            </a:r>
          </a:p>
        </p:txBody>
      </p:sp>
      <p:sp>
        <p:nvSpPr>
          <p:cNvPr id="6" name="Rounded Rectangle 5"/>
          <p:cNvSpPr/>
          <p:nvPr/>
        </p:nvSpPr>
        <p:spPr>
          <a:xfrm>
            <a:off x="1524000" y="3124200"/>
            <a:ext cx="5562600" cy="9144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Trend</a:t>
            </a:r>
          </a:p>
        </p:txBody>
      </p:sp>
      <p:sp>
        <p:nvSpPr>
          <p:cNvPr id="7" name="Rounded Rectangle 6"/>
          <p:cNvSpPr/>
          <p:nvPr/>
        </p:nvSpPr>
        <p:spPr>
          <a:xfrm>
            <a:off x="1524000" y="4343400"/>
            <a:ext cx="5562600" cy="9144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Megatrend</a:t>
            </a:r>
          </a:p>
        </p:txBody>
      </p:sp>
    </p:spTree>
    <p:extLst>
      <p:ext uri="{BB962C8B-B14F-4D97-AF65-F5344CB8AC3E}">
        <p14:creationId xmlns="" xmlns:p14="http://schemas.microsoft.com/office/powerpoint/2010/main" val="2033096649"/>
      </p:ext>
    </p:extLst>
  </p:cSld>
  <p:clrMapOvr>
    <a:masterClrMapping/>
  </p:clrMapOvr>
  <p:transition>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Needs and Trends</a:t>
            </a:r>
            <a:endParaRPr lang="en-GB" dirty="0"/>
          </a:p>
        </p:txBody>
      </p:sp>
      <p:sp>
        <p:nvSpPr>
          <p:cNvPr id="3" name="Content Placeholder 2"/>
          <p:cNvSpPr>
            <a:spLocks noGrp="1"/>
          </p:cNvSpPr>
          <p:nvPr>
            <p:ph idx="1"/>
          </p:nvPr>
        </p:nvSpPr>
        <p:spPr/>
        <p:txBody>
          <a:bodyPr>
            <a:normAutofit fontScale="62500" lnSpcReduction="20000"/>
          </a:bodyPr>
          <a:lstStyle/>
          <a:p>
            <a:r>
              <a:rPr lang="en-US" dirty="0" smtClean="0">
                <a:latin typeface="Arial" pitchFamily="34" charset="0"/>
              </a:rPr>
              <a:t>Fad: is </a:t>
            </a:r>
            <a:r>
              <a:rPr lang="en-US" dirty="0">
                <a:latin typeface="Arial" pitchFamily="34" charset="0"/>
              </a:rPr>
              <a:t>“unpredictable, short-lived, and without social, economic, and political significance.” </a:t>
            </a:r>
            <a:endParaRPr lang="en-US" dirty="0" smtClean="0">
              <a:latin typeface="Arial" pitchFamily="34" charset="0"/>
            </a:endParaRPr>
          </a:p>
          <a:p>
            <a:pPr lvl="1"/>
            <a:r>
              <a:rPr lang="en-US" dirty="0" smtClean="0">
                <a:latin typeface="Arial" pitchFamily="34" charset="0"/>
              </a:rPr>
              <a:t>A </a:t>
            </a:r>
            <a:r>
              <a:rPr lang="en-US" dirty="0">
                <a:latin typeface="Arial" pitchFamily="34" charset="0"/>
              </a:rPr>
              <a:t>company can cash in on a </a:t>
            </a:r>
            <a:r>
              <a:rPr lang="en-US" dirty="0" smtClean="0">
                <a:latin typeface="Arial" pitchFamily="34" charset="0"/>
              </a:rPr>
              <a:t>fad, </a:t>
            </a:r>
            <a:r>
              <a:rPr lang="en-US" dirty="0">
                <a:latin typeface="Arial" pitchFamily="34" charset="0"/>
              </a:rPr>
              <a:t>but getting it right requires luck and good timing.  </a:t>
            </a:r>
            <a:endParaRPr lang="en-US" dirty="0" smtClean="0">
              <a:latin typeface="Arial" pitchFamily="34" charset="0"/>
            </a:endParaRPr>
          </a:p>
          <a:p>
            <a:pPr lvl="1"/>
            <a:endParaRPr lang="en-US" dirty="0">
              <a:latin typeface="Arial" pitchFamily="34" charset="0"/>
            </a:endParaRPr>
          </a:p>
          <a:p>
            <a:r>
              <a:rPr lang="en-US" dirty="0" smtClean="0">
                <a:latin typeface="Arial" pitchFamily="34" charset="0"/>
              </a:rPr>
              <a:t>Trend: A direction </a:t>
            </a:r>
            <a:r>
              <a:rPr lang="en-US" dirty="0">
                <a:latin typeface="Arial" pitchFamily="34" charset="0"/>
              </a:rPr>
              <a:t>or sequence of events with momentum and durability, </a:t>
            </a:r>
            <a:endParaRPr lang="en-US" dirty="0" smtClean="0">
              <a:latin typeface="Arial" pitchFamily="34" charset="0"/>
            </a:endParaRPr>
          </a:p>
          <a:p>
            <a:pPr lvl="1"/>
            <a:r>
              <a:rPr lang="en-US" dirty="0" smtClean="0">
                <a:latin typeface="Arial" pitchFamily="34" charset="0"/>
              </a:rPr>
              <a:t>a </a:t>
            </a:r>
            <a:r>
              <a:rPr lang="en-US" dirty="0">
                <a:latin typeface="Arial" pitchFamily="34" charset="0"/>
              </a:rPr>
              <a:t>trend is more predictable and durable than a </a:t>
            </a:r>
            <a:r>
              <a:rPr lang="en-US" dirty="0" smtClean="0">
                <a:latin typeface="Arial" pitchFamily="34" charset="0"/>
              </a:rPr>
              <a:t>fad</a:t>
            </a:r>
          </a:p>
          <a:p>
            <a:pPr lvl="1"/>
            <a:r>
              <a:rPr lang="en-US" dirty="0" smtClean="0">
                <a:latin typeface="Arial" pitchFamily="34" charset="0"/>
              </a:rPr>
              <a:t> </a:t>
            </a:r>
            <a:r>
              <a:rPr lang="en-US" dirty="0">
                <a:latin typeface="Arial" pitchFamily="34" charset="0"/>
              </a:rPr>
              <a:t>trends reveal the shape of the </a:t>
            </a:r>
            <a:r>
              <a:rPr lang="en-US" dirty="0" smtClean="0">
                <a:latin typeface="Arial" pitchFamily="34" charset="0"/>
              </a:rPr>
              <a:t>future</a:t>
            </a:r>
          </a:p>
          <a:p>
            <a:pPr lvl="1"/>
            <a:r>
              <a:rPr lang="en-US" dirty="0" smtClean="0">
                <a:latin typeface="Arial" pitchFamily="34" charset="0"/>
              </a:rPr>
              <a:t> can </a:t>
            </a:r>
            <a:r>
              <a:rPr lang="en-US" dirty="0">
                <a:latin typeface="Arial" pitchFamily="34" charset="0"/>
              </a:rPr>
              <a:t>provide strategic direction. </a:t>
            </a:r>
            <a:endParaRPr lang="en-US" dirty="0" smtClean="0">
              <a:latin typeface="Arial" pitchFamily="34" charset="0"/>
            </a:endParaRPr>
          </a:p>
          <a:p>
            <a:pPr lvl="1"/>
            <a:endParaRPr lang="en-US" dirty="0">
              <a:latin typeface="Arial" pitchFamily="34" charset="0"/>
            </a:endParaRPr>
          </a:p>
          <a:p>
            <a:r>
              <a:rPr lang="en-US" dirty="0">
                <a:latin typeface="Arial" pitchFamily="34" charset="0"/>
              </a:rPr>
              <a:t>M</a:t>
            </a:r>
            <a:r>
              <a:rPr lang="en-US" dirty="0" smtClean="0">
                <a:latin typeface="Arial" pitchFamily="34" charset="0"/>
              </a:rPr>
              <a:t>egatrend: </a:t>
            </a:r>
            <a:r>
              <a:rPr lang="en-US" dirty="0">
                <a:latin typeface="Arial" pitchFamily="34" charset="0"/>
              </a:rPr>
              <a:t>is a “large social, economic, political, and technological change [that] is slow to form, and once in place, influences us for some time—between seven and ten years, or longer. </a:t>
            </a:r>
            <a:endParaRPr lang="en-US" dirty="0" smtClean="0">
              <a:latin typeface="Arial" pitchFamily="34" charset="0"/>
            </a:endParaRPr>
          </a:p>
          <a:p>
            <a:endParaRPr lang="en-US" dirty="0">
              <a:latin typeface="Arial" pitchFamily="34" charset="0"/>
            </a:endParaRPr>
          </a:p>
          <a:p>
            <a:r>
              <a:rPr lang="en-US" dirty="0">
                <a:latin typeface="Arial" pitchFamily="34" charset="0"/>
              </a:rPr>
              <a:t>What are today’s fads, trends, and megatrends?</a:t>
            </a:r>
          </a:p>
          <a:p>
            <a:endParaRPr lang="en-GB" dirty="0"/>
          </a:p>
        </p:txBody>
      </p:sp>
    </p:spTree>
    <p:extLst>
      <p:ext uri="{BB962C8B-B14F-4D97-AF65-F5344CB8AC3E}">
        <p14:creationId xmlns="" xmlns:p14="http://schemas.microsoft.com/office/powerpoint/2010/main" val="626201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4"/>
          <p:cNvSpPr>
            <a:spLocks noGrp="1"/>
          </p:cNvSpPr>
          <p:nvPr>
            <p:ph type="title"/>
          </p:nvPr>
        </p:nvSpPr>
        <p:spPr/>
        <p:txBody>
          <a:bodyPr/>
          <a:lstStyle/>
          <a:p>
            <a:pPr eaLnBrk="1" hangingPunct="1"/>
            <a:r>
              <a:rPr lang="en-US" smtClean="0"/>
              <a:t>Major Forces in the Environment</a:t>
            </a:r>
          </a:p>
        </p:txBody>
      </p:sp>
      <p:sp>
        <p:nvSpPr>
          <p:cNvPr id="6" name="Rounded Rectangle 5"/>
          <p:cNvSpPr/>
          <p:nvPr/>
        </p:nvSpPr>
        <p:spPr>
          <a:xfrm>
            <a:off x="2743200" y="1600200"/>
            <a:ext cx="2895600" cy="9144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tx1"/>
                </a:solidFill>
              </a:rPr>
              <a:t>Demographic</a:t>
            </a:r>
          </a:p>
        </p:txBody>
      </p:sp>
      <p:sp>
        <p:nvSpPr>
          <p:cNvPr id="7" name="Rounded Rectangle 6"/>
          <p:cNvSpPr/>
          <p:nvPr/>
        </p:nvSpPr>
        <p:spPr>
          <a:xfrm>
            <a:off x="4876800" y="2667000"/>
            <a:ext cx="2895600" cy="9144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tx1"/>
                </a:solidFill>
              </a:rPr>
              <a:t>Economic</a:t>
            </a:r>
          </a:p>
        </p:txBody>
      </p:sp>
      <p:sp>
        <p:nvSpPr>
          <p:cNvPr id="8" name="Rounded Rectangle 7"/>
          <p:cNvSpPr/>
          <p:nvPr/>
        </p:nvSpPr>
        <p:spPr>
          <a:xfrm>
            <a:off x="4876800" y="3810000"/>
            <a:ext cx="2895600" cy="9144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tx1"/>
                </a:solidFill>
              </a:rPr>
              <a:t>Socio-cultural</a:t>
            </a:r>
          </a:p>
        </p:txBody>
      </p:sp>
      <p:sp>
        <p:nvSpPr>
          <p:cNvPr id="9" name="Rounded Rectangle 8"/>
          <p:cNvSpPr/>
          <p:nvPr/>
        </p:nvSpPr>
        <p:spPr>
          <a:xfrm>
            <a:off x="2895600" y="5029200"/>
            <a:ext cx="2895600" cy="9144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tx1"/>
                </a:solidFill>
              </a:rPr>
              <a:t>Natural</a:t>
            </a:r>
          </a:p>
        </p:txBody>
      </p:sp>
      <p:sp>
        <p:nvSpPr>
          <p:cNvPr id="10" name="Rounded Rectangle 9"/>
          <p:cNvSpPr/>
          <p:nvPr/>
        </p:nvSpPr>
        <p:spPr>
          <a:xfrm>
            <a:off x="685800" y="3886200"/>
            <a:ext cx="2895600" cy="9144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tx1"/>
                </a:solidFill>
              </a:rPr>
              <a:t>Technological</a:t>
            </a:r>
          </a:p>
        </p:txBody>
      </p:sp>
      <p:sp>
        <p:nvSpPr>
          <p:cNvPr id="11" name="Rounded Rectangle 10"/>
          <p:cNvSpPr/>
          <p:nvPr/>
        </p:nvSpPr>
        <p:spPr>
          <a:xfrm>
            <a:off x="685800" y="2743200"/>
            <a:ext cx="2895600" cy="9144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tx1"/>
                </a:solidFill>
              </a:rPr>
              <a:t>Political-legal</a:t>
            </a:r>
          </a:p>
        </p:txBody>
      </p:sp>
    </p:spTree>
    <p:extLst>
      <p:ext uri="{BB962C8B-B14F-4D97-AF65-F5344CB8AC3E}">
        <p14:creationId xmlns="" xmlns:p14="http://schemas.microsoft.com/office/powerpoint/2010/main" val="3580800571"/>
      </p:ext>
    </p:extLst>
  </p:cSld>
  <p:clrMapOvr>
    <a:masterClrMapping/>
  </p:clrMapOvr>
  <p:transition>
    <p:wipe/>
  </p:transition>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7" name="Rectangle 5"/>
          <p:cNvSpPr>
            <a:spLocks noGrp="1" noChangeArrowheads="1"/>
          </p:cNvSpPr>
          <p:nvPr>
            <p:ph type="title"/>
          </p:nvPr>
        </p:nvSpPr>
        <p:spPr/>
        <p:txBody>
          <a:bodyPr/>
          <a:lstStyle/>
          <a:p>
            <a:pPr eaLnBrk="1" hangingPunct="1"/>
            <a:r>
              <a:rPr lang="en-US" smtClean="0"/>
              <a:t>Population and Demographics</a:t>
            </a:r>
          </a:p>
        </p:txBody>
      </p:sp>
      <p:sp>
        <p:nvSpPr>
          <p:cNvPr id="39938" name="Rectangle 6"/>
          <p:cNvSpPr>
            <a:spLocks noGrp="1" noChangeArrowheads="1"/>
          </p:cNvSpPr>
          <p:nvPr>
            <p:ph idx="1"/>
          </p:nvPr>
        </p:nvSpPr>
        <p:spPr/>
        <p:txBody>
          <a:bodyPr/>
          <a:lstStyle/>
          <a:p>
            <a:pPr eaLnBrk="1" hangingPunct="1"/>
            <a:r>
              <a:rPr lang="en-US" sz="3200" smtClean="0"/>
              <a:t>Population growth</a:t>
            </a:r>
          </a:p>
          <a:p>
            <a:pPr eaLnBrk="1" hangingPunct="1"/>
            <a:r>
              <a:rPr lang="en-US" sz="3200" smtClean="0"/>
              <a:t>Population age mix</a:t>
            </a:r>
          </a:p>
          <a:p>
            <a:pPr eaLnBrk="1" hangingPunct="1"/>
            <a:r>
              <a:rPr lang="en-US" sz="3200" smtClean="0"/>
              <a:t>Ethnic markets</a:t>
            </a:r>
          </a:p>
          <a:p>
            <a:pPr eaLnBrk="1" hangingPunct="1"/>
            <a:r>
              <a:rPr lang="en-US" sz="3200" smtClean="0"/>
              <a:t>Educational groups</a:t>
            </a:r>
          </a:p>
          <a:p>
            <a:pPr eaLnBrk="1" hangingPunct="1"/>
            <a:r>
              <a:rPr lang="en-US" sz="3200" smtClean="0"/>
              <a:t>Household patterns</a:t>
            </a:r>
          </a:p>
        </p:txBody>
      </p:sp>
    </p:spTree>
    <p:extLst>
      <p:ext uri="{BB962C8B-B14F-4D97-AF65-F5344CB8AC3E}">
        <p14:creationId xmlns="" xmlns:p14="http://schemas.microsoft.com/office/powerpoint/2010/main" val="2998424632"/>
      </p:ext>
    </p:extLst>
  </p:cSld>
  <p:clrMapOvr>
    <a:masterClrMapping/>
  </p:clrMapOvr>
  <p:transition>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Title 4"/>
          <p:cNvSpPr>
            <a:spLocks noGrp="1"/>
          </p:cNvSpPr>
          <p:nvPr>
            <p:ph type="title"/>
          </p:nvPr>
        </p:nvSpPr>
        <p:spPr/>
        <p:txBody>
          <a:bodyPr>
            <a:normAutofit fontScale="90000"/>
          </a:bodyPr>
          <a:lstStyle/>
          <a:p>
            <a:pPr eaLnBrk="1" hangingPunct="1"/>
            <a:r>
              <a:rPr lang="en-US" smtClean="0"/>
              <a:t>Perspective on the Global Demographic Environment</a:t>
            </a:r>
          </a:p>
        </p:txBody>
      </p:sp>
      <p:pic>
        <p:nvPicPr>
          <p:cNvPr id="41987"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t="2042"/>
          <a:stretch>
            <a:fillRect/>
          </a:stretch>
        </p:blipFill>
        <p:spPr bwMode="auto">
          <a:xfrm>
            <a:off x="304800" y="1905000"/>
            <a:ext cx="7997825" cy="3657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40959130"/>
      </p:ext>
    </p:extLst>
  </p:cSld>
  <p:clrMapOvr>
    <a:masterClrMapping/>
  </p:clrMapOvr>
  <p:transition>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lstStyle/>
          <a:p>
            <a:pPr eaLnBrk="1" hangingPunct="1"/>
            <a:r>
              <a:rPr lang="en-US" smtClean="0"/>
              <a:t>Economic Environment</a:t>
            </a:r>
          </a:p>
        </p:txBody>
      </p:sp>
      <p:sp>
        <p:nvSpPr>
          <p:cNvPr id="4" name="Rounded Rectangle 3"/>
          <p:cNvSpPr/>
          <p:nvPr/>
        </p:nvSpPr>
        <p:spPr>
          <a:xfrm>
            <a:off x="1143000" y="2057400"/>
            <a:ext cx="6400800" cy="8382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tx1"/>
                </a:solidFill>
              </a:rPr>
              <a:t>Consumer  Psychology</a:t>
            </a:r>
          </a:p>
        </p:txBody>
      </p:sp>
      <p:sp>
        <p:nvSpPr>
          <p:cNvPr id="5" name="Rounded Rectangle 4"/>
          <p:cNvSpPr/>
          <p:nvPr/>
        </p:nvSpPr>
        <p:spPr>
          <a:xfrm>
            <a:off x="1143000" y="3124200"/>
            <a:ext cx="6400800" cy="8382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tx1"/>
                </a:solidFill>
              </a:rPr>
              <a:t>Income Distribution</a:t>
            </a:r>
          </a:p>
        </p:txBody>
      </p:sp>
      <p:sp>
        <p:nvSpPr>
          <p:cNvPr id="6" name="Rounded Rectangle 5"/>
          <p:cNvSpPr/>
          <p:nvPr/>
        </p:nvSpPr>
        <p:spPr>
          <a:xfrm>
            <a:off x="1143000" y="4191000"/>
            <a:ext cx="6400800" cy="8382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tx1"/>
                </a:solidFill>
              </a:rPr>
              <a:t>Income, Savings, Debt, Credit</a:t>
            </a:r>
          </a:p>
        </p:txBody>
      </p:sp>
    </p:spTree>
    <p:extLst>
      <p:ext uri="{BB962C8B-B14F-4D97-AF65-F5344CB8AC3E}">
        <p14:creationId xmlns="" xmlns:p14="http://schemas.microsoft.com/office/powerpoint/2010/main" val="3451500093"/>
      </p:ext>
    </p:extLst>
  </p:cSld>
  <p:clrMapOvr>
    <a:masterClrMapping/>
  </p:clrMapOvr>
  <p:transition>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normAutofit fontScale="90000"/>
          </a:bodyPr>
          <a:lstStyle/>
          <a:p>
            <a:pPr eaLnBrk="1" hangingPunct="1"/>
            <a:r>
              <a:rPr lang="en-US" smtClean="0"/>
              <a:t>Economic Environment and Consumer Psychology</a:t>
            </a:r>
          </a:p>
        </p:txBody>
      </p:sp>
      <p:pic>
        <p:nvPicPr>
          <p:cNvPr id="46083"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143000" y="1676400"/>
            <a:ext cx="6324600" cy="4252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455621729"/>
      </p:ext>
    </p:extLst>
  </p:cSld>
  <p:clrMapOvr>
    <a:masterClrMapping/>
  </p:clrMapOvr>
  <p:transition>
    <p:wip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5"/>
          <p:cNvSpPr>
            <a:spLocks noGrp="1"/>
          </p:cNvSpPr>
          <p:nvPr>
            <p:ph type="title"/>
          </p:nvPr>
        </p:nvSpPr>
        <p:spPr/>
        <p:txBody>
          <a:bodyPr/>
          <a:lstStyle/>
          <a:p>
            <a:pPr eaLnBrk="1" hangingPunct="1"/>
            <a:r>
              <a:rPr lang="en-US" smtClean="0"/>
              <a:t>Income Distribution</a:t>
            </a:r>
          </a:p>
        </p:txBody>
      </p:sp>
      <p:sp>
        <p:nvSpPr>
          <p:cNvPr id="48130" name="Content Placeholder 6"/>
          <p:cNvSpPr>
            <a:spLocks noGrp="1"/>
          </p:cNvSpPr>
          <p:nvPr>
            <p:ph idx="1"/>
          </p:nvPr>
        </p:nvSpPr>
        <p:spPr/>
        <p:txBody>
          <a:bodyPr/>
          <a:lstStyle/>
          <a:p>
            <a:pPr eaLnBrk="1" hangingPunct="1"/>
            <a:r>
              <a:rPr lang="en-US" sz="3600" smtClean="0"/>
              <a:t>Subsistence economies</a:t>
            </a:r>
          </a:p>
          <a:p>
            <a:pPr eaLnBrk="1" hangingPunct="1"/>
            <a:r>
              <a:rPr lang="en-US" sz="3600" smtClean="0"/>
              <a:t>Raw-material-exporting economies</a:t>
            </a:r>
          </a:p>
          <a:p>
            <a:pPr eaLnBrk="1" hangingPunct="1"/>
            <a:r>
              <a:rPr lang="en-US" sz="3600" smtClean="0"/>
              <a:t>Industrializing economies</a:t>
            </a:r>
          </a:p>
          <a:p>
            <a:pPr eaLnBrk="1" hangingPunct="1"/>
            <a:r>
              <a:rPr lang="en-US" sz="3600" smtClean="0"/>
              <a:t>Industrial economies</a:t>
            </a:r>
          </a:p>
        </p:txBody>
      </p:sp>
    </p:spTree>
    <p:extLst>
      <p:ext uri="{BB962C8B-B14F-4D97-AF65-F5344CB8AC3E}">
        <p14:creationId xmlns="" xmlns:p14="http://schemas.microsoft.com/office/powerpoint/2010/main" val="1557144622"/>
      </p:ext>
    </p:extLst>
  </p:cSld>
  <p:clrMapOvr>
    <a:masterClrMapping/>
  </p:clrMapOvr>
  <p:transition>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smtClean="0"/>
              <a:t>Social-Cultural Environment</a:t>
            </a:r>
          </a:p>
        </p:txBody>
      </p:sp>
      <p:sp>
        <p:nvSpPr>
          <p:cNvPr id="50179" name="Rectangle 10"/>
          <p:cNvSpPr>
            <a:spLocks noGrp="1" noChangeArrowheads="1"/>
          </p:cNvSpPr>
          <p:nvPr>
            <p:ph type="body" idx="1"/>
          </p:nvPr>
        </p:nvSpPr>
        <p:spPr/>
        <p:txBody>
          <a:bodyPr/>
          <a:lstStyle/>
          <a:p>
            <a:pPr eaLnBrk="1" hangingPunct="1"/>
            <a:r>
              <a:rPr lang="en-US" smtClean="0"/>
              <a:t>Views of themselves</a:t>
            </a:r>
          </a:p>
          <a:p>
            <a:pPr eaLnBrk="1" hangingPunct="1"/>
            <a:r>
              <a:rPr lang="en-US" smtClean="0"/>
              <a:t>Views of others</a:t>
            </a:r>
          </a:p>
          <a:p>
            <a:pPr eaLnBrk="1" hangingPunct="1"/>
            <a:r>
              <a:rPr lang="en-US" smtClean="0"/>
              <a:t>Views of organizations</a:t>
            </a:r>
          </a:p>
          <a:p>
            <a:pPr eaLnBrk="1" hangingPunct="1"/>
            <a:r>
              <a:rPr lang="en-US" smtClean="0"/>
              <a:t>Views of society</a:t>
            </a:r>
          </a:p>
          <a:p>
            <a:pPr eaLnBrk="1" hangingPunct="1"/>
            <a:r>
              <a:rPr lang="en-US" smtClean="0"/>
              <a:t>Views of nature</a:t>
            </a:r>
          </a:p>
          <a:p>
            <a:pPr eaLnBrk="1" hangingPunct="1"/>
            <a:r>
              <a:rPr lang="en-US" smtClean="0"/>
              <a:t>Views of the universe</a:t>
            </a:r>
          </a:p>
        </p:txBody>
      </p:sp>
    </p:spTree>
    <p:extLst>
      <p:ext uri="{BB962C8B-B14F-4D97-AF65-F5344CB8AC3E}">
        <p14:creationId xmlns="" xmlns:p14="http://schemas.microsoft.com/office/powerpoint/2010/main" val="1993941234"/>
      </p:ext>
    </p:extLst>
  </p:cSld>
  <p:clrMapOvr>
    <a:masterClrMapping/>
  </p:clrMapOvr>
  <p:transition>
    <p:wip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2226" name="Rectangle 5"/>
          <p:cNvSpPr>
            <a:spLocks noGrp="1" noChangeArrowheads="1"/>
          </p:cNvSpPr>
          <p:nvPr>
            <p:ph type="title"/>
          </p:nvPr>
        </p:nvSpPr>
        <p:spPr/>
        <p:txBody>
          <a:bodyPr/>
          <a:lstStyle/>
          <a:p>
            <a:pPr eaLnBrk="1" hangingPunct="1"/>
            <a:r>
              <a:rPr lang="en-US" sz="3200" smtClean="0"/>
              <a:t>Table 3.4  Most Popular </a:t>
            </a:r>
            <a:br>
              <a:rPr lang="en-US" sz="3200" smtClean="0"/>
            </a:br>
            <a:r>
              <a:rPr lang="en-US" sz="3200" smtClean="0"/>
              <a:t>American Leisure Activities</a:t>
            </a:r>
          </a:p>
        </p:txBody>
      </p:sp>
      <p:sp>
        <p:nvSpPr>
          <p:cNvPr id="52227" name="Rectangle 6"/>
          <p:cNvSpPr>
            <a:spLocks noGrp="1" noChangeArrowheads="1"/>
          </p:cNvSpPr>
          <p:nvPr>
            <p:ph type="body" sz="half" idx="1"/>
          </p:nvPr>
        </p:nvSpPr>
        <p:spPr/>
        <p:txBody>
          <a:bodyPr/>
          <a:lstStyle/>
          <a:p>
            <a:pPr eaLnBrk="1" hangingPunct="1"/>
            <a:r>
              <a:rPr lang="en-US" smtClean="0"/>
              <a:t>Reading</a:t>
            </a:r>
          </a:p>
          <a:p>
            <a:pPr eaLnBrk="1" hangingPunct="1"/>
            <a:r>
              <a:rPr lang="en-US" smtClean="0"/>
              <a:t>TV Watching</a:t>
            </a:r>
          </a:p>
          <a:p>
            <a:pPr eaLnBrk="1" hangingPunct="1"/>
            <a:r>
              <a:rPr lang="en-US" smtClean="0"/>
              <a:t>Spending time with family</a:t>
            </a:r>
          </a:p>
          <a:p>
            <a:pPr eaLnBrk="1" hangingPunct="1"/>
            <a:r>
              <a:rPr lang="en-US" smtClean="0"/>
              <a:t>Going to movies</a:t>
            </a:r>
          </a:p>
          <a:p>
            <a:pPr eaLnBrk="1" hangingPunct="1"/>
            <a:r>
              <a:rPr lang="en-US" smtClean="0"/>
              <a:t>Fishing</a:t>
            </a:r>
          </a:p>
        </p:txBody>
      </p:sp>
      <p:sp>
        <p:nvSpPr>
          <p:cNvPr id="52228" name="Rectangle 7"/>
          <p:cNvSpPr>
            <a:spLocks noGrp="1" noChangeArrowheads="1"/>
          </p:cNvSpPr>
          <p:nvPr>
            <p:ph type="body" sz="half" idx="2"/>
          </p:nvPr>
        </p:nvSpPr>
        <p:spPr/>
        <p:txBody>
          <a:bodyPr/>
          <a:lstStyle/>
          <a:p>
            <a:pPr eaLnBrk="1" hangingPunct="1"/>
            <a:r>
              <a:rPr lang="en-US" smtClean="0"/>
              <a:t>Computer activities</a:t>
            </a:r>
          </a:p>
          <a:p>
            <a:pPr eaLnBrk="1" hangingPunct="1"/>
            <a:r>
              <a:rPr lang="en-US" smtClean="0"/>
              <a:t>Gardening</a:t>
            </a:r>
          </a:p>
          <a:p>
            <a:pPr eaLnBrk="1" hangingPunct="1"/>
            <a:r>
              <a:rPr lang="en-US" smtClean="0"/>
              <a:t>Renting movies</a:t>
            </a:r>
          </a:p>
          <a:p>
            <a:pPr eaLnBrk="1" hangingPunct="1"/>
            <a:r>
              <a:rPr lang="en-US" smtClean="0"/>
              <a:t>Walking</a:t>
            </a:r>
          </a:p>
          <a:p>
            <a:pPr eaLnBrk="1" hangingPunct="1"/>
            <a:r>
              <a:rPr lang="en-US" smtClean="0"/>
              <a:t>Exercise</a:t>
            </a:r>
          </a:p>
        </p:txBody>
      </p:sp>
    </p:spTree>
    <p:extLst>
      <p:ext uri="{BB962C8B-B14F-4D97-AF65-F5344CB8AC3E}">
        <p14:creationId xmlns="" xmlns:p14="http://schemas.microsoft.com/office/powerpoint/2010/main" val="249319680"/>
      </p:ext>
    </p:extLst>
  </p:cSld>
  <p:clrMapOvr>
    <a:masterClrMapping/>
  </p:clrMapOvr>
  <p:transition>
    <p:wip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5"/>
          <p:cNvSpPr>
            <a:spLocks noGrp="1"/>
          </p:cNvSpPr>
          <p:nvPr>
            <p:ph type="title"/>
          </p:nvPr>
        </p:nvSpPr>
        <p:spPr/>
        <p:txBody>
          <a:bodyPr/>
          <a:lstStyle/>
          <a:p>
            <a:pPr eaLnBrk="1" hangingPunct="1"/>
            <a:r>
              <a:rPr lang="en-US" smtClean="0"/>
              <a:t>Socio-Cultural Influences</a:t>
            </a:r>
          </a:p>
        </p:txBody>
      </p:sp>
      <p:pic>
        <p:nvPicPr>
          <p:cNvPr id="54275"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600200" y="1524000"/>
            <a:ext cx="5405438" cy="4527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628236220"/>
      </p:ext>
    </p:extLst>
  </p:cSld>
  <p:clrMapOvr>
    <a:masterClrMapping/>
  </p:clrMapOvr>
  <p:transition>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smtClean="0"/>
              <a:t>Natural Environment</a:t>
            </a:r>
          </a:p>
        </p:txBody>
      </p:sp>
      <p:sp>
        <p:nvSpPr>
          <p:cNvPr id="56323" name="Rectangle 9"/>
          <p:cNvSpPr>
            <a:spLocks noGrp="1" noChangeArrowheads="1"/>
          </p:cNvSpPr>
          <p:nvPr>
            <p:ph type="body" idx="1"/>
          </p:nvPr>
        </p:nvSpPr>
        <p:spPr/>
        <p:txBody>
          <a:bodyPr/>
          <a:lstStyle/>
          <a:p>
            <a:pPr eaLnBrk="1" hangingPunct="1"/>
            <a:r>
              <a:rPr lang="en-US" smtClean="0"/>
              <a:t>Shortage of raw materials</a:t>
            </a:r>
          </a:p>
          <a:p>
            <a:pPr eaLnBrk="1" hangingPunct="1"/>
            <a:r>
              <a:rPr lang="en-US" smtClean="0"/>
              <a:t>Increased energy costs</a:t>
            </a:r>
          </a:p>
          <a:p>
            <a:pPr eaLnBrk="1" hangingPunct="1"/>
            <a:r>
              <a:rPr lang="en-US" smtClean="0"/>
              <a:t>Anti-pollution pressures</a:t>
            </a:r>
          </a:p>
          <a:p>
            <a:pPr eaLnBrk="1" hangingPunct="1"/>
            <a:r>
              <a:rPr lang="en-US" smtClean="0"/>
              <a:t>Governmental protections</a:t>
            </a:r>
          </a:p>
        </p:txBody>
      </p:sp>
    </p:spTree>
    <p:extLst>
      <p:ext uri="{BB962C8B-B14F-4D97-AF65-F5344CB8AC3E}">
        <p14:creationId xmlns="" xmlns:p14="http://schemas.microsoft.com/office/powerpoint/2010/main" val="2031289342"/>
      </p:ext>
    </p:extLst>
  </p:cSld>
  <p:clrMapOvr>
    <a:masterClrMapping/>
  </p:clrMapOvr>
  <p:transition>
    <p:wip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762000" y="457200"/>
            <a:ext cx="7696200" cy="1143000"/>
          </a:xfrm>
        </p:spPr>
        <p:txBody>
          <a:bodyPr>
            <a:normAutofit fontScale="90000"/>
          </a:bodyPr>
          <a:lstStyle/>
          <a:p>
            <a:pPr eaLnBrk="1" hangingPunct="1"/>
            <a:r>
              <a:rPr lang="en-US" smtClean="0"/>
              <a:t>Keys to Avoiding </a:t>
            </a:r>
            <a:br>
              <a:rPr lang="en-US" smtClean="0"/>
            </a:br>
            <a:r>
              <a:rPr lang="en-US" smtClean="0"/>
              <a:t>Green Marketing Myopia</a:t>
            </a:r>
          </a:p>
        </p:txBody>
      </p:sp>
      <p:sp>
        <p:nvSpPr>
          <p:cNvPr id="58371" name="Rectangle 3"/>
          <p:cNvSpPr>
            <a:spLocks noGrp="1" noChangeArrowheads="1"/>
          </p:cNvSpPr>
          <p:nvPr>
            <p:ph type="body" idx="1"/>
          </p:nvPr>
        </p:nvSpPr>
        <p:spPr>
          <a:xfrm>
            <a:off x="762000" y="1981200"/>
            <a:ext cx="7696200" cy="4191000"/>
          </a:xfrm>
        </p:spPr>
        <p:txBody>
          <a:bodyPr/>
          <a:lstStyle/>
          <a:p>
            <a:pPr eaLnBrk="1" hangingPunct="1"/>
            <a:r>
              <a:rPr lang="en-US" smtClean="0"/>
              <a:t>Consumer Value Positioning</a:t>
            </a:r>
          </a:p>
          <a:p>
            <a:pPr eaLnBrk="1" hangingPunct="1"/>
            <a:r>
              <a:rPr lang="en-US" smtClean="0"/>
              <a:t>Calibration of Consumer Knowledge</a:t>
            </a:r>
          </a:p>
          <a:p>
            <a:pPr eaLnBrk="1" hangingPunct="1"/>
            <a:r>
              <a:rPr lang="en-US" smtClean="0"/>
              <a:t>Credibility of Product Claims</a:t>
            </a:r>
          </a:p>
        </p:txBody>
      </p:sp>
    </p:spTree>
    <p:extLst>
      <p:ext uri="{BB962C8B-B14F-4D97-AF65-F5344CB8AC3E}">
        <p14:creationId xmlns="" xmlns:p14="http://schemas.microsoft.com/office/powerpoint/2010/main" val="3789202552"/>
      </p:ext>
    </p:extLst>
  </p:cSld>
  <p:clrMapOvr>
    <a:masterClrMapping/>
  </p:clrMapOvr>
  <p:transition>
    <p:wip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4"/>
          <p:cNvSpPr>
            <a:spLocks noGrp="1"/>
          </p:cNvSpPr>
          <p:nvPr>
            <p:ph type="title"/>
          </p:nvPr>
        </p:nvSpPr>
        <p:spPr/>
        <p:txBody>
          <a:bodyPr>
            <a:normAutofit fontScale="90000"/>
          </a:bodyPr>
          <a:lstStyle/>
          <a:p>
            <a:pPr eaLnBrk="1" hangingPunct="1"/>
            <a:r>
              <a:rPr lang="en-US" smtClean="0"/>
              <a:t>Consumer Environmental Segments</a:t>
            </a:r>
          </a:p>
        </p:txBody>
      </p:sp>
      <p:sp>
        <p:nvSpPr>
          <p:cNvPr id="60418" name="Content Placeholder 6"/>
          <p:cNvSpPr>
            <a:spLocks noGrp="1"/>
          </p:cNvSpPr>
          <p:nvPr>
            <p:ph sz="half" idx="2"/>
          </p:nvPr>
        </p:nvSpPr>
        <p:spPr>
          <a:xfrm>
            <a:off x="3657600" y="1752600"/>
            <a:ext cx="4800600" cy="4419600"/>
          </a:xfrm>
        </p:spPr>
        <p:txBody>
          <a:bodyPr/>
          <a:lstStyle/>
          <a:p>
            <a:pPr eaLnBrk="1" hangingPunct="1"/>
            <a:r>
              <a:rPr lang="en-US" smtClean="0"/>
              <a:t>Genuine Greens</a:t>
            </a:r>
          </a:p>
          <a:p>
            <a:pPr eaLnBrk="1" hangingPunct="1"/>
            <a:r>
              <a:rPr lang="en-US" smtClean="0"/>
              <a:t>Not Me Greens</a:t>
            </a:r>
          </a:p>
          <a:p>
            <a:pPr eaLnBrk="1" hangingPunct="1"/>
            <a:r>
              <a:rPr lang="en-US" smtClean="0"/>
              <a:t>Go-with-the-Flow Greens</a:t>
            </a:r>
          </a:p>
          <a:p>
            <a:pPr eaLnBrk="1" hangingPunct="1"/>
            <a:r>
              <a:rPr lang="en-US" smtClean="0"/>
              <a:t>Dream Greens</a:t>
            </a:r>
          </a:p>
          <a:p>
            <a:pPr eaLnBrk="1" hangingPunct="1"/>
            <a:r>
              <a:rPr lang="en-US" smtClean="0"/>
              <a:t>Business First Greens</a:t>
            </a:r>
          </a:p>
          <a:p>
            <a:pPr eaLnBrk="1" hangingPunct="1"/>
            <a:r>
              <a:rPr lang="en-US" smtClean="0"/>
              <a:t>Mean Greens</a:t>
            </a:r>
          </a:p>
        </p:txBody>
      </p:sp>
      <p:pic>
        <p:nvPicPr>
          <p:cNvPr id="60420"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57200" y="1828800"/>
            <a:ext cx="3070225" cy="4171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456414863"/>
      </p:ext>
    </p:extLst>
  </p:cSld>
  <p:clrMapOvr>
    <a:masterClrMapping/>
  </p:clrMapOvr>
  <p:transition>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smtClean="0"/>
              <a:t>Technological Environment</a:t>
            </a:r>
          </a:p>
        </p:txBody>
      </p:sp>
      <p:sp>
        <p:nvSpPr>
          <p:cNvPr id="62467" name="Rectangle 12"/>
          <p:cNvSpPr>
            <a:spLocks noGrp="1" noChangeArrowheads="1"/>
          </p:cNvSpPr>
          <p:nvPr>
            <p:ph type="body" idx="1"/>
          </p:nvPr>
        </p:nvSpPr>
        <p:spPr/>
        <p:txBody>
          <a:bodyPr/>
          <a:lstStyle/>
          <a:p>
            <a:pPr eaLnBrk="1" hangingPunct="1"/>
            <a:r>
              <a:rPr lang="en-US" smtClean="0"/>
              <a:t>Pace of change</a:t>
            </a:r>
          </a:p>
          <a:p>
            <a:pPr eaLnBrk="1" hangingPunct="1"/>
            <a:r>
              <a:rPr lang="en-US" smtClean="0"/>
              <a:t>Opportunities for innovation</a:t>
            </a:r>
          </a:p>
          <a:p>
            <a:pPr eaLnBrk="1" hangingPunct="1"/>
            <a:r>
              <a:rPr lang="en-US" smtClean="0"/>
              <a:t>Varying R&amp;D budgets</a:t>
            </a:r>
          </a:p>
          <a:p>
            <a:pPr eaLnBrk="1" hangingPunct="1"/>
            <a:r>
              <a:rPr lang="en-US" smtClean="0"/>
              <a:t>Increased regulation of change</a:t>
            </a:r>
          </a:p>
        </p:txBody>
      </p:sp>
    </p:spTree>
    <p:extLst>
      <p:ext uri="{BB962C8B-B14F-4D97-AF65-F5344CB8AC3E}">
        <p14:creationId xmlns="" xmlns:p14="http://schemas.microsoft.com/office/powerpoint/2010/main" val="52071463"/>
      </p:ext>
    </p:extLst>
  </p:cSld>
  <p:clrMapOvr>
    <a:masterClrMapping/>
  </p:clrMapOvr>
  <p:transition>
    <p:wip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p:txBody>
          <a:bodyPr/>
          <a:lstStyle/>
          <a:p>
            <a:pPr eaLnBrk="1" hangingPunct="1"/>
            <a:r>
              <a:rPr lang="en-US" smtClean="0"/>
              <a:t>The Political-Legal Environment</a:t>
            </a:r>
          </a:p>
        </p:txBody>
      </p:sp>
      <p:sp>
        <p:nvSpPr>
          <p:cNvPr id="5" name="Rounded Rectangle 4"/>
          <p:cNvSpPr/>
          <p:nvPr/>
        </p:nvSpPr>
        <p:spPr>
          <a:xfrm>
            <a:off x="1066800" y="1524000"/>
            <a:ext cx="6172200" cy="16002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Business Legislation</a:t>
            </a:r>
          </a:p>
        </p:txBody>
      </p:sp>
      <p:sp>
        <p:nvSpPr>
          <p:cNvPr id="7" name="Rounded Rectangle 6"/>
          <p:cNvSpPr/>
          <p:nvPr/>
        </p:nvSpPr>
        <p:spPr>
          <a:xfrm>
            <a:off x="1066800" y="3276600"/>
            <a:ext cx="6172200" cy="16002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Growth of Special Interest Groups</a:t>
            </a:r>
          </a:p>
        </p:txBody>
      </p:sp>
    </p:spTree>
    <p:extLst>
      <p:ext uri="{BB962C8B-B14F-4D97-AF65-F5344CB8AC3E}">
        <p14:creationId xmlns="" xmlns:p14="http://schemas.microsoft.com/office/powerpoint/2010/main" val="1087011195"/>
      </p:ext>
    </p:extLst>
  </p:cSld>
  <p:clrMapOvr>
    <a:masterClrMapping/>
  </p:clrMapOvr>
  <p:transition>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normAutofit fontScale="90000"/>
          </a:bodyPr>
          <a:lstStyle/>
          <a:p>
            <a:pPr eaLnBrk="1" hangingPunct="1"/>
            <a:r>
              <a:rPr lang="en-US" smtClean="0"/>
              <a:t>Forecasting and </a:t>
            </a:r>
            <a:br>
              <a:rPr lang="en-US" smtClean="0"/>
            </a:br>
            <a:r>
              <a:rPr lang="en-US" smtClean="0"/>
              <a:t>Demand Measurement</a:t>
            </a:r>
          </a:p>
        </p:txBody>
      </p:sp>
      <p:sp>
        <p:nvSpPr>
          <p:cNvPr id="66562" name="Content Placeholder 2"/>
          <p:cNvSpPr>
            <a:spLocks noGrp="1"/>
          </p:cNvSpPr>
          <p:nvPr>
            <p:ph idx="1"/>
          </p:nvPr>
        </p:nvSpPr>
        <p:spPr/>
        <p:txBody>
          <a:bodyPr/>
          <a:lstStyle/>
          <a:p>
            <a:pPr eaLnBrk="1" hangingPunct="1"/>
            <a:r>
              <a:rPr lang="en-US" smtClean="0"/>
              <a:t>How can we measure market demand?</a:t>
            </a:r>
          </a:p>
          <a:p>
            <a:pPr marL="571500" lvl="1" indent="-228600" eaLnBrk="1" hangingPunct="1"/>
            <a:r>
              <a:rPr lang="en-US" smtClean="0"/>
              <a:t>Potential market</a:t>
            </a:r>
          </a:p>
          <a:p>
            <a:pPr marL="571500" lvl="1" indent="-228600" eaLnBrk="1" hangingPunct="1"/>
            <a:r>
              <a:rPr lang="en-US" smtClean="0"/>
              <a:t>Available market</a:t>
            </a:r>
          </a:p>
          <a:p>
            <a:pPr marL="571500" lvl="1" indent="-228600" eaLnBrk="1" hangingPunct="1"/>
            <a:r>
              <a:rPr lang="en-US" smtClean="0"/>
              <a:t>Target market</a:t>
            </a:r>
          </a:p>
          <a:p>
            <a:pPr marL="571500" lvl="1" indent="-228600" eaLnBrk="1" hangingPunct="1"/>
            <a:r>
              <a:rPr lang="en-US" smtClean="0"/>
              <a:t>Penetrated market</a:t>
            </a:r>
          </a:p>
        </p:txBody>
      </p:sp>
      <p:pic>
        <p:nvPicPr>
          <p:cNvPr id="66564"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l="7156"/>
          <a:stretch>
            <a:fillRect/>
          </a:stretch>
        </p:blipFill>
        <p:spPr bwMode="auto">
          <a:xfrm>
            <a:off x="4267200" y="2438400"/>
            <a:ext cx="3954463" cy="3257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1701098769"/>
      </p:ext>
    </p:extLst>
  </p:cSld>
  <p:clrMapOvr>
    <a:masterClrMapping/>
  </p:clrMapOvr>
  <p:transition>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p:txBody>
          <a:bodyPr>
            <a:normAutofit fontScale="90000"/>
          </a:bodyPr>
          <a:lstStyle/>
          <a:p>
            <a:pPr eaLnBrk="1" hangingPunct="1"/>
            <a:r>
              <a:rPr lang="en-US" smtClean="0"/>
              <a:t>A Vocabulary for </a:t>
            </a:r>
            <a:br>
              <a:rPr lang="en-US" smtClean="0"/>
            </a:br>
            <a:r>
              <a:rPr lang="en-US" smtClean="0"/>
              <a:t>Demand Measurement</a:t>
            </a:r>
          </a:p>
        </p:txBody>
      </p:sp>
      <p:sp>
        <p:nvSpPr>
          <p:cNvPr id="5" name="Rounded Rectangle 4"/>
          <p:cNvSpPr/>
          <p:nvPr/>
        </p:nvSpPr>
        <p:spPr>
          <a:xfrm>
            <a:off x="1828800" y="1828800"/>
            <a:ext cx="5105400" cy="5334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Market Demand</a:t>
            </a:r>
          </a:p>
        </p:txBody>
      </p:sp>
      <p:sp>
        <p:nvSpPr>
          <p:cNvPr id="6" name="Rounded Rectangle 5"/>
          <p:cNvSpPr/>
          <p:nvPr/>
        </p:nvSpPr>
        <p:spPr>
          <a:xfrm>
            <a:off x="1828800" y="2514600"/>
            <a:ext cx="5105400" cy="5334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Market Forecast</a:t>
            </a:r>
          </a:p>
        </p:txBody>
      </p:sp>
      <p:sp>
        <p:nvSpPr>
          <p:cNvPr id="7" name="Rounded Rectangle 6"/>
          <p:cNvSpPr/>
          <p:nvPr/>
        </p:nvSpPr>
        <p:spPr>
          <a:xfrm>
            <a:off x="1828800" y="3200400"/>
            <a:ext cx="5105400" cy="5334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Market Potential</a:t>
            </a:r>
          </a:p>
        </p:txBody>
      </p:sp>
      <p:sp>
        <p:nvSpPr>
          <p:cNvPr id="8" name="Rounded Rectangle 7"/>
          <p:cNvSpPr/>
          <p:nvPr/>
        </p:nvSpPr>
        <p:spPr>
          <a:xfrm>
            <a:off x="1828800" y="3886200"/>
            <a:ext cx="5105400" cy="5334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Company Demand</a:t>
            </a:r>
          </a:p>
        </p:txBody>
      </p:sp>
      <p:sp>
        <p:nvSpPr>
          <p:cNvPr id="9" name="Rounded Rectangle 8"/>
          <p:cNvSpPr/>
          <p:nvPr/>
        </p:nvSpPr>
        <p:spPr>
          <a:xfrm>
            <a:off x="1828800" y="4572000"/>
            <a:ext cx="5105400" cy="5334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Company Sales Forecast</a:t>
            </a:r>
          </a:p>
        </p:txBody>
      </p:sp>
      <p:sp>
        <p:nvSpPr>
          <p:cNvPr id="10" name="Rounded Rectangle 9"/>
          <p:cNvSpPr/>
          <p:nvPr/>
        </p:nvSpPr>
        <p:spPr>
          <a:xfrm>
            <a:off x="1828800" y="5257800"/>
            <a:ext cx="5105400" cy="5334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Company Sales Potential</a:t>
            </a:r>
          </a:p>
        </p:txBody>
      </p:sp>
    </p:spTree>
    <p:extLst>
      <p:ext uri="{BB962C8B-B14F-4D97-AF65-F5344CB8AC3E}">
        <p14:creationId xmlns="" xmlns:p14="http://schemas.microsoft.com/office/powerpoint/2010/main" val="654305209"/>
      </p:ext>
    </p:extLst>
  </p:cSld>
  <p:clrMapOvr>
    <a:masterClrMapping/>
  </p:clrMapOvr>
  <p:transition>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4"/>
          <p:cNvSpPr>
            <a:spLocks noGrp="1"/>
          </p:cNvSpPr>
          <p:nvPr>
            <p:ph type="title"/>
          </p:nvPr>
        </p:nvSpPr>
        <p:spPr/>
        <p:txBody>
          <a:bodyPr/>
          <a:lstStyle/>
          <a:p>
            <a:pPr eaLnBrk="1" hangingPunct="1"/>
            <a:r>
              <a:rPr lang="en-US" smtClean="0"/>
              <a:t>Market Demand Functions</a:t>
            </a:r>
          </a:p>
        </p:txBody>
      </p:sp>
      <p:pic>
        <p:nvPicPr>
          <p:cNvPr id="70659"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41288" y="2209800"/>
            <a:ext cx="7297737" cy="2590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089828565"/>
      </p:ext>
    </p:extLst>
  </p:cSld>
  <p:clrMapOvr>
    <a:masterClrMapping/>
  </p:clrMapOvr>
  <p:transition>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3"/>
          <p:cNvSpPr>
            <a:spLocks noGrp="1"/>
          </p:cNvSpPr>
          <p:nvPr>
            <p:ph type="title"/>
          </p:nvPr>
        </p:nvSpPr>
        <p:spPr/>
        <p:txBody>
          <a:bodyPr>
            <a:normAutofit fontScale="90000"/>
          </a:bodyPr>
          <a:lstStyle/>
          <a:p>
            <a:pPr eaLnBrk="1" hangingPunct="1"/>
            <a:r>
              <a:rPr lang="en-US" smtClean="0"/>
              <a:t>Estimating Current Demand: </a:t>
            </a:r>
            <a:br>
              <a:rPr lang="en-US" smtClean="0"/>
            </a:br>
            <a:r>
              <a:rPr lang="en-US" smtClean="0"/>
              <a:t>Total Market Potential</a:t>
            </a:r>
          </a:p>
        </p:txBody>
      </p:sp>
      <p:sp>
        <p:nvSpPr>
          <p:cNvPr id="72706" name="Content Placeholder 4"/>
          <p:cNvSpPr>
            <a:spLocks noGrp="1"/>
          </p:cNvSpPr>
          <p:nvPr>
            <p:ph sz="half" idx="1"/>
          </p:nvPr>
        </p:nvSpPr>
        <p:spPr>
          <a:xfrm>
            <a:off x="381000" y="1600200"/>
            <a:ext cx="4038600" cy="4572000"/>
          </a:xfrm>
        </p:spPr>
        <p:txBody>
          <a:bodyPr/>
          <a:lstStyle/>
          <a:p>
            <a:pPr eaLnBrk="1" hangingPunct="1"/>
            <a:r>
              <a:rPr lang="en-US" smtClean="0"/>
              <a:t>Calculations</a:t>
            </a:r>
          </a:p>
          <a:p>
            <a:pPr lvl="1" eaLnBrk="1" hangingPunct="1"/>
            <a:r>
              <a:rPr lang="en-US" smtClean="0"/>
              <a:t>Multiple potential number of buyers by average quantity each purchases times price</a:t>
            </a:r>
          </a:p>
          <a:p>
            <a:pPr lvl="1" eaLnBrk="1" hangingPunct="1"/>
            <a:r>
              <a:rPr lang="en-US" smtClean="0"/>
              <a:t>Chain-ratio method</a:t>
            </a:r>
          </a:p>
        </p:txBody>
      </p:sp>
      <p:pic>
        <p:nvPicPr>
          <p:cNvPr id="72708"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81000" y="4267200"/>
            <a:ext cx="7820025" cy="15144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642191741"/>
      </p:ext>
    </p:extLst>
  </p:cSld>
  <p:clrMapOvr>
    <a:masterClrMapping/>
  </p:clrMapOvr>
  <p:transition>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p:txBody>
          <a:bodyPr>
            <a:normAutofit fontScale="90000"/>
          </a:bodyPr>
          <a:lstStyle/>
          <a:p>
            <a:pPr eaLnBrk="1" hangingPunct="1"/>
            <a:r>
              <a:rPr lang="en-US" smtClean="0"/>
              <a:t>Estimating Current Demand: </a:t>
            </a:r>
            <a:br>
              <a:rPr lang="en-US" smtClean="0"/>
            </a:br>
            <a:r>
              <a:rPr lang="en-US" smtClean="0"/>
              <a:t>Area Market Potential</a:t>
            </a:r>
          </a:p>
        </p:txBody>
      </p:sp>
      <p:sp>
        <p:nvSpPr>
          <p:cNvPr id="74754" name="Content Placeholder 2"/>
          <p:cNvSpPr>
            <a:spLocks noGrp="1"/>
          </p:cNvSpPr>
          <p:nvPr>
            <p:ph sz="half" idx="1"/>
          </p:nvPr>
        </p:nvSpPr>
        <p:spPr>
          <a:xfrm>
            <a:off x="2057400" y="1752600"/>
            <a:ext cx="4076700" cy="609600"/>
          </a:xfrm>
        </p:spPr>
        <p:txBody>
          <a:bodyPr/>
          <a:lstStyle/>
          <a:p>
            <a:pPr algn="ctr" eaLnBrk="1" hangingPunct="1">
              <a:buFont typeface="Wingdings" pitchFamily="2" charset="2"/>
              <a:buNone/>
            </a:pPr>
            <a:r>
              <a:rPr lang="en-US" smtClean="0"/>
              <a:t>Market-Buildup</a:t>
            </a:r>
          </a:p>
        </p:txBody>
      </p:sp>
      <p:pic>
        <p:nvPicPr>
          <p:cNvPr id="74756" name="Picture 2"/>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3581400" y="3276600"/>
            <a:ext cx="4410075" cy="1323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4757" name="Picture 5" descr="lathe3.jpg"/>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762000" y="2819400"/>
            <a:ext cx="2381250" cy="1790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2664588139"/>
      </p:ext>
    </p:extLst>
  </p:cSld>
  <p:clrMapOvr>
    <a:masterClrMapping/>
  </p:clrMapOvr>
  <p:transition>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p:txBody>
          <a:bodyPr>
            <a:normAutofit fontScale="90000"/>
          </a:bodyPr>
          <a:lstStyle/>
          <a:p>
            <a:pPr eaLnBrk="1" hangingPunct="1"/>
            <a:r>
              <a:rPr lang="en-US" smtClean="0"/>
              <a:t>Estimating Current Demand: </a:t>
            </a:r>
            <a:br>
              <a:rPr lang="en-US" smtClean="0"/>
            </a:br>
            <a:r>
              <a:rPr lang="en-US" smtClean="0"/>
              <a:t>Area Market Potential</a:t>
            </a:r>
          </a:p>
        </p:txBody>
      </p:sp>
      <p:sp>
        <p:nvSpPr>
          <p:cNvPr id="76802" name="Content Placeholder 3"/>
          <p:cNvSpPr>
            <a:spLocks noGrp="1"/>
          </p:cNvSpPr>
          <p:nvPr>
            <p:ph sz="half" idx="2"/>
          </p:nvPr>
        </p:nvSpPr>
        <p:spPr>
          <a:xfrm>
            <a:off x="2209800" y="1828800"/>
            <a:ext cx="4191000" cy="609600"/>
          </a:xfrm>
        </p:spPr>
        <p:txBody>
          <a:bodyPr/>
          <a:lstStyle/>
          <a:p>
            <a:pPr algn="ctr" eaLnBrk="1" hangingPunct="1">
              <a:buFont typeface="Wingdings" pitchFamily="2" charset="2"/>
              <a:buNone/>
            </a:pPr>
            <a:r>
              <a:rPr lang="en-US" smtClean="0"/>
              <a:t>Multiple-Factor Index</a:t>
            </a:r>
          </a:p>
        </p:txBody>
      </p:sp>
      <p:pic>
        <p:nvPicPr>
          <p:cNvPr id="76804" name="Picture 3"/>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1600200" y="2895600"/>
            <a:ext cx="5534025" cy="2581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 xmlns:p14="http://schemas.microsoft.com/office/powerpoint/2010/main" val="4078824095"/>
      </p:ext>
    </p:extLst>
  </p:cSld>
  <p:clrMapOvr>
    <a:masterClrMapping/>
  </p:clrMapOvr>
  <p:transition>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5"/>
          <p:cNvSpPr>
            <a:spLocks noGrp="1"/>
          </p:cNvSpPr>
          <p:nvPr>
            <p:ph type="title"/>
          </p:nvPr>
        </p:nvSpPr>
        <p:spPr/>
        <p:txBody>
          <a:bodyPr/>
          <a:lstStyle/>
          <a:p>
            <a:pPr eaLnBrk="1" hangingPunct="1"/>
            <a:r>
              <a:rPr lang="en-US" smtClean="0"/>
              <a:t>Estimating Future Demand</a:t>
            </a:r>
          </a:p>
        </p:txBody>
      </p:sp>
      <p:sp>
        <p:nvSpPr>
          <p:cNvPr id="78850" name="Content Placeholder 6"/>
          <p:cNvSpPr>
            <a:spLocks noGrp="1"/>
          </p:cNvSpPr>
          <p:nvPr>
            <p:ph idx="1"/>
          </p:nvPr>
        </p:nvSpPr>
        <p:spPr/>
        <p:txBody>
          <a:bodyPr/>
          <a:lstStyle/>
          <a:p>
            <a:pPr eaLnBrk="1" hangingPunct="1"/>
            <a:r>
              <a:rPr lang="en-US" smtClean="0"/>
              <a:t>Survey of Buyers’ Intentions</a:t>
            </a:r>
          </a:p>
          <a:p>
            <a:pPr eaLnBrk="1" hangingPunct="1"/>
            <a:r>
              <a:rPr lang="en-US" smtClean="0"/>
              <a:t>Composite of Sales Force Opinions</a:t>
            </a:r>
          </a:p>
          <a:p>
            <a:pPr eaLnBrk="1" hangingPunct="1"/>
            <a:r>
              <a:rPr lang="en-US" smtClean="0"/>
              <a:t>Expert Opinion</a:t>
            </a:r>
          </a:p>
          <a:p>
            <a:pPr eaLnBrk="1" hangingPunct="1"/>
            <a:r>
              <a:rPr lang="en-US" smtClean="0"/>
              <a:t>Past-Sales Analysis</a:t>
            </a:r>
          </a:p>
          <a:p>
            <a:pPr eaLnBrk="1" hangingPunct="1"/>
            <a:r>
              <a:rPr lang="en-US" smtClean="0"/>
              <a:t>Market-Test Method</a:t>
            </a:r>
          </a:p>
        </p:txBody>
      </p:sp>
    </p:spTree>
    <p:extLst>
      <p:ext uri="{BB962C8B-B14F-4D97-AF65-F5344CB8AC3E}">
        <p14:creationId xmlns="" xmlns:p14="http://schemas.microsoft.com/office/powerpoint/2010/main" val="2902604366"/>
      </p:ext>
    </p:extLst>
  </p:cSld>
  <p:clrMapOvr>
    <a:masterClrMapping/>
  </p:clrMapOvr>
  <p:transition>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p:txBody>
          <a:bodyPr/>
          <a:lstStyle/>
          <a:p>
            <a:pPr eaLnBrk="1" hangingPunct="1"/>
            <a:r>
              <a:rPr lang="en-US" smtClean="0"/>
              <a:t>For Review</a:t>
            </a:r>
          </a:p>
        </p:txBody>
      </p:sp>
      <p:sp>
        <p:nvSpPr>
          <p:cNvPr id="80898" name="Content Placeholder 2"/>
          <p:cNvSpPr>
            <a:spLocks noGrp="1"/>
          </p:cNvSpPr>
          <p:nvPr>
            <p:ph idx="1"/>
          </p:nvPr>
        </p:nvSpPr>
        <p:spPr/>
        <p:txBody>
          <a:bodyPr>
            <a:normAutofit lnSpcReduction="10000"/>
          </a:bodyPr>
          <a:lstStyle/>
          <a:p>
            <a:pPr eaLnBrk="1" hangingPunct="1"/>
            <a:r>
              <a:rPr lang="en-US" smtClean="0"/>
              <a:t>What are the components of a modern marketing information system?</a:t>
            </a:r>
          </a:p>
          <a:p>
            <a:pPr eaLnBrk="1" hangingPunct="1"/>
            <a:r>
              <a:rPr lang="en-US" smtClean="0"/>
              <a:t>What are useful internal records?</a:t>
            </a:r>
          </a:p>
          <a:p>
            <a:pPr eaLnBrk="1" hangingPunct="1"/>
            <a:r>
              <a:rPr lang="en-US" smtClean="0"/>
              <a:t>What makes up a marketing intelligence system?</a:t>
            </a:r>
          </a:p>
          <a:p>
            <a:pPr eaLnBrk="1" hangingPunct="1"/>
            <a:r>
              <a:rPr lang="en-US" smtClean="0"/>
              <a:t>What are some influential macroenvironment developments?</a:t>
            </a:r>
          </a:p>
          <a:p>
            <a:pPr eaLnBrk="1" hangingPunct="1"/>
            <a:r>
              <a:rPr lang="en-US" smtClean="0"/>
              <a:t>How can companies accurately measure and forecast demand?</a:t>
            </a:r>
          </a:p>
          <a:p>
            <a:pPr eaLnBrk="1" hangingPunct="1"/>
            <a:endParaRPr lang="en-US" smtClean="0"/>
          </a:p>
        </p:txBody>
      </p:sp>
    </p:spTree>
    <p:extLst>
      <p:ext uri="{BB962C8B-B14F-4D97-AF65-F5344CB8AC3E}">
        <p14:creationId xmlns="" xmlns:p14="http://schemas.microsoft.com/office/powerpoint/2010/main" val="2267452428"/>
      </p:ext>
    </p:extLst>
  </p:cSld>
  <p:clrMapOvr>
    <a:masterClrMapping/>
  </p:clrMapOvr>
  <p:transition>
    <p:wip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2406</TotalTime>
  <Words>5221</Words>
  <Application>Microsoft Office PowerPoint</Application>
  <PresentationFormat>On-screen Show (4:3)</PresentationFormat>
  <Paragraphs>276</Paragraphs>
  <Slides>36</Slides>
  <Notes>34</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Applied Marketing Strategies</vt:lpstr>
      <vt:lpstr>Marketing Ecology</vt:lpstr>
      <vt:lpstr>Collecting Information and  Forecasting Demand</vt:lpstr>
      <vt:lpstr>Lecture Agenda</vt:lpstr>
      <vt:lpstr>What is a  Marketing Information System?</vt:lpstr>
      <vt:lpstr>Case Study: MEDC</vt:lpstr>
      <vt:lpstr>Information Needs Probes</vt:lpstr>
      <vt:lpstr>Internal Records and   Marketing Intelligence</vt:lpstr>
      <vt:lpstr>Database Management</vt:lpstr>
      <vt:lpstr>What is a  Marketing Intelligence System?</vt:lpstr>
      <vt:lpstr>Steps to Quality Marketing Intelligence</vt:lpstr>
      <vt:lpstr>Sources of Competitive Information</vt:lpstr>
      <vt:lpstr>Needs and Trends</vt:lpstr>
      <vt:lpstr>Needs and Trends</vt:lpstr>
      <vt:lpstr>Major Forces in the Environment</vt:lpstr>
      <vt:lpstr>Population and Demographics</vt:lpstr>
      <vt:lpstr>Perspective on the Global Demographic Environment</vt:lpstr>
      <vt:lpstr>Economic Environment</vt:lpstr>
      <vt:lpstr>Economic Environment and Consumer Psychology</vt:lpstr>
      <vt:lpstr>Income Distribution</vt:lpstr>
      <vt:lpstr>Social-Cultural Environment</vt:lpstr>
      <vt:lpstr>Table 3.4  Most Popular  American Leisure Activities</vt:lpstr>
      <vt:lpstr>Socio-Cultural Influences</vt:lpstr>
      <vt:lpstr>Natural Environment</vt:lpstr>
      <vt:lpstr>Keys to Avoiding  Green Marketing Myopia</vt:lpstr>
      <vt:lpstr>Consumer Environmental Segments</vt:lpstr>
      <vt:lpstr>Technological Environment</vt:lpstr>
      <vt:lpstr>The Political-Legal Environment</vt:lpstr>
      <vt:lpstr>Forecasting and  Demand Measurement</vt:lpstr>
      <vt:lpstr>A Vocabulary for  Demand Measurement</vt:lpstr>
      <vt:lpstr>Market Demand Functions</vt:lpstr>
      <vt:lpstr>Estimating Current Demand:  Total Market Potential</vt:lpstr>
      <vt:lpstr>Estimating Current Demand:  Area Market Potential</vt:lpstr>
      <vt:lpstr>Estimating Current Demand:  Area Market Potential</vt:lpstr>
      <vt:lpstr>Estimating Future Demand</vt:lpstr>
      <vt:lpstr>For Review</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Marketing Strategies</dc:title>
  <dc:creator>Umar</dc:creator>
  <cp:lastModifiedBy>Administrator</cp:lastModifiedBy>
  <cp:revision>7</cp:revision>
  <dcterms:created xsi:type="dcterms:W3CDTF">2006-08-16T00:00:00Z</dcterms:created>
  <dcterms:modified xsi:type="dcterms:W3CDTF">2012-12-10T08:34:38Z</dcterms:modified>
</cp:coreProperties>
</file>