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86" r:id="rId2"/>
    <p:sldId id="257" r:id="rId3"/>
    <p:sldId id="258" r:id="rId4"/>
    <p:sldId id="308" r:id="rId5"/>
    <p:sldId id="320" r:id="rId6"/>
    <p:sldId id="309" r:id="rId7"/>
    <p:sldId id="310" r:id="rId8"/>
    <p:sldId id="311" r:id="rId9"/>
    <p:sldId id="312" r:id="rId10"/>
    <p:sldId id="313" r:id="rId11"/>
    <p:sldId id="314" r:id="rId12"/>
    <p:sldId id="315" r:id="rId13"/>
    <p:sldId id="321" r:id="rId14"/>
    <p:sldId id="316" r:id="rId15"/>
    <p:sldId id="317" r:id="rId16"/>
    <p:sldId id="318" r:id="rId17"/>
    <p:sldId id="319"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67227" autoAdjust="0"/>
  </p:normalViewPr>
  <p:slideViewPr>
    <p:cSldViewPr>
      <p:cViewPr>
        <p:scale>
          <a:sx n="57" d="100"/>
          <a:sy n="57" d="100"/>
        </p:scale>
        <p:origin x="-1746" y="90"/>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013E6FC-63D8-42EE-BFE7-9CF801B0C737}" type="datetimeFigureOut">
              <a:rPr lang="en-GB" smtClean="0"/>
              <a:pPr/>
              <a:t>07/12/2012</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07A1E17-F58D-4223-85B7-648E99BA47BB}" type="slidenum">
              <a:rPr lang="en-GB" smtClean="0"/>
              <a:pPr/>
              <a:t>‹#›</a:t>
            </a:fld>
            <a:endParaRPr lang="en-GB"/>
          </a:p>
        </p:txBody>
      </p:sp>
    </p:spTree>
    <p:extLst>
      <p:ext uri="{BB962C8B-B14F-4D97-AF65-F5344CB8AC3E}">
        <p14:creationId xmlns:p14="http://schemas.microsoft.com/office/powerpoint/2010/main" xmlns="" val="39674700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1953918-D6EB-4FD3-AF52-30AA0B166923}" type="slidenum">
              <a:rPr lang="en-US" smtClean="0"/>
              <a:pPr eaLnBrk="1" hangingPunct="1"/>
              <a:t>2</a:t>
            </a:fld>
            <a:endParaRPr lang="en-US"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6B3F7622-AB4B-49F7-AFFD-62E624ACDF0F}" type="slidenum">
              <a:rPr lang="en-US" smtClean="0"/>
              <a:pPr eaLnBrk="1" hangingPunct="1"/>
              <a:t>3</a:t>
            </a:fld>
            <a:endParaRPr lang="en-US" smtClean="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Good marketing is no accident, but a result of careful planning and execution using state-of-the-art tools and techniques. It becomes both an art and a science as marketers strive to find creative new solutions to challenges in a complex marketing environment. </a:t>
            </a:r>
          </a:p>
          <a:p>
            <a:pPr eaLnBrk="1" hangingPunct="1"/>
            <a:r>
              <a:rPr lang="en-US" smtClean="0">
                <a:latin typeface="Arial" pitchFamily="34" charset="0"/>
              </a:rPr>
              <a:t>In this book, the authors describe how top marketers balance discipline and imagination to address these new marketing realities. In the first chapter, they set the stage by reviewing important marketing concepts, tools, frameworks, and issues.</a:t>
            </a:r>
          </a:p>
          <a:p>
            <a:pPr eaLnBrk="1" hangingPunct="1"/>
            <a:r>
              <a:rPr lang="en-US" smtClean="0">
                <a:latin typeface="Arial" pitchFamily="34" charset="0"/>
              </a:rPr>
              <a:t>The questions identified in the slide will be our focus.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317A8CEC-1429-499A-BC98-3F5E01367AB2}" type="slidenum">
              <a:rPr lang="en-US" smtClean="0"/>
              <a:pPr/>
              <a:t>4</a:t>
            </a:fld>
            <a:endParaRPr lang="en-US" smtClean="0"/>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smtClean="0">
                <a:latin typeface="Arial" pitchFamily="34" charset="0"/>
              </a:rPr>
              <a:t>Strategic planning happens within the context of the organization. A company’s</a:t>
            </a:r>
          </a:p>
          <a:p>
            <a:pPr eaLnBrk="1" hangingPunct="1"/>
            <a:r>
              <a:rPr lang="en-US" dirty="0" smtClean="0">
                <a:latin typeface="Arial" pitchFamily="34" charset="0"/>
              </a:rPr>
              <a:t>organization consists of its structures, policies, and corporate culture, all of which can become dysfunctional in a rapidly changing business environment. Whereas managers can change structures and policies (though with difficulty), the company’s culture is very hard to change. Yet adapting the culture is often the key to successfully implementing a new strategy.</a:t>
            </a:r>
          </a:p>
          <a:p>
            <a:pPr eaLnBrk="1" hangingPunct="1"/>
            <a:r>
              <a:rPr lang="en-US" dirty="0" smtClean="0">
                <a:latin typeface="Arial" pitchFamily="34" charset="0"/>
              </a:rPr>
              <a:t>What exactly is a corporate culture? Some define it as “the shared experiences, stories, beliefs, and norms that characterize an organization.” Walk into any company and the first thing that strikes you is the corporate culture—the way people dress, talk to one another, and greet customers.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p:cNvSpPr>
          <p:nvPr>
            <p:ph type="sldImg"/>
          </p:nvPr>
        </p:nvSpPr>
        <p:spPr>
          <a:ln/>
        </p:spPr>
      </p:sp>
      <p:sp>
        <p:nvSpPr>
          <p:cNvPr id="63490"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smtClean="0">
                <a:latin typeface="Arial" pitchFamily="34" charset="0"/>
              </a:rPr>
              <a:t>The business unit strategic-planning process consists of the steps shown in Figure 2.3.. Each business unit needs to define its specific mission within the broader company mission. The overall evaluation of a company’s strengths, weaknesses, opportunities, and threats is called SWOT analysis. It’s a way of monitoring the external and internal marketing environment. Once the company has performed a SWOT analysis, it can proceed to goal formulation, developing specific goals for the planning period. Goals are objectives that are specific with respect to magnitude and time. Goals indicate what a business unit wants to achieve; strategy is a game plan for getting there. Every business must design a strategy for achieving its goals, consisting of a marketing strategy and a compatible technology strategy and sourcing strategy. Even a great marketing strategy can be sabotaged by poor implementation. If the unit has decided to attain technological leadership, it must strengthen its R&amp;D department, gather technological intelligence, develop leading-edge products, train its technical sales force, and communicate its technological leadership. Once they have formulated marketing programs, marketers must estimate their costs.</a:t>
            </a:r>
          </a:p>
          <a:p>
            <a:pPr eaLnBrk="1" hangingPunct="1"/>
            <a:endParaRPr lang="en-US" dirty="0" smtClean="0">
              <a:latin typeface="Arial" pitchFamily="34" charset="0"/>
            </a:endParaRPr>
          </a:p>
        </p:txBody>
      </p:sp>
      <p:sp>
        <p:nvSpPr>
          <p:cNvPr id="6349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12743203-830A-4924-A651-53ADB22BB259}" type="slidenum">
              <a:rPr lang="en-US" smtClean="0"/>
              <a:pPr/>
              <a:t>6</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1EAEFD0D-AFB4-430E-9407-CDC44E1EF5C2}" type="slidenum">
              <a:rPr lang="en-US" smtClean="0"/>
              <a:pPr/>
              <a:t>7</a:t>
            </a:fld>
            <a:endParaRPr lang="en-US" smtClean="0"/>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The overall evaluation of a company’s strengths, weaknesses, opportunities, and threats is called SWOT analysis. It’s a way of monitoring the external and internal marketing environment.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6128D79B-8220-4048-BC0F-82343896298B}" type="slidenum">
              <a:rPr lang="en-US" smtClean="0"/>
              <a:pPr/>
              <a:t>8</a:t>
            </a:fld>
            <a:endParaRPr lang="en-US" smtClean="0"/>
          </a:p>
        </p:txBody>
      </p:sp>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To evaluate opportunities, companies can use market opportunity analysis (MOA) to ask questions like those posed on this slide and the next one.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D541C43B-B6C5-4D7B-818D-0B7D54A947DF}" type="slidenum">
              <a:rPr lang="en-US" smtClean="0"/>
              <a:pPr/>
              <a:t>9</a:t>
            </a:fld>
            <a:endParaRPr lang="en-US" smtClean="0"/>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lide Image Placeholder 1"/>
          <p:cNvSpPr>
            <a:spLocks noGrp="1" noRot="1" noChangeAspect="1"/>
          </p:cNvSpPr>
          <p:nvPr>
            <p:ph type="sldImg"/>
          </p:nvPr>
        </p:nvSpPr>
        <p:spPr>
          <a:ln/>
        </p:spPr>
      </p:sp>
      <p:sp>
        <p:nvSpPr>
          <p:cNvPr id="71682"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By using the SWOT analysis and market opportunity analysis, we can create opportunity and threat matrices. </a:t>
            </a:r>
          </a:p>
          <a:p>
            <a:pPr eaLnBrk="1" hangingPunct="1"/>
            <a:r>
              <a:rPr lang="en-US" smtClean="0">
                <a:latin typeface="Arial" pitchFamily="34" charset="0"/>
              </a:rPr>
              <a:t>In the opportunity matrix in Figure 2.4 (a), the best marketing opportunities facing the TV-lighting-equipment company appear in the upper-left cell (#1). The opportunities in the lower-right cell (#4) are too minor to consider. The opportunities in the upper-right cell (#2) and the lower-left cell (#3) are worth monitoring in the event that any improve in attractiveness and potential.</a:t>
            </a:r>
          </a:p>
        </p:txBody>
      </p:sp>
      <p:sp>
        <p:nvSpPr>
          <p:cNvPr id="7168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017D9DD0-42EE-44FF-9621-3201A38125BA}" type="slidenum">
              <a:rPr lang="en-US" smtClean="0"/>
              <a:pPr/>
              <a:t>10</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16F7F292-AF0C-4EE7-B4BA-A4CD2EEF23BF}" type="slidenum">
              <a:rPr lang="en-US" smtClean="0"/>
              <a:pPr/>
              <a:t>11</a:t>
            </a:fld>
            <a:endParaRPr lang="en-US" smtClean="0"/>
          </a:p>
        </p:txBody>
      </p:sp>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smtClean="0">
                <a:latin typeface="Arial" pitchFamily="34" charset="0"/>
              </a:rPr>
              <a:t>Most business units pursue a mix of objectives, including profitability, sales growth, market share improvement, risk containment, innovation, and reputation. The business unit sets these objectives and then manages by objectives (MBO). For an MBO system to work, the unit’s objectives must meet four criteria as shown in the slide.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9C24ABF7-BCE5-4146-822C-DC5189A7BFD8}" type="slidenum">
              <a:rPr lang="en-US" smtClean="0"/>
              <a:pPr/>
              <a:t>12</a:t>
            </a:fld>
            <a:endParaRPr lang="en-US" smtClean="0"/>
          </a:p>
        </p:txBody>
      </p:sp>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smtClean="0">
                <a:latin typeface="Arial" pitchFamily="34" charset="0"/>
              </a:rPr>
              <a:t>Michael Porter has proposed three generic strategies that provide a good starting point for strategic thinking: overall cost leadership, differentiation, and focus.</a:t>
            </a:r>
          </a:p>
          <a:p>
            <a:pPr eaLnBrk="1" hangingPunct="1"/>
            <a:r>
              <a:rPr lang="en-US" dirty="0" smtClean="0">
                <a:latin typeface="Arial" pitchFamily="34" charset="0"/>
              </a:rPr>
              <a:t>With overall cost leadership, firms work to achieve the lowest production and distribution costs so they can underprice competitors and win market share. </a:t>
            </a:r>
          </a:p>
          <a:p>
            <a:pPr eaLnBrk="1" hangingPunct="1"/>
            <a:r>
              <a:rPr lang="en-US" dirty="0" smtClean="0">
                <a:latin typeface="Arial" pitchFamily="34" charset="0"/>
              </a:rPr>
              <a:t>With differentiation, the business concentrates on achieving superior performance in an important customer benefit area valued by a large part of the market.</a:t>
            </a:r>
          </a:p>
          <a:p>
            <a:pPr eaLnBrk="1" hangingPunct="1"/>
            <a:r>
              <a:rPr lang="en-US" dirty="0" smtClean="0">
                <a:latin typeface="Arial" pitchFamily="34" charset="0"/>
              </a:rPr>
              <a:t>With focus, the business focuses on one or more narrow market segments</a:t>
            </a:r>
            <a:r>
              <a:rPr lang="en-US" b="1" i="1" dirty="0" smtClean="0">
                <a:latin typeface="Arial" pitchFamily="34" charset="0"/>
              </a:rPr>
              <a:t>, </a:t>
            </a:r>
            <a:r>
              <a:rPr lang="en-US" dirty="0" smtClean="0">
                <a:latin typeface="Arial" pitchFamily="34" charset="0"/>
              </a:rPr>
              <a:t>gets to know them intimately, and pursues either cost leadership or differentiation within the target segment.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73985F3B-22A9-438D-8D13-13B49D74CF41}" type="slidenum">
              <a:rPr lang="en-US" smtClean="0"/>
              <a:pPr/>
              <a:t>14</a:t>
            </a:fld>
            <a:endParaRPr lang="en-US" smtClean="0"/>
          </a:p>
        </p:txBody>
      </p:sp>
      <p:sp>
        <p:nvSpPr>
          <p:cNvPr id="77826" name="Rectangle 2"/>
          <p:cNvSpPr>
            <a:spLocks noGrp="1" noRot="1" noChangeAspect="1" noChangeArrowheads="1" noTextEdit="1"/>
          </p:cNvSpPr>
          <p:nvPr>
            <p:ph type="sldImg"/>
          </p:nvPr>
        </p:nvSpPr>
        <p:spPr>
          <a:ln/>
        </p:spPr>
      </p:sp>
      <p:sp>
        <p:nvSpPr>
          <p:cNvPr id="2690051" name="Rectangle 3"/>
          <p:cNvSpPr>
            <a:spLocks noGrp="1" noChangeArrowheads="1"/>
          </p:cNvSpPr>
          <p:nvPr>
            <p:ph type="body" idx="1"/>
          </p:nvPr>
        </p:nvSpPr>
        <p:spPr/>
        <p:txBody>
          <a:bodyPr/>
          <a:lstStyle/>
          <a:p>
            <a:pPr eaLnBrk="1" hangingPunct="1">
              <a:defRPr/>
            </a:pPr>
            <a:r>
              <a:rPr lang="en-US" dirty="0" smtClean="0"/>
              <a:t>Even giant companies often cannot achieve leadership, either nationally or globally, without forming alliances with domestic or multinational companies that complement or leverage their capabilities and resources.</a:t>
            </a:r>
          </a:p>
          <a:p>
            <a:pPr eaLnBrk="1" hangingPunct="1">
              <a:defRPr/>
            </a:pPr>
            <a:r>
              <a:rPr lang="en-US" dirty="0" smtClean="0"/>
              <a:t>Many strategic alliances take the form of marketing alliances. These fall into four major categories.</a:t>
            </a:r>
          </a:p>
          <a:p>
            <a:pPr marL="0" indent="0" eaLnBrk="1" hangingPunct="1">
              <a:buFontTx/>
              <a:buNone/>
              <a:defRPr/>
            </a:pPr>
            <a:r>
              <a:rPr lang="en-US" dirty="0" smtClean="0"/>
              <a:t>Product or service alliances—One company licenses another to produce its product, or two companies jointly market their complementary products or a new product. </a:t>
            </a:r>
          </a:p>
          <a:p>
            <a:pPr marL="0" indent="0" eaLnBrk="1" hangingPunct="1">
              <a:buFontTx/>
              <a:buNone/>
              <a:defRPr/>
            </a:pPr>
            <a:r>
              <a:rPr lang="en-US" dirty="0" smtClean="0"/>
              <a:t>Promotional alliances—One company agrees to carry a promotion for another company’s product or service. </a:t>
            </a:r>
          </a:p>
          <a:p>
            <a:pPr marL="0" indent="0" eaLnBrk="1" hangingPunct="1">
              <a:buFontTx/>
              <a:buNone/>
              <a:defRPr/>
            </a:pPr>
            <a:r>
              <a:rPr lang="en-US" dirty="0" smtClean="0"/>
              <a:t>Logistics alliances—One company offers logistical services for another company’s product.</a:t>
            </a:r>
          </a:p>
          <a:p>
            <a:pPr marL="0" indent="0" eaLnBrk="1" hangingPunct="1">
              <a:buFontTx/>
              <a:buNone/>
              <a:defRPr/>
            </a:pPr>
            <a:r>
              <a:rPr lang="en-US" dirty="0" smtClean="0"/>
              <a:t>Pricing collaborations—One or more companies join in a special pricing collaboration. </a:t>
            </a:r>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lide Image Placeholder 1"/>
          <p:cNvSpPr>
            <a:spLocks noGrp="1" noRot="1" noChangeAspect="1"/>
          </p:cNvSpPr>
          <p:nvPr>
            <p:ph type="sldImg"/>
          </p:nvPr>
        </p:nvSpPr>
        <p:spPr>
          <a:ln/>
        </p:spPr>
      </p:sp>
      <p:sp>
        <p:nvSpPr>
          <p:cNvPr id="7987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According to McKinsey &amp; Company, strategy is only one of seven elements—all of which start with the letter s—in successful business practice.41 The first three—strategy, structure, and systems—are considered the “hardware” of success. The next four—style, skills, staff, and shared values—are the “software.” The first “soft” element, style, means company employees share a common way of thinking and behaving. The second, skills, means employees have the skills needed to carry out the company’s strategy. Staffing means the company has hired able people, trained them well, and assigned them to the right jobs. The fourth element, shared values, means employees share the same guiding values. When these elements are present, companies are usually more successful at strategy implementation.</a:t>
            </a:r>
          </a:p>
        </p:txBody>
      </p:sp>
      <p:sp>
        <p:nvSpPr>
          <p:cNvPr id="7987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54655B8A-9D63-4308-8D78-E87B744E8C7C}" type="slidenum">
              <a:rPr lang="en-US" smtClean="0"/>
              <a:pPr/>
              <a:t>15</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94F163ED-3571-4892-97BE-BAEA8F4448D1}" type="slidenum">
              <a:rPr lang="en-US" smtClean="0"/>
              <a:pPr/>
              <a:t>16</a:t>
            </a:fld>
            <a:endParaRPr lang="en-US" smtClean="0"/>
          </a:p>
        </p:txBody>
      </p:sp>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Although the exact length and layout varies from company to company, most marketing plans cover one year in anywhere from 5 to 50 pages. Smaller businesses may create shorter or less formal marketing plans, whereas corporations generally require highly structured documents. </a:t>
            </a:r>
          </a:p>
          <a:p>
            <a:pPr eaLnBrk="1" hangingPunct="1"/>
            <a:r>
              <a:rPr lang="en-US" smtClean="0">
                <a:latin typeface="Arial" pitchFamily="34" charset="0"/>
              </a:rPr>
              <a:t>A marketing plan usually contains the sections listed in the slide.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152B2001-4B73-4609-8872-365B12A8E763}" type="slidenum">
              <a:rPr lang="en-US" smtClean="0"/>
              <a:pPr/>
              <a:t>17</a:t>
            </a:fld>
            <a:endParaRPr lang="en-US" smtClean="0"/>
          </a:p>
        </p:txBody>
      </p:sp>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In the Marketing Memo, these questions are suggested for evaluating the quality of the marketing plan.</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CEB65739-77E5-494F-957A-26B06295B588}" type="datetimeFigureOut">
              <a:rPr lang="en-GB" smtClean="0"/>
              <a:pPr/>
              <a:t>07/12/2012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p14="http://schemas.microsoft.com/office/powerpoint/2010/main" xmlns="" val="527686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EB65739-77E5-494F-957A-26B06295B588}" type="datetimeFigureOut">
              <a:rPr lang="en-GB" smtClean="0"/>
              <a:pPr/>
              <a:t>07/12/2012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p14="http://schemas.microsoft.com/office/powerpoint/2010/main" xmlns="" val="24852120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EB65739-77E5-494F-957A-26B06295B588}" type="datetimeFigureOut">
              <a:rPr lang="en-GB" smtClean="0"/>
              <a:pPr/>
              <a:t>07/12/2012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p14="http://schemas.microsoft.com/office/powerpoint/2010/main" xmlns="" val="42674108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CEB65739-77E5-494F-957A-26B06295B588}" type="datetimeFigureOut">
              <a:rPr lang="en-GB" smtClean="0"/>
              <a:pPr/>
              <a:t>07/12/2012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p14="http://schemas.microsoft.com/office/powerpoint/2010/main" xmlns="" val="2337226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CEB65739-77E5-494F-957A-26B06295B588}" type="datetimeFigureOut">
              <a:rPr lang="en-GB" smtClean="0"/>
              <a:pPr/>
              <a:t>07/12/2012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p14="http://schemas.microsoft.com/office/powerpoint/2010/main" xmlns="" val="33072823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CEB65739-77E5-494F-957A-26B06295B588}" type="datetimeFigureOut">
              <a:rPr lang="en-GB" smtClean="0"/>
              <a:pPr/>
              <a:t>07/12/2012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p14="http://schemas.microsoft.com/office/powerpoint/2010/main" xmlns="" val="37709904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B65739-77E5-494F-957A-26B06295B588}" type="datetimeFigureOut">
              <a:rPr lang="en-GB" smtClean="0"/>
              <a:pPr/>
              <a:t>07/12/2012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p14="http://schemas.microsoft.com/office/powerpoint/2010/main" xmlns="" val="9799459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B65739-77E5-494F-957A-26B06295B588}" type="datetimeFigureOut">
              <a:rPr lang="en-GB" smtClean="0"/>
              <a:pPr/>
              <a:t>07/12/2012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p14="http://schemas.microsoft.com/office/powerpoint/2010/main" xmlns="" val="25608125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B65739-77E5-494F-957A-26B06295B588}" type="datetimeFigureOut">
              <a:rPr lang="en-GB" smtClean="0"/>
              <a:pPr/>
              <a:t>07/12/2012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p14="http://schemas.microsoft.com/office/powerpoint/2010/main" xmlns="" val="14096474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EB65739-77E5-494F-957A-26B06295B588}" type="datetimeFigureOut">
              <a:rPr lang="en-GB" smtClean="0"/>
              <a:pPr/>
              <a:t>07/12/2012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p14="http://schemas.microsoft.com/office/powerpoint/2010/main" xmlns="" val="3051847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EB65739-77E5-494F-957A-26B06295B588}" type="datetimeFigureOut">
              <a:rPr lang="en-GB" smtClean="0"/>
              <a:pPr/>
              <a:t>07/12/2012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p14="http://schemas.microsoft.com/office/powerpoint/2010/main" xmlns="" val="40192800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6147" name="Rectangle 3"/>
          <p:cNvSpPr>
            <a:spLocks noGrp="1" noChangeArrowheads="1"/>
          </p:cNvSpPr>
          <p:nvPr>
            <p:ph type="ctrTitle"/>
          </p:nvPr>
        </p:nvSpPr>
        <p:spPr>
          <a:xfrm>
            <a:off x="2362200" y="1524000"/>
            <a:ext cx="6248400" cy="1393825"/>
          </a:xfrm>
          <a:solidFill>
            <a:schemeClr val="bg1"/>
          </a:solidFill>
        </p:spPr>
        <p:txBody>
          <a:bodyPr/>
          <a:lstStyle>
            <a:lvl1pPr algn="ctr">
              <a:defRPr sz="4000">
                <a:solidFill>
                  <a:srgbClr val="FF0000"/>
                </a:solidFill>
                <a:latin typeface="+mj-lt"/>
              </a:defRPr>
            </a:lvl1pPr>
          </a:lstStyle>
          <a:p>
            <a:endParaRPr lang="en-US" dirty="0"/>
          </a:p>
        </p:txBody>
      </p:sp>
    </p:spTree>
    <p:extLst>
      <p:ext uri="{BB962C8B-B14F-4D97-AF65-F5344CB8AC3E}">
        <p14:creationId xmlns:p14="http://schemas.microsoft.com/office/powerpoint/2010/main" xmlns="" val="9781808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B65739-77E5-494F-957A-26B06295B588}" type="datetimeFigureOut">
              <a:rPr lang="en-GB" smtClean="0"/>
              <a:pPr/>
              <a:t>07/12/2012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C72175-3DC7-489B-863D-A1AD7C2B5F46}" type="slidenum">
              <a:rPr lang="en-GB" smtClean="0"/>
              <a:pPr/>
              <a:t>‹#›</a:t>
            </a:fld>
            <a:endParaRPr lang="en-GB"/>
          </a:p>
        </p:txBody>
      </p:sp>
    </p:spTree>
    <p:extLst>
      <p:ext uri="{BB962C8B-B14F-4D97-AF65-F5344CB8AC3E}">
        <p14:creationId xmlns:p14="http://schemas.microsoft.com/office/powerpoint/2010/main" xmlns="" val="22602914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442592"/>
            <a:ext cx="8497888" cy="914400"/>
          </a:xfrm>
        </p:spPr>
        <p:txBody>
          <a:bodyPr>
            <a:normAutofit/>
          </a:bodyPr>
          <a:lstStyle/>
          <a:p>
            <a:pPr algn="ctr">
              <a:defRPr/>
            </a:pPr>
            <a:r>
              <a:rPr lang="en-US" u="sng" dirty="0" smtClean="0">
                <a:solidFill>
                  <a:schemeClr val="tx1">
                    <a:lumMod val="75000"/>
                    <a:lumOff val="25000"/>
                  </a:schemeClr>
                </a:solidFill>
              </a:rPr>
              <a:t>Applied Marketing Strategies</a:t>
            </a:r>
            <a:endParaRPr lang="en-US" u="sng" dirty="0">
              <a:solidFill>
                <a:schemeClr val="tx1">
                  <a:lumMod val="75000"/>
                  <a:lumOff val="25000"/>
                </a:schemeClr>
              </a:solidFill>
            </a:endParaRPr>
          </a:p>
        </p:txBody>
      </p:sp>
      <p:sp>
        <p:nvSpPr>
          <p:cNvPr id="8195" name="Text Placeholder 2"/>
          <p:cNvSpPr>
            <a:spLocks noGrp="1"/>
          </p:cNvSpPr>
          <p:nvPr>
            <p:ph type="body" idx="1"/>
          </p:nvPr>
        </p:nvSpPr>
        <p:spPr>
          <a:xfrm>
            <a:off x="762000" y="3529013"/>
            <a:ext cx="7772400" cy="1271587"/>
          </a:xfrm>
        </p:spPr>
        <p:txBody>
          <a:bodyPr/>
          <a:lstStyle/>
          <a:p>
            <a:pPr algn="ctr"/>
            <a:r>
              <a:rPr lang="en-US" sz="6000" dirty="0" smtClean="0"/>
              <a:t>Lecture </a:t>
            </a:r>
            <a:r>
              <a:rPr lang="en-US" sz="6000" dirty="0" smtClean="0"/>
              <a:t>7</a:t>
            </a:r>
            <a:endParaRPr lang="en-US" sz="6000" dirty="0" smtClean="0"/>
          </a:p>
        </p:txBody>
      </p:sp>
      <p:sp>
        <p:nvSpPr>
          <p:cNvPr id="8196" name="TextBox 3"/>
          <p:cNvSpPr txBox="1">
            <a:spLocks noChangeArrowheads="1"/>
          </p:cNvSpPr>
          <p:nvPr/>
        </p:nvSpPr>
        <p:spPr bwMode="auto">
          <a:xfrm>
            <a:off x="6804248" y="3068960"/>
            <a:ext cx="1462088"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sz="2400" dirty="0"/>
              <a:t>MGT 681</a:t>
            </a:r>
          </a:p>
        </p:txBody>
      </p:sp>
    </p:spTree>
    <p:extLst>
      <p:ext uri="{BB962C8B-B14F-4D97-AF65-F5344CB8AC3E}">
        <p14:creationId xmlns:p14="http://schemas.microsoft.com/office/powerpoint/2010/main" xmlns="" val="1842826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ctrTitle"/>
          </p:nvPr>
        </p:nvSpPr>
        <p:spPr/>
        <p:txBody>
          <a:bodyPr>
            <a:normAutofit/>
          </a:bodyPr>
          <a:lstStyle/>
          <a:p>
            <a:pPr marL="514350" indent="-514350"/>
            <a:r>
              <a:rPr lang="en-US" sz="6600" b="1" dirty="0">
                <a:solidFill>
                  <a:schemeClr val="tx1">
                    <a:lumMod val="85000"/>
                    <a:lumOff val="15000"/>
                  </a:schemeClr>
                </a:solidFill>
              </a:rPr>
              <a:t>Review of Concepts</a:t>
            </a:r>
          </a:p>
        </p:txBody>
      </p:sp>
      <p:sp>
        <p:nvSpPr>
          <p:cNvPr id="2" name="Subtitle 1"/>
          <p:cNvSpPr>
            <a:spLocks noGrp="1"/>
          </p:cNvSpPr>
          <p:nvPr>
            <p:ph type="subTitle" idx="1"/>
          </p:nvPr>
        </p:nvSpPr>
        <p:spPr/>
        <p:txBody>
          <a:bodyPr/>
          <a:lstStyle/>
          <a:p>
            <a:r>
              <a:rPr lang="en-GB" dirty="0" smtClean="0"/>
              <a:t>Part 1</a:t>
            </a:r>
            <a:endParaRPr lang="en-GB" dirty="0"/>
          </a:p>
        </p:txBody>
      </p:sp>
    </p:spTree>
    <p:extLst>
      <p:ext uri="{BB962C8B-B14F-4D97-AF65-F5344CB8AC3E}">
        <p14:creationId xmlns:p14="http://schemas.microsoft.com/office/powerpoint/2010/main" xmlns="" val="157786259"/>
      </p:ext>
    </p:extLst>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dirty="0" smtClean="0"/>
              <a:t>Lecture Agenda</a:t>
            </a:r>
          </a:p>
        </p:txBody>
      </p:sp>
      <p:sp>
        <p:nvSpPr>
          <p:cNvPr id="29699" name="Rectangle 3"/>
          <p:cNvSpPr>
            <a:spLocks noGrp="1" noChangeArrowheads="1"/>
          </p:cNvSpPr>
          <p:nvPr>
            <p:ph type="body" idx="1"/>
          </p:nvPr>
        </p:nvSpPr>
        <p:spPr/>
        <p:txBody>
          <a:bodyPr/>
          <a:lstStyle/>
          <a:p>
            <a:r>
              <a:rPr lang="en-US" dirty="0" smtClean="0"/>
              <a:t>What </a:t>
            </a:r>
            <a:r>
              <a:rPr lang="en-US" dirty="0"/>
              <a:t>does a marketing plan include?</a:t>
            </a:r>
          </a:p>
          <a:p>
            <a:pPr eaLnBrk="1" hangingPunct="1"/>
            <a:endParaRPr lang="en-US" dirty="0" smtClean="0"/>
          </a:p>
        </p:txBody>
      </p:sp>
    </p:spTree>
    <p:extLst>
      <p:ext uri="{BB962C8B-B14F-4D97-AF65-F5344CB8AC3E}">
        <p14:creationId xmlns:p14="http://schemas.microsoft.com/office/powerpoint/2010/main" xmlns="" val="3324175977"/>
      </p:ext>
    </p:extLst>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title"/>
          </p:nvPr>
        </p:nvSpPr>
        <p:spPr/>
        <p:txBody>
          <a:bodyPr/>
          <a:lstStyle/>
          <a:p>
            <a:pPr eaLnBrk="1" hangingPunct="1"/>
            <a:r>
              <a:rPr lang="en-US" smtClean="0"/>
              <a:t>What is Corporate Culture?</a:t>
            </a:r>
          </a:p>
        </p:txBody>
      </p:sp>
      <p:sp>
        <p:nvSpPr>
          <p:cNvPr id="60418" name="Rectangle 3"/>
          <p:cNvSpPr>
            <a:spLocks noGrp="1" noChangeArrowheads="1"/>
          </p:cNvSpPr>
          <p:nvPr>
            <p:ph type="body" idx="1"/>
          </p:nvPr>
        </p:nvSpPr>
        <p:spPr>
          <a:xfrm>
            <a:off x="533400" y="1600200"/>
            <a:ext cx="7620000" cy="4572000"/>
          </a:xfrm>
        </p:spPr>
        <p:txBody>
          <a:bodyPr>
            <a:normAutofit fontScale="92500" lnSpcReduction="20000"/>
          </a:bodyPr>
          <a:lstStyle/>
          <a:p>
            <a:r>
              <a:rPr lang="en-US" dirty="0">
                <a:latin typeface="Arial" pitchFamily="34" charset="0"/>
              </a:rPr>
              <a:t>Strategic planning happens within the context of the organization. </a:t>
            </a:r>
            <a:endParaRPr lang="en-US" dirty="0" smtClean="0">
              <a:latin typeface="Arial" pitchFamily="34" charset="0"/>
            </a:endParaRPr>
          </a:p>
          <a:p>
            <a:r>
              <a:rPr lang="en-US" dirty="0" smtClean="0">
                <a:latin typeface="Arial" pitchFamily="34" charset="0"/>
              </a:rPr>
              <a:t>A company’s organization </a:t>
            </a:r>
            <a:r>
              <a:rPr lang="en-US" dirty="0">
                <a:latin typeface="Arial" pitchFamily="34" charset="0"/>
              </a:rPr>
              <a:t>consists of its structures, policies, and corporate </a:t>
            </a:r>
            <a:r>
              <a:rPr lang="en-US" dirty="0" smtClean="0">
                <a:latin typeface="Arial" pitchFamily="34" charset="0"/>
              </a:rPr>
              <a:t>culture</a:t>
            </a:r>
          </a:p>
          <a:p>
            <a:pPr lvl="1"/>
            <a:r>
              <a:rPr lang="en-US" dirty="0">
                <a:latin typeface="Arial" pitchFamily="34" charset="0"/>
              </a:rPr>
              <a:t>can become dysfunctional in a rapidly changing business </a:t>
            </a:r>
            <a:r>
              <a:rPr lang="en-US" dirty="0" smtClean="0">
                <a:latin typeface="Arial" pitchFamily="34" charset="0"/>
              </a:rPr>
              <a:t>environment</a:t>
            </a:r>
          </a:p>
          <a:p>
            <a:r>
              <a:rPr lang="en-US" dirty="0" smtClean="0">
                <a:latin typeface="Arial" pitchFamily="34" charset="0"/>
              </a:rPr>
              <a:t>Adapting </a:t>
            </a:r>
            <a:r>
              <a:rPr lang="en-US" dirty="0">
                <a:latin typeface="Arial" pitchFamily="34" charset="0"/>
              </a:rPr>
              <a:t>the culture is often the key to successfully implementing a new strategy</a:t>
            </a:r>
            <a:endParaRPr lang="en-US" b="1" dirty="0" smtClean="0"/>
          </a:p>
          <a:p>
            <a:r>
              <a:rPr lang="en-US" b="1" dirty="0" smtClean="0"/>
              <a:t>Corporate culture </a:t>
            </a:r>
            <a:r>
              <a:rPr lang="en-US" dirty="0" smtClean="0"/>
              <a:t>is the shared experiences, stories, beliefs, and norms that characterize an organization.</a:t>
            </a:r>
          </a:p>
        </p:txBody>
      </p:sp>
    </p:spTree>
    <p:extLst>
      <p:ext uri="{BB962C8B-B14F-4D97-AF65-F5344CB8AC3E}">
        <p14:creationId xmlns:p14="http://schemas.microsoft.com/office/powerpoint/2010/main" xmlns="" val="656270913"/>
      </p:ext>
    </p:extLst>
  </p:cSld>
  <p:clrMapOvr>
    <a:masterClrMapping/>
  </p:clrMapOvr>
  <p:transition>
    <p:cu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Business Unit Strategic Planning Process</a:t>
            </a:r>
            <a:endParaRPr lang="en-GB" dirty="0"/>
          </a:p>
        </p:txBody>
      </p:sp>
      <p:sp>
        <p:nvSpPr>
          <p:cNvPr id="3" name="Content Placeholder 2"/>
          <p:cNvSpPr>
            <a:spLocks noGrp="1"/>
          </p:cNvSpPr>
          <p:nvPr>
            <p:ph idx="1"/>
          </p:nvPr>
        </p:nvSpPr>
        <p:spPr/>
        <p:txBody>
          <a:bodyPr>
            <a:normAutofit fontScale="55000" lnSpcReduction="20000"/>
          </a:bodyPr>
          <a:lstStyle/>
          <a:p>
            <a:r>
              <a:rPr lang="en-US" dirty="0">
                <a:latin typeface="Arial" pitchFamily="34" charset="0"/>
              </a:rPr>
              <a:t>D</a:t>
            </a:r>
            <a:r>
              <a:rPr lang="en-US" dirty="0" smtClean="0">
                <a:latin typeface="Arial" pitchFamily="34" charset="0"/>
              </a:rPr>
              <a:t>efine </a:t>
            </a:r>
            <a:r>
              <a:rPr lang="en-US" dirty="0">
                <a:latin typeface="Arial" pitchFamily="34" charset="0"/>
              </a:rPr>
              <a:t>its specific mission within the broader company mission. </a:t>
            </a:r>
            <a:endParaRPr lang="en-US" dirty="0" smtClean="0">
              <a:latin typeface="Arial" pitchFamily="34" charset="0"/>
            </a:endParaRPr>
          </a:p>
          <a:p>
            <a:r>
              <a:rPr lang="en-US" dirty="0">
                <a:latin typeface="Arial" pitchFamily="34" charset="0"/>
              </a:rPr>
              <a:t>E</a:t>
            </a:r>
            <a:r>
              <a:rPr lang="en-US" dirty="0" smtClean="0">
                <a:latin typeface="Arial" pitchFamily="34" charset="0"/>
              </a:rPr>
              <a:t>valuation </a:t>
            </a:r>
            <a:r>
              <a:rPr lang="en-US" dirty="0">
                <a:latin typeface="Arial" pitchFamily="34" charset="0"/>
              </a:rPr>
              <a:t>of a company’s strengths, weaknesses, opportunities, and threats is called SWOT analysis. </a:t>
            </a:r>
            <a:endParaRPr lang="en-US" dirty="0" smtClean="0">
              <a:latin typeface="Arial" pitchFamily="34" charset="0"/>
            </a:endParaRPr>
          </a:p>
          <a:p>
            <a:pPr lvl="1"/>
            <a:r>
              <a:rPr lang="en-US" dirty="0" smtClean="0">
                <a:latin typeface="Arial" pitchFamily="34" charset="0"/>
              </a:rPr>
              <a:t>a </a:t>
            </a:r>
            <a:r>
              <a:rPr lang="en-US" dirty="0">
                <a:latin typeface="Arial" pitchFamily="34" charset="0"/>
              </a:rPr>
              <a:t>way of monitoring the external and internal marketing environment. </a:t>
            </a:r>
            <a:endParaRPr lang="en-US" dirty="0" smtClean="0">
              <a:latin typeface="Arial" pitchFamily="34" charset="0"/>
            </a:endParaRPr>
          </a:p>
          <a:p>
            <a:r>
              <a:rPr lang="en-US" dirty="0" smtClean="0">
                <a:latin typeface="Arial" pitchFamily="34" charset="0"/>
              </a:rPr>
              <a:t>Next step is goal </a:t>
            </a:r>
            <a:r>
              <a:rPr lang="en-US" dirty="0">
                <a:latin typeface="Arial" pitchFamily="34" charset="0"/>
              </a:rPr>
              <a:t>formulation, developing specific goals for the planning period. </a:t>
            </a:r>
            <a:endParaRPr lang="en-US" dirty="0" smtClean="0">
              <a:latin typeface="Arial" pitchFamily="34" charset="0"/>
            </a:endParaRPr>
          </a:p>
          <a:p>
            <a:pPr lvl="1"/>
            <a:r>
              <a:rPr lang="en-US" dirty="0" smtClean="0">
                <a:latin typeface="Arial" pitchFamily="34" charset="0"/>
              </a:rPr>
              <a:t>Goals </a:t>
            </a:r>
            <a:r>
              <a:rPr lang="en-US" dirty="0">
                <a:latin typeface="Arial" pitchFamily="34" charset="0"/>
              </a:rPr>
              <a:t>are objectives that are specific with respect to magnitude and time. </a:t>
            </a:r>
            <a:endParaRPr lang="en-US" dirty="0" smtClean="0">
              <a:latin typeface="Arial" pitchFamily="34" charset="0"/>
            </a:endParaRPr>
          </a:p>
          <a:p>
            <a:pPr lvl="1"/>
            <a:r>
              <a:rPr lang="en-US" dirty="0" smtClean="0">
                <a:latin typeface="Arial" pitchFamily="34" charset="0"/>
              </a:rPr>
              <a:t>Goals </a:t>
            </a:r>
            <a:r>
              <a:rPr lang="en-US" dirty="0">
                <a:latin typeface="Arial" pitchFamily="34" charset="0"/>
              </a:rPr>
              <a:t>indicate what a business unit wants to </a:t>
            </a:r>
            <a:r>
              <a:rPr lang="en-US" dirty="0" smtClean="0">
                <a:latin typeface="Arial" pitchFamily="34" charset="0"/>
              </a:rPr>
              <a:t>achieve</a:t>
            </a:r>
          </a:p>
          <a:p>
            <a:r>
              <a:rPr lang="en-US" dirty="0" smtClean="0">
                <a:latin typeface="Arial" pitchFamily="34" charset="0"/>
              </a:rPr>
              <a:t>Strategy </a:t>
            </a:r>
            <a:r>
              <a:rPr lang="en-US" dirty="0">
                <a:latin typeface="Arial" pitchFamily="34" charset="0"/>
              </a:rPr>
              <a:t>is a game plan for </a:t>
            </a:r>
            <a:r>
              <a:rPr lang="en-US" dirty="0" smtClean="0">
                <a:latin typeface="Arial" pitchFamily="34" charset="0"/>
              </a:rPr>
              <a:t>meeting planned goals. </a:t>
            </a:r>
          </a:p>
          <a:p>
            <a:pPr lvl="1"/>
            <a:r>
              <a:rPr lang="en-US" dirty="0">
                <a:latin typeface="Arial" pitchFamily="34" charset="0"/>
              </a:rPr>
              <a:t>Strategy </a:t>
            </a:r>
            <a:r>
              <a:rPr lang="en-US" dirty="0" smtClean="0">
                <a:latin typeface="Arial" pitchFamily="34" charset="0"/>
              </a:rPr>
              <a:t>consists of:</a:t>
            </a:r>
          </a:p>
          <a:p>
            <a:pPr lvl="2"/>
            <a:r>
              <a:rPr lang="en-US" dirty="0" smtClean="0">
                <a:latin typeface="Arial" pitchFamily="34" charset="0"/>
              </a:rPr>
              <a:t>Marketing </a:t>
            </a:r>
            <a:r>
              <a:rPr lang="en-US" dirty="0">
                <a:latin typeface="Arial" pitchFamily="34" charset="0"/>
              </a:rPr>
              <a:t>strategy </a:t>
            </a:r>
            <a:endParaRPr lang="en-US" dirty="0" smtClean="0">
              <a:latin typeface="Arial" pitchFamily="34" charset="0"/>
            </a:endParaRPr>
          </a:p>
          <a:p>
            <a:pPr lvl="2"/>
            <a:r>
              <a:rPr lang="en-US" dirty="0" smtClean="0">
                <a:latin typeface="Arial" pitchFamily="34" charset="0"/>
              </a:rPr>
              <a:t>Compatible </a:t>
            </a:r>
            <a:r>
              <a:rPr lang="en-US" dirty="0">
                <a:latin typeface="Arial" pitchFamily="34" charset="0"/>
              </a:rPr>
              <a:t>technology </a:t>
            </a:r>
            <a:r>
              <a:rPr lang="en-US" dirty="0" smtClean="0">
                <a:latin typeface="Arial" pitchFamily="34" charset="0"/>
              </a:rPr>
              <a:t>strategy</a:t>
            </a:r>
          </a:p>
          <a:p>
            <a:pPr lvl="2"/>
            <a:r>
              <a:rPr lang="en-US" dirty="0" smtClean="0">
                <a:latin typeface="Arial" pitchFamily="34" charset="0"/>
              </a:rPr>
              <a:t>Sourcing </a:t>
            </a:r>
            <a:r>
              <a:rPr lang="en-US" dirty="0">
                <a:latin typeface="Arial" pitchFamily="34" charset="0"/>
              </a:rPr>
              <a:t>strategy. </a:t>
            </a:r>
            <a:endParaRPr lang="en-US" dirty="0" smtClean="0">
              <a:latin typeface="Arial" pitchFamily="34" charset="0"/>
            </a:endParaRPr>
          </a:p>
          <a:p>
            <a:r>
              <a:rPr lang="en-US" dirty="0" smtClean="0">
                <a:latin typeface="Arial" pitchFamily="34" charset="0"/>
              </a:rPr>
              <a:t>Even </a:t>
            </a:r>
            <a:r>
              <a:rPr lang="en-US" dirty="0">
                <a:latin typeface="Arial" pitchFamily="34" charset="0"/>
              </a:rPr>
              <a:t>a great marketing strategy can be sabotaged by poor implementation. </a:t>
            </a:r>
            <a:endParaRPr lang="en-US" dirty="0" smtClean="0">
              <a:latin typeface="Arial" pitchFamily="34" charset="0"/>
            </a:endParaRPr>
          </a:p>
          <a:p>
            <a:r>
              <a:rPr lang="en-US" dirty="0" smtClean="0">
                <a:latin typeface="Arial" pitchFamily="34" charset="0"/>
              </a:rPr>
              <a:t>Once </a:t>
            </a:r>
            <a:r>
              <a:rPr lang="en-US" dirty="0">
                <a:latin typeface="Arial" pitchFamily="34" charset="0"/>
              </a:rPr>
              <a:t>they have formulated marketing programs, marketers must estimate their costs.</a:t>
            </a:r>
          </a:p>
          <a:p>
            <a:endParaRPr lang="en-GB" dirty="0"/>
          </a:p>
        </p:txBody>
      </p:sp>
    </p:spTree>
    <p:extLst>
      <p:ext uri="{BB962C8B-B14F-4D97-AF65-F5344CB8AC3E}">
        <p14:creationId xmlns:p14="http://schemas.microsoft.com/office/powerpoint/2010/main" xmlns="" val="3095063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4"/>
          <p:cNvSpPr>
            <a:spLocks noGrp="1"/>
          </p:cNvSpPr>
          <p:nvPr>
            <p:ph type="title"/>
          </p:nvPr>
        </p:nvSpPr>
        <p:spPr/>
        <p:txBody>
          <a:bodyPr>
            <a:normAutofit fontScale="90000"/>
          </a:bodyPr>
          <a:lstStyle/>
          <a:p>
            <a:pPr eaLnBrk="1" hangingPunct="1"/>
            <a:r>
              <a:rPr lang="en-US" dirty="0" smtClean="0"/>
              <a:t>The Business Unit Strategic Planning Process</a:t>
            </a:r>
          </a:p>
        </p:txBody>
      </p:sp>
      <p:pic>
        <p:nvPicPr>
          <p:cNvPr id="62467"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28600" y="2514600"/>
            <a:ext cx="8153400" cy="2257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281838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ChangeArrowheads="1"/>
          </p:cNvSpPr>
          <p:nvPr>
            <p:ph type="title"/>
          </p:nvPr>
        </p:nvSpPr>
        <p:spPr/>
        <p:txBody>
          <a:bodyPr/>
          <a:lstStyle/>
          <a:p>
            <a:pPr eaLnBrk="1" hangingPunct="1"/>
            <a:r>
              <a:rPr lang="en-US" smtClean="0"/>
              <a:t>SWOT Analysis</a:t>
            </a:r>
          </a:p>
        </p:txBody>
      </p:sp>
      <p:sp>
        <p:nvSpPr>
          <p:cNvPr id="8" name="Rounded Rectangle 7"/>
          <p:cNvSpPr/>
          <p:nvPr/>
        </p:nvSpPr>
        <p:spPr>
          <a:xfrm>
            <a:off x="685800" y="1676400"/>
            <a:ext cx="2590800" cy="8382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Strengths</a:t>
            </a:r>
          </a:p>
        </p:txBody>
      </p:sp>
      <p:sp>
        <p:nvSpPr>
          <p:cNvPr id="9" name="Rounded Rectangle 8"/>
          <p:cNvSpPr/>
          <p:nvPr/>
        </p:nvSpPr>
        <p:spPr>
          <a:xfrm>
            <a:off x="2057400" y="2743200"/>
            <a:ext cx="2590800" cy="8382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Weaknesses</a:t>
            </a:r>
          </a:p>
        </p:txBody>
      </p:sp>
      <p:sp>
        <p:nvSpPr>
          <p:cNvPr id="10" name="Rounded Rectangle 9"/>
          <p:cNvSpPr/>
          <p:nvPr/>
        </p:nvSpPr>
        <p:spPr>
          <a:xfrm>
            <a:off x="3733800" y="3733800"/>
            <a:ext cx="2590800" cy="8382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Opportunities</a:t>
            </a:r>
          </a:p>
        </p:txBody>
      </p:sp>
      <p:sp>
        <p:nvSpPr>
          <p:cNvPr id="11" name="Rounded Rectangle 10"/>
          <p:cNvSpPr/>
          <p:nvPr/>
        </p:nvSpPr>
        <p:spPr>
          <a:xfrm>
            <a:off x="5029200" y="4724400"/>
            <a:ext cx="2590800" cy="8382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Threats</a:t>
            </a:r>
          </a:p>
        </p:txBody>
      </p:sp>
    </p:spTree>
    <p:extLst>
      <p:ext uri="{BB962C8B-B14F-4D97-AF65-F5344CB8AC3E}">
        <p14:creationId xmlns:p14="http://schemas.microsoft.com/office/powerpoint/2010/main" xmlns="" val="4061454512"/>
      </p:ext>
    </p:extLst>
  </p:cSld>
  <p:clrMapOvr>
    <a:masterClrMapping/>
  </p:clrMapOvr>
  <p:transition>
    <p:cu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p:txBody>
          <a:bodyPr>
            <a:normAutofit fontScale="90000"/>
          </a:bodyPr>
          <a:lstStyle/>
          <a:p>
            <a:pPr eaLnBrk="1" hangingPunct="1"/>
            <a:r>
              <a:rPr lang="en-US" smtClean="0"/>
              <a:t>Market Opportunity Analysis (MOA)</a:t>
            </a:r>
          </a:p>
        </p:txBody>
      </p:sp>
      <p:sp>
        <p:nvSpPr>
          <p:cNvPr id="66562" name="Rectangle 3"/>
          <p:cNvSpPr>
            <a:spLocks noGrp="1" noChangeArrowheads="1"/>
          </p:cNvSpPr>
          <p:nvPr>
            <p:ph type="body" idx="1"/>
          </p:nvPr>
        </p:nvSpPr>
        <p:spPr>
          <a:xfrm>
            <a:off x="533400" y="1600200"/>
            <a:ext cx="7543800" cy="4572000"/>
          </a:xfrm>
        </p:spPr>
        <p:txBody>
          <a:bodyPr>
            <a:normAutofit lnSpcReduction="10000"/>
          </a:bodyPr>
          <a:lstStyle/>
          <a:p>
            <a:pPr eaLnBrk="1" hangingPunct="1"/>
            <a:r>
              <a:rPr lang="en-US" smtClean="0"/>
              <a:t>Can the benefits involved in the opportunity be articulated convincingly to a defined target market?</a:t>
            </a:r>
          </a:p>
          <a:p>
            <a:pPr eaLnBrk="1" hangingPunct="1"/>
            <a:r>
              <a:rPr lang="en-US" smtClean="0"/>
              <a:t>Can the target market be located and reached with cost-effective media and trade channels?</a:t>
            </a:r>
          </a:p>
          <a:p>
            <a:pPr eaLnBrk="1" hangingPunct="1"/>
            <a:r>
              <a:rPr lang="en-US" smtClean="0"/>
              <a:t>Does the company possess or have access to the critical capabilities and resources needed to deliver the customer benefits?</a:t>
            </a:r>
          </a:p>
        </p:txBody>
      </p:sp>
    </p:spTree>
    <p:extLst>
      <p:ext uri="{BB962C8B-B14F-4D97-AF65-F5344CB8AC3E}">
        <p14:creationId xmlns:p14="http://schemas.microsoft.com/office/powerpoint/2010/main" xmlns="" val="2515332646"/>
      </p:ext>
    </p:extLst>
  </p:cSld>
  <p:clrMapOvr>
    <a:masterClrMapping/>
  </p:clrMapOvr>
  <p:transition>
    <p:cu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ChangeArrowheads="1"/>
          </p:cNvSpPr>
          <p:nvPr>
            <p:ph type="title"/>
          </p:nvPr>
        </p:nvSpPr>
        <p:spPr/>
        <p:txBody>
          <a:bodyPr>
            <a:normAutofit fontScale="90000"/>
          </a:bodyPr>
          <a:lstStyle/>
          <a:p>
            <a:pPr eaLnBrk="1" hangingPunct="1"/>
            <a:r>
              <a:rPr lang="en-US" smtClean="0"/>
              <a:t>Market Opportunity Analysis (MOA)</a:t>
            </a:r>
          </a:p>
        </p:txBody>
      </p:sp>
      <p:sp>
        <p:nvSpPr>
          <p:cNvPr id="68610" name="Rectangle 3"/>
          <p:cNvSpPr>
            <a:spLocks noGrp="1" noChangeArrowheads="1"/>
          </p:cNvSpPr>
          <p:nvPr>
            <p:ph type="body" idx="1"/>
          </p:nvPr>
        </p:nvSpPr>
        <p:spPr/>
        <p:txBody>
          <a:bodyPr/>
          <a:lstStyle/>
          <a:p>
            <a:pPr eaLnBrk="1" hangingPunct="1"/>
            <a:r>
              <a:rPr lang="en-US" smtClean="0"/>
              <a:t>Can the company deliver the benefits better than any actual or potential competitors?</a:t>
            </a:r>
          </a:p>
          <a:p>
            <a:pPr eaLnBrk="1" hangingPunct="1"/>
            <a:r>
              <a:rPr lang="en-US" smtClean="0"/>
              <a:t>Will the financial rate of return meet or exceed the company’s required threshold for investment?</a:t>
            </a:r>
          </a:p>
        </p:txBody>
      </p:sp>
    </p:spTree>
    <p:extLst>
      <p:ext uri="{BB962C8B-B14F-4D97-AF65-F5344CB8AC3E}">
        <p14:creationId xmlns:p14="http://schemas.microsoft.com/office/powerpoint/2010/main" xmlns="" val="149738901"/>
      </p:ext>
    </p:extLst>
  </p:cSld>
  <p:clrMapOvr>
    <a:masterClrMapping/>
  </p:clrMapOvr>
  <p:transition>
    <p:cu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itle 1"/>
          <p:cNvSpPr>
            <a:spLocks noGrp="1"/>
          </p:cNvSpPr>
          <p:nvPr>
            <p:ph type="title"/>
          </p:nvPr>
        </p:nvSpPr>
        <p:spPr/>
        <p:txBody>
          <a:bodyPr>
            <a:normAutofit fontScale="90000"/>
          </a:bodyPr>
          <a:lstStyle/>
          <a:p>
            <a:pPr eaLnBrk="1" hangingPunct="1"/>
            <a:r>
              <a:rPr lang="en-US" smtClean="0"/>
              <a:t>Figure 2.4 </a:t>
            </a:r>
            <a:br>
              <a:rPr lang="en-US" smtClean="0"/>
            </a:br>
            <a:r>
              <a:rPr lang="en-US" smtClean="0"/>
              <a:t>Opportunity and Threat Matrices</a:t>
            </a:r>
          </a:p>
        </p:txBody>
      </p:sp>
      <p:pic>
        <p:nvPicPr>
          <p:cNvPr id="70659"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057400" y="1524000"/>
            <a:ext cx="4572000" cy="4667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300678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ChangeArrowheads="1"/>
          </p:cNvSpPr>
          <p:nvPr>
            <p:ph type="title"/>
          </p:nvPr>
        </p:nvSpPr>
        <p:spPr/>
        <p:txBody>
          <a:bodyPr/>
          <a:lstStyle/>
          <a:p>
            <a:pPr eaLnBrk="1" hangingPunct="1"/>
            <a:r>
              <a:rPr lang="en-US" smtClean="0"/>
              <a:t>Goal Formulation and MBO</a:t>
            </a:r>
          </a:p>
        </p:txBody>
      </p:sp>
      <p:sp>
        <p:nvSpPr>
          <p:cNvPr id="72706" name="Rectangle 3"/>
          <p:cNvSpPr>
            <a:spLocks noGrp="1" noChangeArrowheads="1"/>
          </p:cNvSpPr>
          <p:nvPr>
            <p:ph type="body" idx="1"/>
          </p:nvPr>
        </p:nvSpPr>
        <p:spPr/>
        <p:txBody>
          <a:bodyPr>
            <a:normAutofit fontScale="70000" lnSpcReduction="20000"/>
          </a:bodyPr>
          <a:lstStyle/>
          <a:p>
            <a:r>
              <a:rPr lang="en-US" dirty="0">
                <a:latin typeface="Arial" pitchFamily="34" charset="0"/>
              </a:rPr>
              <a:t>B</a:t>
            </a:r>
            <a:r>
              <a:rPr lang="en-US" dirty="0" smtClean="0">
                <a:latin typeface="Arial" pitchFamily="34" charset="0"/>
              </a:rPr>
              <a:t>usiness </a:t>
            </a:r>
            <a:r>
              <a:rPr lang="en-US" dirty="0">
                <a:latin typeface="Arial" pitchFamily="34" charset="0"/>
              </a:rPr>
              <a:t>units pursue a mix of objectives, including </a:t>
            </a:r>
            <a:endParaRPr lang="en-US" dirty="0" smtClean="0">
              <a:latin typeface="Arial" pitchFamily="34" charset="0"/>
            </a:endParaRPr>
          </a:p>
          <a:p>
            <a:pPr lvl="2"/>
            <a:r>
              <a:rPr lang="en-US" dirty="0" smtClean="0">
                <a:latin typeface="Arial" pitchFamily="34" charset="0"/>
              </a:rPr>
              <a:t>Profitability</a:t>
            </a:r>
          </a:p>
          <a:p>
            <a:pPr lvl="2"/>
            <a:r>
              <a:rPr lang="en-US" dirty="0" smtClean="0">
                <a:latin typeface="Arial" pitchFamily="34" charset="0"/>
              </a:rPr>
              <a:t>Sales growth</a:t>
            </a:r>
          </a:p>
          <a:p>
            <a:pPr lvl="2"/>
            <a:r>
              <a:rPr lang="en-US" dirty="0" smtClean="0">
                <a:latin typeface="Arial" pitchFamily="34" charset="0"/>
              </a:rPr>
              <a:t>Market </a:t>
            </a:r>
            <a:r>
              <a:rPr lang="en-US" dirty="0">
                <a:latin typeface="Arial" pitchFamily="34" charset="0"/>
              </a:rPr>
              <a:t>share </a:t>
            </a:r>
            <a:r>
              <a:rPr lang="en-US" dirty="0" smtClean="0">
                <a:latin typeface="Arial" pitchFamily="34" charset="0"/>
              </a:rPr>
              <a:t>improvement</a:t>
            </a:r>
          </a:p>
          <a:p>
            <a:pPr lvl="2"/>
            <a:r>
              <a:rPr lang="en-US" dirty="0">
                <a:latin typeface="Arial" pitchFamily="34" charset="0"/>
              </a:rPr>
              <a:t>R</a:t>
            </a:r>
            <a:r>
              <a:rPr lang="en-US" dirty="0" smtClean="0">
                <a:latin typeface="Arial" pitchFamily="34" charset="0"/>
              </a:rPr>
              <a:t>isk containment</a:t>
            </a:r>
          </a:p>
          <a:p>
            <a:pPr lvl="2"/>
            <a:r>
              <a:rPr lang="en-US" dirty="0" smtClean="0">
                <a:latin typeface="Arial" pitchFamily="34" charset="0"/>
              </a:rPr>
              <a:t>Innovation</a:t>
            </a:r>
          </a:p>
          <a:p>
            <a:pPr lvl="2"/>
            <a:r>
              <a:rPr lang="en-US" dirty="0">
                <a:latin typeface="Arial" pitchFamily="34" charset="0"/>
              </a:rPr>
              <a:t>R</a:t>
            </a:r>
            <a:r>
              <a:rPr lang="en-US" dirty="0" smtClean="0">
                <a:latin typeface="Arial" pitchFamily="34" charset="0"/>
              </a:rPr>
              <a:t>eputation</a:t>
            </a:r>
            <a:endParaRPr lang="en-US" dirty="0" smtClean="0"/>
          </a:p>
          <a:p>
            <a:r>
              <a:rPr lang="en-US" dirty="0" smtClean="0">
                <a:latin typeface="Arial" pitchFamily="34" charset="0"/>
              </a:rPr>
              <a:t>Business </a:t>
            </a:r>
            <a:r>
              <a:rPr lang="en-US" dirty="0">
                <a:latin typeface="Arial" pitchFamily="34" charset="0"/>
              </a:rPr>
              <a:t>unit sets these objectives and then manages by </a:t>
            </a:r>
            <a:r>
              <a:rPr lang="en-US" dirty="0" smtClean="0">
                <a:latin typeface="Arial" pitchFamily="34" charset="0"/>
              </a:rPr>
              <a:t>objectives</a:t>
            </a:r>
          </a:p>
          <a:p>
            <a:r>
              <a:rPr lang="en-US" dirty="0">
                <a:latin typeface="Arial" pitchFamily="34" charset="0"/>
              </a:rPr>
              <a:t>For an MBO system to work, the unit’s objectives must meet four criteria</a:t>
            </a:r>
            <a:endParaRPr lang="en-US" dirty="0"/>
          </a:p>
          <a:p>
            <a:pPr marL="971550" lvl="1" indent="-514350">
              <a:buFont typeface="+mj-lt"/>
              <a:buAutoNum type="arabicPeriod"/>
            </a:pPr>
            <a:r>
              <a:rPr lang="en-US" dirty="0" smtClean="0"/>
              <a:t>Unit’s objectives must be hierarchical</a:t>
            </a:r>
          </a:p>
          <a:p>
            <a:pPr marL="971550" lvl="1" indent="-514350">
              <a:buFont typeface="+mj-lt"/>
              <a:buAutoNum type="arabicPeriod"/>
            </a:pPr>
            <a:r>
              <a:rPr lang="en-US" dirty="0" smtClean="0"/>
              <a:t>Objectives should be quantitative</a:t>
            </a:r>
          </a:p>
          <a:p>
            <a:pPr marL="971550" lvl="1" indent="-514350">
              <a:buFont typeface="+mj-lt"/>
              <a:buAutoNum type="arabicPeriod"/>
            </a:pPr>
            <a:r>
              <a:rPr lang="en-US" dirty="0" smtClean="0"/>
              <a:t>Goals should be realistic</a:t>
            </a:r>
          </a:p>
          <a:p>
            <a:pPr marL="971550" lvl="1" indent="-514350">
              <a:buFont typeface="+mj-lt"/>
              <a:buAutoNum type="arabicPeriod"/>
            </a:pPr>
            <a:r>
              <a:rPr lang="en-US" dirty="0" smtClean="0"/>
              <a:t>Objectives must be consistent</a:t>
            </a:r>
          </a:p>
        </p:txBody>
      </p:sp>
    </p:spTree>
    <p:extLst>
      <p:ext uri="{BB962C8B-B14F-4D97-AF65-F5344CB8AC3E}">
        <p14:creationId xmlns:p14="http://schemas.microsoft.com/office/powerpoint/2010/main" xmlns="" val="1528001334"/>
      </p:ext>
    </p:extLst>
  </p:cSld>
  <p:clrMapOvr>
    <a:masterClrMapping/>
  </p:clrMapOvr>
  <p:transition>
    <p:cu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p:nvPr>
        </p:nvSpPr>
        <p:spPr/>
        <p:txBody>
          <a:bodyPr/>
          <a:lstStyle/>
          <a:p>
            <a:pPr eaLnBrk="1" hangingPunct="1"/>
            <a:r>
              <a:rPr lang="en-US" dirty="0" smtClean="0"/>
              <a:t>Porter’s Generic Strategies</a:t>
            </a:r>
          </a:p>
        </p:txBody>
      </p:sp>
      <p:sp>
        <p:nvSpPr>
          <p:cNvPr id="8" name="Rounded Rectangle 7"/>
          <p:cNvSpPr/>
          <p:nvPr/>
        </p:nvSpPr>
        <p:spPr>
          <a:xfrm>
            <a:off x="2057400" y="1752600"/>
            <a:ext cx="4267200" cy="914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Overall cost leadership</a:t>
            </a:r>
          </a:p>
        </p:txBody>
      </p:sp>
      <p:sp>
        <p:nvSpPr>
          <p:cNvPr id="9" name="Rounded Rectangle 8"/>
          <p:cNvSpPr/>
          <p:nvPr/>
        </p:nvSpPr>
        <p:spPr>
          <a:xfrm>
            <a:off x="2057400" y="2819400"/>
            <a:ext cx="4267200" cy="914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Differentiation</a:t>
            </a:r>
          </a:p>
        </p:txBody>
      </p:sp>
      <p:sp>
        <p:nvSpPr>
          <p:cNvPr id="10" name="Rounded Rectangle 9"/>
          <p:cNvSpPr/>
          <p:nvPr/>
        </p:nvSpPr>
        <p:spPr>
          <a:xfrm>
            <a:off x="2057400" y="3886200"/>
            <a:ext cx="4267200" cy="914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Focus</a:t>
            </a:r>
          </a:p>
        </p:txBody>
      </p:sp>
    </p:spTree>
    <p:extLst>
      <p:ext uri="{BB962C8B-B14F-4D97-AF65-F5344CB8AC3E}">
        <p14:creationId xmlns:p14="http://schemas.microsoft.com/office/powerpoint/2010/main" xmlns="" val="2911776728"/>
      </p:ext>
    </p:extLst>
  </p:cSld>
  <p:clrMapOvr>
    <a:masterClrMapping/>
  </p:clrMapOvr>
  <p:transition>
    <p:cu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Porter’s Generic Strategies</a:t>
            </a:r>
            <a:endParaRPr lang="en-GB" dirty="0"/>
          </a:p>
        </p:txBody>
      </p:sp>
      <p:sp>
        <p:nvSpPr>
          <p:cNvPr id="3" name="Content Placeholder 2"/>
          <p:cNvSpPr>
            <a:spLocks noGrp="1"/>
          </p:cNvSpPr>
          <p:nvPr>
            <p:ph idx="1"/>
          </p:nvPr>
        </p:nvSpPr>
        <p:spPr/>
        <p:txBody>
          <a:bodyPr>
            <a:normAutofit fontScale="77500" lnSpcReduction="20000"/>
          </a:bodyPr>
          <a:lstStyle/>
          <a:p>
            <a:r>
              <a:rPr lang="en-US" b="1" i="1" dirty="0" smtClean="0">
                <a:latin typeface="Arial" pitchFamily="34" charset="0"/>
              </a:rPr>
              <a:t>Overall </a:t>
            </a:r>
            <a:r>
              <a:rPr lang="en-US" b="1" i="1" dirty="0">
                <a:latin typeface="Arial" pitchFamily="34" charset="0"/>
              </a:rPr>
              <a:t>cost leadership</a:t>
            </a:r>
            <a:r>
              <a:rPr lang="en-US" dirty="0">
                <a:latin typeface="Arial" pitchFamily="34" charset="0"/>
              </a:rPr>
              <a:t>, firms work to achieve the lowest production and distribution costs so they can underprice competitors and win market share</a:t>
            </a:r>
            <a:r>
              <a:rPr lang="en-US" dirty="0" smtClean="0">
                <a:latin typeface="Arial" pitchFamily="34" charset="0"/>
              </a:rPr>
              <a:t>.</a:t>
            </a:r>
          </a:p>
          <a:p>
            <a:pPr marL="0" indent="0">
              <a:buNone/>
            </a:pPr>
            <a:r>
              <a:rPr lang="en-US" dirty="0" smtClean="0">
                <a:latin typeface="Arial" pitchFamily="34" charset="0"/>
              </a:rPr>
              <a:t> </a:t>
            </a:r>
            <a:endParaRPr lang="en-US" dirty="0">
              <a:latin typeface="Arial" pitchFamily="34" charset="0"/>
            </a:endParaRPr>
          </a:p>
          <a:p>
            <a:r>
              <a:rPr lang="en-US" b="1" i="1" dirty="0" smtClean="0">
                <a:latin typeface="Arial" pitchFamily="34" charset="0"/>
              </a:rPr>
              <a:t>Differentiation</a:t>
            </a:r>
            <a:r>
              <a:rPr lang="en-US" dirty="0">
                <a:latin typeface="Arial" pitchFamily="34" charset="0"/>
              </a:rPr>
              <a:t>, the business concentrates on achieving superior performance in an important customer benefit area valued by a large part of the market</a:t>
            </a:r>
            <a:r>
              <a:rPr lang="en-US" dirty="0" smtClean="0">
                <a:latin typeface="Arial" pitchFamily="34" charset="0"/>
              </a:rPr>
              <a:t>.</a:t>
            </a:r>
          </a:p>
          <a:p>
            <a:endParaRPr lang="en-US" dirty="0">
              <a:latin typeface="Arial" pitchFamily="34" charset="0"/>
            </a:endParaRPr>
          </a:p>
          <a:p>
            <a:r>
              <a:rPr lang="en-US" b="1" i="1" dirty="0">
                <a:latin typeface="Arial" pitchFamily="34" charset="0"/>
              </a:rPr>
              <a:t>F</a:t>
            </a:r>
            <a:r>
              <a:rPr lang="en-US" b="1" i="1" dirty="0" smtClean="0">
                <a:latin typeface="Arial" pitchFamily="34" charset="0"/>
              </a:rPr>
              <a:t>ocus</a:t>
            </a:r>
            <a:r>
              <a:rPr lang="en-US" dirty="0">
                <a:latin typeface="Arial" pitchFamily="34" charset="0"/>
              </a:rPr>
              <a:t>, the business focuses on one or more narrow market segments</a:t>
            </a:r>
            <a:r>
              <a:rPr lang="en-US" b="1" i="1" dirty="0">
                <a:latin typeface="Arial" pitchFamily="34" charset="0"/>
              </a:rPr>
              <a:t>, </a:t>
            </a:r>
            <a:r>
              <a:rPr lang="en-US" dirty="0">
                <a:latin typeface="Arial" pitchFamily="34" charset="0"/>
              </a:rPr>
              <a:t>gets to know them intimately, and pursues either cost leadership or differentiation within the target segment.</a:t>
            </a:r>
          </a:p>
          <a:p>
            <a:endParaRPr lang="en-GB" dirty="0"/>
          </a:p>
        </p:txBody>
      </p:sp>
    </p:spTree>
    <p:extLst>
      <p:ext uri="{BB962C8B-B14F-4D97-AF65-F5344CB8AC3E}">
        <p14:creationId xmlns:p14="http://schemas.microsoft.com/office/powerpoint/2010/main" xmlns="" val="27553021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title"/>
          </p:nvPr>
        </p:nvSpPr>
        <p:spPr/>
        <p:txBody>
          <a:bodyPr/>
          <a:lstStyle/>
          <a:p>
            <a:pPr eaLnBrk="1" hangingPunct="1"/>
            <a:r>
              <a:rPr lang="en-US" smtClean="0"/>
              <a:t>Categories of Marketing Alliances</a:t>
            </a:r>
          </a:p>
        </p:txBody>
      </p:sp>
      <p:sp>
        <p:nvSpPr>
          <p:cNvPr id="76802" name="Rectangle 7"/>
          <p:cNvSpPr>
            <a:spLocks noGrp="1" noChangeArrowheads="1"/>
          </p:cNvSpPr>
          <p:nvPr>
            <p:ph type="body" idx="1"/>
          </p:nvPr>
        </p:nvSpPr>
        <p:spPr/>
        <p:txBody>
          <a:bodyPr>
            <a:normAutofit fontScale="77500" lnSpcReduction="20000"/>
          </a:bodyPr>
          <a:lstStyle/>
          <a:p>
            <a:pPr marL="0" indent="0">
              <a:buNone/>
              <a:defRPr/>
            </a:pPr>
            <a:r>
              <a:rPr lang="en-US" b="1" dirty="0"/>
              <a:t>Product or service alliances</a:t>
            </a:r>
            <a:r>
              <a:rPr lang="en-US" dirty="0"/>
              <a:t>—One company licenses another to produce its product, or two companies jointly market their complementary products or a new product</a:t>
            </a:r>
            <a:r>
              <a:rPr lang="en-US" dirty="0" smtClean="0"/>
              <a:t>.</a:t>
            </a:r>
          </a:p>
          <a:p>
            <a:pPr marL="0" indent="0">
              <a:buNone/>
              <a:defRPr/>
            </a:pPr>
            <a:r>
              <a:rPr lang="en-US" dirty="0" smtClean="0"/>
              <a:t> </a:t>
            </a:r>
            <a:endParaRPr lang="en-US" dirty="0"/>
          </a:p>
          <a:p>
            <a:pPr marL="0" indent="0">
              <a:buNone/>
              <a:defRPr/>
            </a:pPr>
            <a:r>
              <a:rPr lang="en-US" b="1" dirty="0"/>
              <a:t>Promotional alliances</a:t>
            </a:r>
            <a:r>
              <a:rPr lang="en-US" dirty="0"/>
              <a:t>—One company agrees to carry a promotion for another company’s product or service. </a:t>
            </a:r>
            <a:endParaRPr lang="en-US" dirty="0" smtClean="0"/>
          </a:p>
          <a:p>
            <a:pPr marL="0" indent="0">
              <a:buNone/>
              <a:defRPr/>
            </a:pPr>
            <a:endParaRPr lang="en-US" dirty="0"/>
          </a:p>
          <a:p>
            <a:pPr marL="0" indent="0">
              <a:buNone/>
              <a:defRPr/>
            </a:pPr>
            <a:r>
              <a:rPr lang="en-US" b="1" dirty="0"/>
              <a:t>Logistics alliances</a:t>
            </a:r>
            <a:r>
              <a:rPr lang="en-US" dirty="0"/>
              <a:t>—One company offers logistical services for another company’s product</a:t>
            </a:r>
            <a:r>
              <a:rPr lang="en-US" dirty="0" smtClean="0"/>
              <a:t>.</a:t>
            </a:r>
          </a:p>
          <a:p>
            <a:pPr marL="0" indent="0">
              <a:buNone/>
              <a:defRPr/>
            </a:pPr>
            <a:endParaRPr lang="en-US" dirty="0"/>
          </a:p>
          <a:p>
            <a:pPr marL="0" indent="0">
              <a:buNone/>
              <a:defRPr/>
            </a:pPr>
            <a:r>
              <a:rPr lang="en-US" b="1" dirty="0"/>
              <a:t>Pricing collaborations</a:t>
            </a:r>
            <a:r>
              <a:rPr lang="en-US" dirty="0"/>
              <a:t>—One or more companies join in a special pricing collaboration. </a:t>
            </a:r>
          </a:p>
        </p:txBody>
      </p:sp>
    </p:spTree>
    <p:extLst>
      <p:ext uri="{BB962C8B-B14F-4D97-AF65-F5344CB8AC3E}">
        <p14:creationId xmlns:p14="http://schemas.microsoft.com/office/powerpoint/2010/main" xmlns="" val="810957722"/>
      </p:ext>
    </p:extLst>
  </p:cSld>
  <p:clrMapOvr>
    <a:masterClrMapping/>
  </p:clrMapOvr>
  <p:transition>
    <p:cu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Title 1"/>
          <p:cNvSpPr>
            <a:spLocks noGrp="1"/>
          </p:cNvSpPr>
          <p:nvPr>
            <p:ph type="title"/>
          </p:nvPr>
        </p:nvSpPr>
        <p:spPr/>
        <p:txBody>
          <a:bodyPr/>
          <a:lstStyle/>
          <a:p>
            <a:pPr eaLnBrk="1" hangingPunct="1"/>
            <a:r>
              <a:rPr lang="en-US" smtClean="0"/>
              <a:t>McKinsey’s Elements of Success</a:t>
            </a:r>
          </a:p>
        </p:txBody>
      </p:sp>
      <p:sp>
        <p:nvSpPr>
          <p:cNvPr id="5" name="Rounded Rectangle 4"/>
          <p:cNvSpPr/>
          <p:nvPr/>
        </p:nvSpPr>
        <p:spPr>
          <a:xfrm>
            <a:off x="4572000" y="1981200"/>
            <a:ext cx="2209800" cy="7620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Strategy</a:t>
            </a:r>
          </a:p>
        </p:txBody>
      </p:sp>
      <p:sp>
        <p:nvSpPr>
          <p:cNvPr id="6" name="Rounded Rectangle 5"/>
          <p:cNvSpPr/>
          <p:nvPr/>
        </p:nvSpPr>
        <p:spPr>
          <a:xfrm>
            <a:off x="4572000" y="2895600"/>
            <a:ext cx="2209800" cy="7620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Structure</a:t>
            </a:r>
          </a:p>
        </p:txBody>
      </p:sp>
      <p:sp>
        <p:nvSpPr>
          <p:cNvPr id="7" name="Rounded Rectangle 6"/>
          <p:cNvSpPr/>
          <p:nvPr/>
        </p:nvSpPr>
        <p:spPr>
          <a:xfrm>
            <a:off x="4572000" y="3810000"/>
            <a:ext cx="2209800" cy="7620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Systems</a:t>
            </a:r>
          </a:p>
        </p:txBody>
      </p:sp>
      <p:sp>
        <p:nvSpPr>
          <p:cNvPr id="8" name="Rounded Rectangle 7"/>
          <p:cNvSpPr/>
          <p:nvPr/>
        </p:nvSpPr>
        <p:spPr>
          <a:xfrm>
            <a:off x="1752600" y="3810000"/>
            <a:ext cx="2209800" cy="7620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Style</a:t>
            </a:r>
          </a:p>
        </p:txBody>
      </p:sp>
      <p:sp>
        <p:nvSpPr>
          <p:cNvPr id="9" name="Rounded Rectangle 8"/>
          <p:cNvSpPr/>
          <p:nvPr/>
        </p:nvSpPr>
        <p:spPr>
          <a:xfrm>
            <a:off x="2667000" y="4800600"/>
            <a:ext cx="3276600" cy="7620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Shared values</a:t>
            </a:r>
          </a:p>
        </p:txBody>
      </p:sp>
      <p:sp>
        <p:nvSpPr>
          <p:cNvPr id="10" name="Rounded Rectangle 9"/>
          <p:cNvSpPr/>
          <p:nvPr/>
        </p:nvSpPr>
        <p:spPr>
          <a:xfrm>
            <a:off x="1752600" y="2895600"/>
            <a:ext cx="2209800" cy="7620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Staff</a:t>
            </a:r>
          </a:p>
        </p:txBody>
      </p:sp>
      <p:sp>
        <p:nvSpPr>
          <p:cNvPr id="11" name="Rounded Rectangle 10"/>
          <p:cNvSpPr/>
          <p:nvPr/>
        </p:nvSpPr>
        <p:spPr>
          <a:xfrm>
            <a:off x="1752600" y="1981200"/>
            <a:ext cx="2209800" cy="7620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Skills</a:t>
            </a:r>
          </a:p>
        </p:txBody>
      </p:sp>
    </p:spTree>
    <p:extLst>
      <p:ext uri="{BB962C8B-B14F-4D97-AF65-F5344CB8AC3E}">
        <p14:creationId xmlns:p14="http://schemas.microsoft.com/office/powerpoint/2010/main" xmlns="" val="30876418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ChangeArrowheads="1"/>
          </p:cNvSpPr>
          <p:nvPr>
            <p:ph type="title"/>
          </p:nvPr>
        </p:nvSpPr>
        <p:spPr/>
        <p:txBody>
          <a:bodyPr/>
          <a:lstStyle/>
          <a:p>
            <a:pPr eaLnBrk="1" hangingPunct="1"/>
            <a:r>
              <a:rPr lang="en-US" smtClean="0"/>
              <a:t>Marketing Plan Contents</a:t>
            </a:r>
          </a:p>
        </p:txBody>
      </p:sp>
      <p:sp>
        <p:nvSpPr>
          <p:cNvPr id="80899" name="AutoShape 3"/>
          <p:cNvSpPr>
            <a:spLocks noChangeArrowheads="1"/>
          </p:cNvSpPr>
          <p:nvPr/>
        </p:nvSpPr>
        <p:spPr bwMode="auto">
          <a:xfrm>
            <a:off x="609600" y="1828800"/>
            <a:ext cx="7391400" cy="3429000"/>
          </a:xfrm>
          <a:prstGeom prst="roundRect">
            <a:avLst>
              <a:gd name="adj" fmla="val 16667"/>
            </a:avLst>
          </a:prstGeom>
          <a:solidFill>
            <a:schemeClr val="bg1"/>
          </a:solidFill>
          <a:ln w="9525">
            <a:solidFill>
              <a:schemeClr val="tx1"/>
            </a:solidFill>
            <a:round/>
            <a:headEnd/>
            <a:tailEnd/>
          </a:ln>
        </p:spPr>
        <p:txBody>
          <a:bodyPr wrap="none" anchor="ctr"/>
          <a:lstStyle/>
          <a:p>
            <a:pPr marL="862013">
              <a:buFont typeface="Wingdings" pitchFamily="2" charset="2"/>
              <a:buChar char="ü"/>
            </a:pPr>
            <a:r>
              <a:rPr lang="en-US" sz="3200"/>
              <a:t> Executive summary</a:t>
            </a:r>
          </a:p>
          <a:p>
            <a:pPr marL="862013">
              <a:buFont typeface="Wingdings" pitchFamily="2" charset="2"/>
              <a:buChar char="ü"/>
            </a:pPr>
            <a:r>
              <a:rPr lang="en-US" sz="3200"/>
              <a:t> Table of contents</a:t>
            </a:r>
          </a:p>
          <a:p>
            <a:pPr marL="862013">
              <a:buFont typeface="Wingdings" pitchFamily="2" charset="2"/>
              <a:buChar char="ü"/>
            </a:pPr>
            <a:r>
              <a:rPr lang="en-US" sz="3200"/>
              <a:t> Situation analysis</a:t>
            </a:r>
          </a:p>
          <a:p>
            <a:pPr marL="862013">
              <a:buFont typeface="Wingdings" pitchFamily="2" charset="2"/>
              <a:buChar char="ü"/>
            </a:pPr>
            <a:r>
              <a:rPr lang="en-US" sz="3200"/>
              <a:t> Marketing strategy</a:t>
            </a:r>
          </a:p>
          <a:p>
            <a:pPr marL="862013">
              <a:buFont typeface="Wingdings" pitchFamily="2" charset="2"/>
              <a:buChar char="ü"/>
            </a:pPr>
            <a:r>
              <a:rPr lang="en-US" sz="3200"/>
              <a:t> Financial projections</a:t>
            </a:r>
          </a:p>
          <a:p>
            <a:pPr marL="862013">
              <a:buFont typeface="Wingdings" pitchFamily="2" charset="2"/>
              <a:buChar char="ü"/>
            </a:pPr>
            <a:r>
              <a:rPr lang="en-US" sz="3200"/>
              <a:t> Implementation controls</a:t>
            </a:r>
          </a:p>
        </p:txBody>
      </p:sp>
    </p:spTree>
    <p:extLst>
      <p:ext uri="{BB962C8B-B14F-4D97-AF65-F5344CB8AC3E}">
        <p14:creationId xmlns:p14="http://schemas.microsoft.com/office/powerpoint/2010/main" xmlns="" val="1503054790"/>
      </p:ext>
    </p:extLst>
  </p:cSld>
  <p:clrMapOvr>
    <a:masterClrMapping/>
  </p:clrMapOvr>
  <p:transition>
    <p:cu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838200" y="609600"/>
            <a:ext cx="7696200" cy="1143000"/>
          </a:xfrm>
        </p:spPr>
        <p:txBody>
          <a:bodyPr/>
          <a:lstStyle/>
          <a:p>
            <a:pPr eaLnBrk="1" hangingPunct="1"/>
            <a:r>
              <a:rPr lang="en-US" smtClean="0"/>
              <a:t>Evaluating a Marketing Plan</a:t>
            </a:r>
          </a:p>
        </p:txBody>
      </p:sp>
      <p:sp>
        <p:nvSpPr>
          <p:cNvPr id="82947" name="AutoShape 3"/>
          <p:cNvSpPr>
            <a:spLocks noChangeArrowheads="1"/>
          </p:cNvSpPr>
          <p:nvPr/>
        </p:nvSpPr>
        <p:spPr bwMode="auto">
          <a:xfrm>
            <a:off x="762000" y="1905000"/>
            <a:ext cx="6934200" cy="3581400"/>
          </a:xfrm>
          <a:prstGeom prst="roundRect">
            <a:avLst>
              <a:gd name="adj" fmla="val 16667"/>
            </a:avLst>
          </a:prstGeom>
          <a:solidFill>
            <a:schemeClr val="bg1"/>
          </a:solidFill>
          <a:ln w="9525">
            <a:solidFill>
              <a:schemeClr val="tx1"/>
            </a:solidFill>
            <a:round/>
            <a:headEnd/>
            <a:tailEnd/>
          </a:ln>
        </p:spPr>
        <p:txBody>
          <a:bodyPr wrap="none" anchor="ctr"/>
          <a:lstStyle/>
          <a:p>
            <a:pPr marL="862013">
              <a:buFont typeface="Wingdings" pitchFamily="2" charset="2"/>
              <a:buChar char="ü"/>
            </a:pPr>
            <a:r>
              <a:rPr lang="en-US" sz="3200"/>
              <a:t> Is the plan simple?</a:t>
            </a:r>
          </a:p>
          <a:p>
            <a:pPr marL="862013">
              <a:buFont typeface="Wingdings" pitchFamily="2" charset="2"/>
              <a:buChar char="ü"/>
            </a:pPr>
            <a:r>
              <a:rPr lang="en-US" sz="3200"/>
              <a:t> Is the plan specific?</a:t>
            </a:r>
          </a:p>
          <a:p>
            <a:pPr marL="862013">
              <a:buFont typeface="Wingdings" pitchFamily="2" charset="2"/>
              <a:buChar char="ü"/>
            </a:pPr>
            <a:r>
              <a:rPr lang="en-US" sz="3200"/>
              <a:t> Is the plan realistic?</a:t>
            </a:r>
          </a:p>
          <a:p>
            <a:pPr marL="862013">
              <a:buFont typeface="Wingdings" pitchFamily="2" charset="2"/>
              <a:buChar char="ü"/>
            </a:pPr>
            <a:r>
              <a:rPr lang="en-US" sz="3200"/>
              <a:t> Is the plan complete?</a:t>
            </a:r>
          </a:p>
        </p:txBody>
      </p:sp>
    </p:spTree>
    <p:extLst>
      <p:ext uri="{BB962C8B-B14F-4D97-AF65-F5344CB8AC3E}">
        <p14:creationId xmlns:p14="http://schemas.microsoft.com/office/powerpoint/2010/main" xmlns="" val="1531390672"/>
      </p:ext>
    </p:extLst>
  </p:cSld>
  <p:clrMapOvr>
    <a:masterClrMapping/>
  </p:clrMapOvr>
  <p:transition>
    <p:cut/>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1581</TotalTime>
  <Words>1696</Words>
  <Application>Microsoft Office PowerPoint</Application>
  <PresentationFormat>On-screen Show (4:3)</PresentationFormat>
  <Paragraphs>133</Paragraphs>
  <Slides>17</Slides>
  <Notes>14</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Applied Marketing Strategies</vt:lpstr>
      <vt:lpstr>Review of Concepts</vt:lpstr>
      <vt:lpstr>Lecture Agenda</vt:lpstr>
      <vt:lpstr>What is Corporate Culture?</vt:lpstr>
      <vt:lpstr>The Business Unit Strategic Planning Process</vt:lpstr>
      <vt:lpstr>The Business Unit Strategic Planning Process</vt:lpstr>
      <vt:lpstr>SWOT Analysis</vt:lpstr>
      <vt:lpstr>Market Opportunity Analysis (MOA)</vt:lpstr>
      <vt:lpstr>Market Opportunity Analysis (MOA)</vt:lpstr>
      <vt:lpstr>Figure 2.4  Opportunity and Threat Matrices</vt:lpstr>
      <vt:lpstr>Goal Formulation and MBO</vt:lpstr>
      <vt:lpstr>Porter’s Generic Strategies</vt:lpstr>
      <vt:lpstr>Porter’s Generic Strategies</vt:lpstr>
      <vt:lpstr>Categories of Marketing Alliances</vt:lpstr>
      <vt:lpstr>McKinsey’s Elements of Success</vt:lpstr>
      <vt:lpstr>Marketing Plan Contents</vt:lpstr>
      <vt:lpstr>Evaluating a Marketing Plan</vt:lpstr>
    </vt:vector>
  </TitlesOfParts>
  <Company>QMUL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Muhammad Umar Chaudhry</dc:creator>
  <cp:lastModifiedBy>vcomsats</cp:lastModifiedBy>
  <cp:revision>49</cp:revision>
  <dcterms:created xsi:type="dcterms:W3CDTF">2012-11-28T18:40:59Z</dcterms:created>
  <dcterms:modified xsi:type="dcterms:W3CDTF">2012-12-07T06:20:15Z</dcterms:modified>
</cp:coreProperties>
</file>