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86" r:id="rId2"/>
    <p:sldId id="257" r:id="rId3"/>
    <p:sldId id="258" r:id="rId4"/>
    <p:sldId id="334" r:id="rId5"/>
    <p:sldId id="295" r:id="rId6"/>
    <p:sldId id="296" r:id="rId7"/>
    <p:sldId id="297" r:id="rId8"/>
    <p:sldId id="298" r:id="rId9"/>
    <p:sldId id="299" r:id="rId10"/>
    <p:sldId id="300" r:id="rId11"/>
    <p:sldId id="302" r:id="rId12"/>
    <p:sldId id="303" r:id="rId13"/>
    <p:sldId id="335" r:id="rId14"/>
    <p:sldId id="304" r:id="rId15"/>
    <p:sldId id="336" r:id="rId16"/>
    <p:sldId id="337" r:id="rId17"/>
    <p:sldId id="338" r:id="rId18"/>
    <p:sldId id="307" r:id="rId19"/>
    <p:sldId id="339"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605" autoAdjust="0"/>
  </p:normalViewPr>
  <p:slideViewPr>
    <p:cSldViewPr>
      <p:cViewPr>
        <p:scale>
          <a:sx n="57" d="100"/>
          <a:sy n="57" d="100"/>
        </p:scale>
        <p:origin x="-1075" y="-5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13E6FC-63D8-42EE-BFE7-9CF801B0C737}" type="datetimeFigureOut">
              <a:rPr lang="en-GB" smtClean="0"/>
              <a:pPr/>
              <a:t>21/01/2013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07A1E17-F58D-4223-85B7-648E99BA47BB}" type="slidenum">
              <a:rPr lang="en-GB" smtClean="0"/>
              <a:pPr/>
              <a:t>‹#›</a:t>
            </a:fld>
            <a:endParaRPr lang="en-GB"/>
          </a:p>
        </p:txBody>
      </p:sp>
    </p:spTree>
    <p:extLst>
      <p:ext uri="{BB962C8B-B14F-4D97-AF65-F5344CB8AC3E}">
        <p14:creationId xmlns="" xmlns:p14="http://schemas.microsoft.com/office/powerpoint/2010/main" val="3967470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6B3F7622-AB4B-49F7-AFFD-62E624ACDF0F}" type="slidenum">
              <a:rPr lang="en-US" smtClean="0"/>
              <a:pPr eaLnBrk="1" hangingPunct="1"/>
              <a:t>3</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Good marketing is no accident, but a result of careful planning and execution using state-of-the-art tools and techniques. It becomes both an art and a science as marketers strive to find creative new solutions to challenges in a complex marketing environment. </a:t>
            </a:r>
          </a:p>
          <a:p>
            <a:pPr eaLnBrk="1" hangingPunct="1"/>
            <a:r>
              <a:rPr lang="en-US" smtClean="0">
                <a:latin typeface="Arial" pitchFamily="34" charset="0"/>
              </a:rPr>
              <a:t>In this book, the authors describe how top marketers balance discipline and imagination to address these new marketing realities. In the first chapter, they set the stage by reviewing important marketing concepts, tools, frameworks, and issues.</a:t>
            </a:r>
          </a:p>
          <a:p>
            <a:pPr eaLnBrk="1" hangingPunct="1"/>
            <a:r>
              <a:rPr lang="en-US" smtClean="0">
                <a:latin typeface="Arial" pitchFamily="34" charset="0"/>
              </a:rPr>
              <a:t>The questions identified in the slide will be our focus.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07A1E17-F58D-4223-85B7-648E99BA47BB}" type="slidenum">
              <a:rPr lang="en-GB" smtClean="0"/>
              <a:pPr/>
              <a:t>4</a:t>
            </a:fld>
            <a:endParaRPr lang="en-GB"/>
          </a:p>
        </p:txBody>
      </p:sp>
    </p:spTree>
    <p:extLst>
      <p:ext uri="{BB962C8B-B14F-4D97-AF65-F5344CB8AC3E}">
        <p14:creationId xmlns="" xmlns:p14="http://schemas.microsoft.com/office/powerpoint/2010/main" val="18852264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p:cNvSpPr>
          <p:nvPr>
            <p:ph type="sldImg"/>
          </p:nvPr>
        </p:nvSpPr>
        <p:spPr>
          <a:ln/>
        </p:spPr>
      </p:sp>
      <p:sp>
        <p:nvSpPr>
          <p:cNvPr id="34818"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To ensure they select and execute the right activities, marketers must give priority to strategic planning in three key areas: (1) managing a company’s businesses as an investment portfolio, (2) assessing each business’s strength by considering the market’s growth rate and the company’s position and fit in that market, and (3) establishing a strategy. The company must develop a game plan for achieving each business’s long-run objectives.</a:t>
            </a:r>
          </a:p>
          <a:p>
            <a:pPr eaLnBrk="1" hangingPunct="1"/>
            <a:r>
              <a:rPr lang="en-US" dirty="0" smtClean="0">
                <a:latin typeface="Arial" pitchFamily="34" charset="0"/>
              </a:rPr>
              <a:t>Most large companies consist of four organizational levels: (1) corporate, (2) division, (3) business unit, and (4) product. Corporate headquarters is responsible for designing a corporate strategic plan to guide the whole enterprise; it makes decisions on the amount of resources to allocate to each division, as well as on which businesses to start or eliminate. Each division establishes a plan covering the allocation of funds to each business unit within the division. Each business unit develops a strategic plan to carry that business unit into a profitable future. Finally, each product level (product line, brand) develops a marketing plan for achieving its objectives.</a:t>
            </a:r>
          </a:p>
        </p:txBody>
      </p:sp>
      <p:sp>
        <p:nvSpPr>
          <p:cNvPr id="3481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A1A7C75-DED1-42E6-8CBE-09C168FF7BBA}" type="slidenum">
              <a:rPr lang="en-US" smtClean="0"/>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p:cNvSpPr>
          <p:nvPr>
            <p:ph type="sldImg"/>
          </p:nvPr>
        </p:nvSpPr>
        <p:spPr>
          <a:ln/>
        </p:spPr>
      </p:sp>
      <p:sp>
        <p:nvSpPr>
          <p:cNvPr id="36866"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Only a small group of companies stand out over time as master marketers as shown in Table 2.1.</a:t>
            </a:r>
          </a:p>
        </p:txBody>
      </p:sp>
      <p:sp>
        <p:nvSpPr>
          <p:cNvPr id="3686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9A6AB8C-D322-468D-BBFF-A2F627D5D727}" type="slidenum">
              <a:rPr lang="en-US" smtClean="0"/>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B0F260E-6A8A-48E7-A505-CA9532CB42E4}" type="slidenum">
              <a:rPr lang="en-US" smtClean="0"/>
              <a:pPr/>
              <a:t>7</a:t>
            </a:fld>
            <a:endParaRPr lang="en-US" smtClean="0"/>
          </a:p>
        </p:txBody>
      </p:sp>
      <p:sp>
        <p:nvSpPr>
          <p:cNvPr id="38914" name="Rectangle 2"/>
          <p:cNvSpPr>
            <a:spLocks noGrp="1" noRot="1" noChangeAspect="1" noChangeArrowheads="1" noTextEdit="1"/>
          </p:cNvSpPr>
          <p:nvPr>
            <p:ph type="sldImg"/>
          </p:nvPr>
        </p:nvSpPr>
        <p:spPr>
          <a:ln/>
        </p:spPr>
      </p:sp>
      <p:sp>
        <p:nvSpPr>
          <p:cNvPr id="3891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marketing plan is the central instrument for directing and coordinating the marketing effort. It operates at two levels: strategic and tactical. The strategic marketing plan lays out the target markets and the firm’s value proposition, based on an analysis of the best market opportunities. The tactical marketing plan specifies the marketing tactics, including product features, promotion, merchandising, pricing, sales channels, and service.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F28C4D46-184D-4C96-A386-61A4B5A53DD4}" type="slidenum">
              <a:rPr lang="en-US" smtClean="0"/>
              <a:pPr/>
              <a:t>8</a:t>
            </a:fld>
            <a:endParaRPr lang="en-US" smtClean="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marketing plan is the central instrument for directing and coordinating the marketing effort. It operates at two levels: strategic and tactical. The strategic marketing plan lays out the target markets and the firm’s value proposition, based on an analysis of the best market opportunities.</a:t>
            </a:r>
          </a:p>
          <a:p>
            <a:pPr eaLnBrk="1" hangingPunct="1"/>
            <a:r>
              <a:rPr lang="en-US" smtClean="0">
                <a:latin typeface="Arial" pitchFamily="34" charset="0"/>
              </a:rPr>
              <a:t>The tactical marketing plan specifies the marketing tactics, including product features, promotion, merchandising, pricing, sales channels, and service.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5F748FB8-9E15-4DF7-9495-E8C430C04B10}" type="slidenum">
              <a:rPr lang="en-US" smtClean="0"/>
              <a:pPr/>
              <a:t>9</a:t>
            </a:fld>
            <a:endParaRPr lang="en-US" smtClean="0"/>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Some corporations give their business units freedom to set their own sales and profit goals and strategies. Others set goals for their business units but let them develop their own strategies.</a:t>
            </a:r>
          </a:p>
          <a:p>
            <a:pPr eaLnBrk="1" hangingPunct="1"/>
            <a:r>
              <a:rPr lang="en-US" smtClean="0">
                <a:latin typeface="Arial" pitchFamily="34" charset="0"/>
              </a:rPr>
              <a:t>Still others set the goals and participate in developing individual business unit strategies.</a:t>
            </a:r>
          </a:p>
          <a:p>
            <a:pPr eaLnBrk="1" hangingPunct="1"/>
            <a:r>
              <a:rPr lang="en-US" smtClean="0">
                <a:latin typeface="Arial" pitchFamily="34" charset="0"/>
              </a:rPr>
              <a:t>All corporate headquarters undertake four planning activities which are identified in the slide. We’ll discuss each more as we move forward.</a:t>
            </a:r>
          </a:p>
          <a:p>
            <a:pPr eaLnBrk="1" hangingPunct="1"/>
            <a:endParaRPr lang="en-US"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47A79E7-A7CB-4BF3-BD97-81D3C90EE017}" type="slidenum">
              <a:rPr lang="en-US" smtClean="0"/>
              <a:pPr/>
              <a:t>10</a:t>
            </a:fld>
            <a:endParaRPr lang="en-US" smtClean="0"/>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To define its mission, a company should address Peter Drucker’s classic questions: What is our business? Who is the customer? What is of value to the customer? What will our business be? What should our business be? These simple-sounding questions are among the most difficult a company will ever have to answer. Successful companies continuously raise and answer them.</a:t>
            </a:r>
          </a:p>
          <a:p>
            <a:pPr eaLnBrk="1" hangingPunct="1"/>
            <a:r>
              <a:rPr lang="en-US" smtClean="0">
                <a:latin typeface="Arial" pitchFamily="34" charset="0"/>
              </a:rPr>
              <a:t>Organizations develop mission statements to share with managers, employees, and (in many cases) customers. A clear, thoughtful mission statement provides a shared sense of purpose, direction, and opportunity.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2BE7911-DCFC-461D-8830-0B3197B3E779}" type="slidenum">
              <a:rPr lang="en-US" smtClean="0"/>
              <a:pPr/>
              <a:t>11</a:t>
            </a:fld>
            <a:endParaRPr lang="en-US" smtClean="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In Table 2.2, the major areas with which companies can define competitive territories in their mission statements are reviewed.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D9B3ECDE-16CB-4B85-A7FE-19B58025F1AD}" type="slidenum">
              <a:rPr lang="en-US" smtClean="0"/>
              <a:pPr/>
              <a:t>12</a:t>
            </a:fld>
            <a:endParaRPr lang="en-US" smtClean="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Companies often define themselves in terms of products: They are in the “auto business” or the “clothing business.” Market definitions of a business, however, describe the business as a customer satisfying process. </a:t>
            </a:r>
          </a:p>
          <a:p>
            <a:pPr eaLnBrk="1" hangingPunct="1"/>
            <a:r>
              <a:rPr lang="en-US" dirty="0" smtClean="0">
                <a:latin typeface="Arial" pitchFamily="34" charset="0"/>
              </a:rPr>
              <a:t>Transportation is a need: the horse and carriage, automobile, railroad, airline, ship, and truck are products that meet that need.</a:t>
            </a:r>
          </a:p>
          <a:p>
            <a:pPr eaLnBrk="1" hangingPunct="1"/>
            <a:r>
              <a:rPr lang="en-US" dirty="0" smtClean="0">
                <a:latin typeface="Arial" pitchFamily="34" charset="0"/>
              </a:rPr>
              <a:t>Viewing businesses in terms of customer needs can suggest additional growth opportunities. Table 2.3 lists companies that have moved from a product to a market definition of their business. It highlights the difference between a target market definition and a strategic market definition.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D9B3ECDE-16CB-4B85-A7FE-19B58025F1AD}" type="slidenum">
              <a:rPr lang="en-US" smtClean="0"/>
              <a:pPr/>
              <a:t>13</a:t>
            </a:fld>
            <a:endParaRPr lang="en-US" smtClean="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Companies often define themselves in terms of products: They are in the “auto business” or the “clothing business.” Market definitions of a business, however, describe the business as a customer satisfying process. </a:t>
            </a:r>
          </a:p>
          <a:p>
            <a:pPr eaLnBrk="1" hangingPunct="1"/>
            <a:r>
              <a:rPr lang="en-US" smtClean="0">
                <a:latin typeface="Arial" pitchFamily="34" charset="0"/>
              </a:rPr>
              <a:t>Transportation is a need: the horse and carriage, automobile, railroad, airline, ship, and truck are products that meet that need.</a:t>
            </a:r>
          </a:p>
          <a:p>
            <a:pPr eaLnBrk="1" hangingPunct="1"/>
            <a:r>
              <a:rPr lang="en-US" smtClean="0">
                <a:latin typeface="Arial" pitchFamily="34" charset="0"/>
              </a:rPr>
              <a:t>Viewing businesses in terms of customer needs can suggest additional growth opportunities. Table 2.3 lists companies that have moved from a product to a market definition of their business. It highlights the difference between a target market definition and a strategic market definition.</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3DEC5D31-44F0-4B90-B1FD-E2E0F6B62ADF}" type="slidenum">
              <a:rPr lang="en-US" smtClean="0"/>
              <a:pPr/>
              <a:t>14</a:t>
            </a:fld>
            <a:endParaRPr lang="en-US" smtClean="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A business can define itself in terms of three dimensions: customer groups, customer needs, and technology. Consider a small company that defines its business as designing incandescent lighting systems for television studios. Its customer group is television studios; the customer need is lighting; the technology is incandescent lighting. The company might want to expand to make lighting for homes, factories, and offices, or it could supply other services television studios need, such as heating, ventilation, or air conditioning.</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a:ln/>
        </p:spPr>
      </p:sp>
      <p:sp>
        <p:nvSpPr>
          <p:cNvPr id="5939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Assessing growth opportunities includes planning new businesses, downsizing, and terminating older businesses. If there is a gap between future desired sales and projected sales, corporate management will need to develop or acquire new businesses to fill it.</a:t>
            </a:r>
          </a:p>
          <a:p>
            <a:pPr eaLnBrk="1" hangingPunct="1"/>
            <a:r>
              <a:rPr lang="en-US" dirty="0" smtClean="0">
                <a:latin typeface="Arial" pitchFamily="34" charset="0"/>
              </a:rPr>
              <a:t>Figure 2.2 illustrates this strategic-planning gap for a major manufacturer of blank compact disks called Musicale (name disguised). The lowest curve projects the expected sales over the next five years from the current business portfolio. The highest describes desired sales over the same period. Evidently, the company wants to grow much faster than its current businesses will permit.</a:t>
            </a:r>
          </a:p>
          <a:p>
            <a:pPr eaLnBrk="1" hangingPunct="1"/>
            <a:r>
              <a:rPr lang="en-US" dirty="0" smtClean="0">
                <a:latin typeface="Arial" pitchFamily="34" charset="0"/>
              </a:rPr>
              <a:t>How can it fill the strategic-planning gap? The first option is to identify opportunities for growth within current businesses (intensive opportunities). The second is to identify opportunities to build or acquire businesses related to current businesses (integrative opportunities). The third is to identify opportunities to add attractive unrelated businesses (diversification opportunities).</a:t>
            </a:r>
          </a:p>
        </p:txBody>
      </p:sp>
      <p:sp>
        <p:nvSpPr>
          <p:cNvPr id="5939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52D7F1CB-6E76-427A-B40F-6450367D7785}" type="slidenum">
              <a:rPr lang="en-US" smtClean="0"/>
              <a:pPr/>
              <a:t>18</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527686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2485212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4267410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233722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3307282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37709904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9799459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25608125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14096474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305184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EB65739-77E5-494F-957A-26B06295B588}" type="datetimeFigureOut">
              <a:rPr lang="en-GB" smtClean="0"/>
              <a:pPr/>
              <a:t>21/01/2013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40192800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 xmlns:p14="http://schemas.microsoft.com/office/powerpoint/2010/main" val="978180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B65739-77E5-494F-957A-26B06295B588}" type="datetimeFigureOut">
              <a:rPr lang="en-GB" smtClean="0"/>
              <a:pPr/>
              <a:t>21/01/2013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C72175-3DC7-489B-863D-A1AD7C2B5F46}" type="slidenum">
              <a:rPr lang="en-GB" smtClean="0"/>
              <a:pPr/>
              <a:t>‹#›</a:t>
            </a:fld>
            <a:endParaRPr lang="en-GB"/>
          </a:p>
        </p:txBody>
      </p:sp>
    </p:spTree>
    <p:extLst>
      <p:ext uri="{BB962C8B-B14F-4D97-AF65-F5344CB8AC3E}">
        <p14:creationId xmlns="" xmlns:p14="http://schemas.microsoft.com/office/powerpoint/2010/main" val="2260291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6</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 xmlns:p14="http://schemas.microsoft.com/office/powerpoint/2010/main" val="1842826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6600" b="1" dirty="0">
                <a:solidFill>
                  <a:schemeClr val="tx1">
                    <a:lumMod val="85000"/>
                    <a:lumOff val="15000"/>
                  </a:schemeClr>
                </a:solidFill>
              </a:rPr>
              <a:t>Review of Concepts</a:t>
            </a:r>
          </a:p>
        </p:txBody>
      </p:sp>
      <p:sp>
        <p:nvSpPr>
          <p:cNvPr id="2" name="Subtitle 1"/>
          <p:cNvSpPr>
            <a:spLocks noGrp="1"/>
          </p:cNvSpPr>
          <p:nvPr>
            <p:ph type="subTitle" idx="1"/>
          </p:nvPr>
        </p:nvSpPr>
        <p:spPr/>
        <p:txBody>
          <a:bodyPr/>
          <a:lstStyle/>
          <a:p>
            <a:r>
              <a:rPr lang="en-GB" dirty="0" smtClean="0"/>
              <a:t>Part 1</a:t>
            </a:r>
            <a:endParaRPr lang="en-GB" dirty="0"/>
          </a:p>
        </p:txBody>
      </p:sp>
    </p:spTree>
    <p:extLst>
      <p:ext uri="{BB962C8B-B14F-4D97-AF65-F5344CB8AC3E}">
        <p14:creationId xmlns="" xmlns:p14="http://schemas.microsoft.com/office/powerpoint/2010/main" val="157786259"/>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pPr eaLnBrk="1" hangingPunct="1"/>
            <a:r>
              <a:rPr lang="en-US" dirty="0" smtClean="0"/>
              <a:t>Lecture Agenda</a:t>
            </a:r>
          </a:p>
        </p:txBody>
      </p:sp>
      <p:sp>
        <p:nvSpPr>
          <p:cNvPr id="29699" name="Rectangle 3"/>
          <p:cNvSpPr>
            <a:spLocks noGrp="1" noChangeArrowheads="1"/>
          </p:cNvSpPr>
          <p:nvPr>
            <p:ph type="body" idx="1"/>
          </p:nvPr>
        </p:nvSpPr>
        <p:spPr/>
        <p:txBody>
          <a:bodyPr/>
          <a:lstStyle/>
          <a:p>
            <a:r>
              <a:rPr lang="en-US" dirty="0" smtClean="0">
                <a:solidFill>
                  <a:srgbClr val="FF0000"/>
                </a:solidFill>
              </a:rPr>
              <a:t>How </a:t>
            </a:r>
            <a:r>
              <a:rPr lang="en-US" dirty="0">
                <a:solidFill>
                  <a:srgbClr val="FF0000"/>
                </a:solidFill>
              </a:rPr>
              <a:t>is strategic planning carried out at different levels of the organization?</a:t>
            </a:r>
          </a:p>
          <a:p>
            <a:r>
              <a:rPr lang="en-US" dirty="0"/>
              <a:t>What does a marketing plan include?</a:t>
            </a:r>
          </a:p>
          <a:p>
            <a:pPr eaLnBrk="1" hangingPunct="1"/>
            <a:endParaRPr lang="en-US" dirty="0" smtClean="0"/>
          </a:p>
        </p:txBody>
      </p:sp>
    </p:spTree>
    <p:extLst>
      <p:ext uri="{BB962C8B-B14F-4D97-AF65-F5344CB8AC3E}">
        <p14:creationId xmlns="" xmlns:p14="http://schemas.microsoft.com/office/powerpoint/2010/main" val="3324175977"/>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Arial" pitchFamily="34" charset="0"/>
              </a:rPr>
              <a:t>Strategic Planning Priority</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latin typeface="Arial" pitchFamily="34" charset="0"/>
              </a:rPr>
              <a:t>(</a:t>
            </a:r>
            <a:r>
              <a:rPr lang="en-US" dirty="0">
                <a:latin typeface="Arial" pitchFamily="34" charset="0"/>
              </a:rPr>
              <a:t>1) managing a company’s businesses as an investment </a:t>
            </a:r>
            <a:r>
              <a:rPr lang="en-US" dirty="0" smtClean="0">
                <a:latin typeface="Arial" pitchFamily="34" charset="0"/>
              </a:rPr>
              <a:t>portfolio</a:t>
            </a:r>
            <a:endParaRPr lang="en-US" dirty="0">
              <a:latin typeface="Arial" pitchFamily="34" charset="0"/>
            </a:endParaRPr>
          </a:p>
          <a:p>
            <a:endParaRPr lang="en-US" dirty="0" smtClean="0">
              <a:latin typeface="Arial" pitchFamily="34" charset="0"/>
            </a:endParaRPr>
          </a:p>
          <a:p>
            <a:r>
              <a:rPr lang="en-US" dirty="0" smtClean="0">
                <a:latin typeface="Arial" pitchFamily="34" charset="0"/>
              </a:rPr>
              <a:t>(</a:t>
            </a:r>
            <a:r>
              <a:rPr lang="en-US" dirty="0">
                <a:latin typeface="Arial" pitchFamily="34" charset="0"/>
              </a:rPr>
              <a:t>2) assessing each business’s strength by considering the market’s growth rate and the company’s position and fit in that </a:t>
            </a:r>
            <a:r>
              <a:rPr lang="en-US" dirty="0" smtClean="0">
                <a:latin typeface="Arial" pitchFamily="34" charset="0"/>
              </a:rPr>
              <a:t>market</a:t>
            </a:r>
          </a:p>
          <a:p>
            <a:endParaRPr lang="en-US" dirty="0">
              <a:latin typeface="Arial" pitchFamily="34" charset="0"/>
            </a:endParaRPr>
          </a:p>
          <a:p>
            <a:r>
              <a:rPr lang="en-US" dirty="0" smtClean="0">
                <a:latin typeface="Arial" pitchFamily="34" charset="0"/>
              </a:rPr>
              <a:t> </a:t>
            </a:r>
            <a:r>
              <a:rPr lang="en-US" dirty="0">
                <a:latin typeface="Arial" pitchFamily="34" charset="0"/>
              </a:rPr>
              <a:t>(3) establishing a strategy. The company must develop a game plan for achieving each business’s long-run objectives.</a:t>
            </a:r>
          </a:p>
          <a:p>
            <a:endParaRPr lang="en-GB" dirty="0"/>
          </a:p>
        </p:txBody>
      </p:sp>
    </p:spTree>
    <p:extLst>
      <p:ext uri="{BB962C8B-B14F-4D97-AF65-F5344CB8AC3E}">
        <p14:creationId xmlns="" xmlns:p14="http://schemas.microsoft.com/office/powerpoint/2010/main" val="20047635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normAutofit/>
          </a:bodyPr>
          <a:lstStyle/>
          <a:p>
            <a:pPr eaLnBrk="1" hangingPunct="1"/>
            <a:r>
              <a:rPr lang="en-US" sz="3200" dirty="0" smtClean="0"/>
              <a:t> The Strategic Planning, Implementation, and </a:t>
            </a:r>
            <a:br>
              <a:rPr lang="en-US" sz="3200" dirty="0" smtClean="0"/>
            </a:br>
            <a:r>
              <a:rPr lang="en-US" sz="3200" dirty="0" smtClean="0"/>
              <a:t>Control Processes</a:t>
            </a:r>
          </a:p>
        </p:txBody>
      </p:sp>
      <p:pic>
        <p:nvPicPr>
          <p:cNvPr id="33795"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04800" y="1981200"/>
            <a:ext cx="7677150" cy="3619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5954539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dirty="0" smtClean="0"/>
              <a:t> Master Marketers</a:t>
            </a:r>
          </a:p>
        </p:txBody>
      </p:sp>
      <p:pic>
        <p:nvPicPr>
          <p:cNvPr id="35843"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t="1988" r="1096"/>
          <a:stretch>
            <a:fillRect/>
          </a:stretch>
        </p:blipFill>
        <p:spPr bwMode="auto">
          <a:xfrm>
            <a:off x="400050" y="1752600"/>
            <a:ext cx="7600950" cy="3757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90722594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smtClean="0"/>
              <a:t>What is a Marketing Plan?</a:t>
            </a:r>
          </a:p>
        </p:txBody>
      </p:sp>
      <p:sp>
        <p:nvSpPr>
          <p:cNvPr id="37891" name="Rectangle 3"/>
          <p:cNvSpPr>
            <a:spLocks noGrp="1" noChangeArrowheads="1"/>
          </p:cNvSpPr>
          <p:nvPr>
            <p:ph idx="1"/>
          </p:nvPr>
        </p:nvSpPr>
        <p:spPr/>
        <p:txBody>
          <a:bodyPr/>
          <a:lstStyle/>
          <a:p>
            <a:pPr marL="800100" indent="-457200"/>
            <a:r>
              <a:rPr lang="en-US" dirty="0" smtClean="0"/>
              <a:t>A </a:t>
            </a:r>
            <a:r>
              <a:rPr lang="en-US" b="1" dirty="0" smtClean="0"/>
              <a:t>marketing plan</a:t>
            </a:r>
            <a:r>
              <a:rPr lang="en-US" dirty="0" smtClean="0"/>
              <a:t> is the central instrument for directing and coordinating the marketing effort. </a:t>
            </a:r>
          </a:p>
          <a:p>
            <a:pPr marL="800100" indent="-457200"/>
            <a:r>
              <a:rPr lang="en-US" dirty="0" smtClean="0"/>
              <a:t>It operates at a two levels </a:t>
            </a:r>
          </a:p>
          <a:p>
            <a:pPr marL="1200150" lvl="1" indent="-457200"/>
            <a:r>
              <a:rPr lang="en-US" dirty="0" smtClean="0"/>
              <a:t>strategic </a:t>
            </a:r>
          </a:p>
          <a:p>
            <a:pPr marL="1200150" lvl="1" indent="-457200"/>
            <a:r>
              <a:rPr lang="en-US" dirty="0" smtClean="0"/>
              <a:t>tactical</a:t>
            </a:r>
          </a:p>
        </p:txBody>
      </p:sp>
    </p:spTree>
    <p:extLst>
      <p:ext uri="{BB962C8B-B14F-4D97-AF65-F5344CB8AC3E}">
        <p14:creationId xmlns="" xmlns:p14="http://schemas.microsoft.com/office/powerpoint/2010/main" val="2549663008"/>
      </p:ext>
    </p:extLst>
  </p:cSld>
  <p:clrMapOvr>
    <a:masterClrMapping/>
  </p:clrMapOvr>
  <p:transition>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smtClean="0"/>
              <a:t>Levels of a Marketing Plan</a:t>
            </a:r>
          </a:p>
        </p:txBody>
      </p:sp>
      <p:sp>
        <p:nvSpPr>
          <p:cNvPr id="39939" name="Rectangle 3"/>
          <p:cNvSpPr>
            <a:spLocks noGrp="1" noChangeArrowheads="1"/>
          </p:cNvSpPr>
          <p:nvPr>
            <p:ph type="body" sz="half" idx="1"/>
          </p:nvPr>
        </p:nvSpPr>
        <p:spPr>
          <a:xfrm>
            <a:off x="457200" y="1600200"/>
            <a:ext cx="3778250" cy="4291013"/>
          </a:xfrm>
          <a:ln w="57150">
            <a:solidFill>
              <a:srgbClr val="DDDDDD"/>
            </a:solidFill>
            <a:miter lim="800000"/>
            <a:headEnd/>
            <a:tailEnd/>
          </a:ln>
        </p:spPr>
        <p:txBody>
          <a:bodyPr/>
          <a:lstStyle/>
          <a:p>
            <a:pPr eaLnBrk="1" hangingPunct="1"/>
            <a:r>
              <a:rPr lang="en-US" smtClean="0"/>
              <a:t>Strategic</a:t>
            </a:r>
          </a:p>
          <a:p>
            <a:pPr lvl="1" eaLnBrk="1" hangingPunct="1"/>
            <a:r>
              <a:rPr lang="en-US" smtClean="0"/>
              <a:t>Target marketing decisions</a:t>
            </a:r>
          </a:p>
          <a:p>
            <a:pPr lvl="1" eaLnBrk="1" hangingPunct="1"/>
            <a:r>
              <a:rPr lang="en-US" smtClean="0"/>
              <a:t>Value proposition</a:t>
            </a:r>
          </a:p>
          <a:p>
            <a:pPr lvl="1" eaLnBrk="1" hangingPunct="1"/>
            <a:r>
              <a:rPr lang="en-US" smtClean="0"/>
              <a:t>Analysis of marketing opportunities</a:t>
            </a:r>
          </a:p>
        </p:txBody>
      </p:sp>
      <p:sp>
        <p:nvSpPr>
          <p:cNvPr id="39940" name="Rectangle 4"/>
          <p:cNvSpPr>
            <a:spLocks noGrp="1" noChangeArrowheads="1"/>
          </p:cNvSpPr>
          <p:nvPr>
            <p:ph type="body" sz="half" idx="2"/>
          </p:nvPr>
        </p:nvSpPr>
        <p:spPr>
          <a:xfrm>
            <a:off x="4343400" y="1600200"/>
            <a:ext cx="3778250" cy="4291013"/>
          </a:xfrm>
          <a:ln w="57150">
            <a:solidFill>
              <a:srgbClr val="DDDDDD"/>
            </a:solidFill>
            <a:miter lim="800000"/>
            <a:headEnd/>
            <a:tailEnd/>
          </a:ln>
        </p:spPr>
        <p:txBody>
          <a:bodyPr/>
          <a:lstStyle/>
          <a:p>
            <a:pPr eaLnBrk="1" hangingPunct="1"/>
            <a:r>
              <a:rPr lang="en-US" smtClean="0"/>
              <a:t>Tactical</a:t>
            </a:r>
          </a:p>
          <a:p>
            <a:pPr lvl="1" eaLnBrk="1" hangingPunct="1"/>
            <a:r>
              <a:rPr lang="en-US" smtClean="0"/>
              <a:t>Product features</a:t>
            </a:r>
          </a:p>
          <a:p>
            <a:pPr lvl="1" eaLnBrk="1" hangingPunct="1"/>
            <a:r>
              <a:rPr lang="en-US" smtClean="0"/>
              <a:t>Promotion</a:t>
            </a:r>
          </a:p>
          <a:p>
            <a:pPr lvl="1" eaLnBrk="1" hangingPunct="1"/>
            <a:r>
              <a:rPr lang="en-US" smtClean="0"/>
              <a:t>Merchandising</a:t>
            </a:r>
          </a:p>
          <a:p>
            <a:pPr lvl="1" eaLnBrk="1" hangingPunct="1"/>
            <a:r>
              <a:rPr lang="en-US" smtClean="0"/>
              <a:t>Pricing</a:t>
            </a:r>
          </a:p>
          <a:p>
            <a:pPr lvl="1" eaLnBrk="1" hangingPunct="1"/>
            <a:r>
              <a:rPr lang="en-US" smtClean="0"/>
              <a:t>Sales channels</a:t>
            </a:r>
          </a:p>
          <a:p>
            <a:pPr lvl="1" eaLnBrk="1" hangingPunct="1"/>
            <a:r>
              <a:rPr lang="en-US" smtClean="0"/>
              <a:t>Service</a:t>
            </a:r>
          </a:p>
        </p:txBody>
      </p:sp>
    </p:spTree>
    <p:extLst>
      <p:ext uri="{BB962C8B-B14F-4D97-AF65-F5344CB8AC3E}">
        <p14:creationId xmlns="" xmlns:p14="http://schemas.microsoft.com/office/powerpoint/2010/main" val="1031422843"/>
      </p:ext>
    </p:extLst>
  </p:cSld>
  <p:clrMapOvr>
    <a:masterClrMapping/>
  </p:clrMapOvr>
  <p:transition>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normAutofit fontScale="90000"/>
          </a:bodyPr>
          <a:lstStyle/>
          <a:p>
            <a:pPr eaLnBrk="1" hangingPunct="1"/>
            <a:r>
              <a:rPr lang="en-US" smtClean="0"/>
              <a:t>Corporate Headquarters’ </a:t>
            </a:r>
            <a:br>
              <a:rPr lang="en-US" smtClean="0"/>
            </a:br>
            <a:r>
              <a:rPr lang="en-US" smtClean="0"/>
              <a:t>Planning Activities</a:t>
            </a:r>
          </a:p>
        </p:txBody>
      </p:sp>
      <p:sp>
        <p:nvSpPr>
          <p:cNvPr id="41986" name="Rectangle 3"/>
          <p:cNvSpPr>
            <a:spLocks noGrp="1" noChangeArrowheads="1"/>
          </p:cNvSpPr>
          <p:nvPr>
            <p:ph type="body" idx="1"/>
          </p:nvPr>
        </p:nvSpPr>
        <p:spPr/>
        <p:txBody>
          <a:bodyPr/>
          <a:lstStyle/>
          <a:p>
            <a:pPr eaLnBrk="1" hangingPunct="1"/>
            <a:r>
              <a:rPr lang="en-US" dirty="0" smtClean="0"/>
              <a:t>Define the corporate mission</a:t>
            </a:r>
          </a:p>
          <a:p>
            <a:pPr eaLnBrk="1" hangingPunct="1"/>
            <a:r>
              <a:rPr lang="en-US" dirty="0" smtClean="0"/>
              <a:t>Establish strategic business units (SBUs)</a:t>
            </a:r>
          </a:p>
          <a:p>
            <a:pPr eaLnBrk="1" hangingPunct="1"/>
            <a:r>
              <a:rPr lang="en-US" dirty="0" smtClean="0"/>
              <a:t>Assign resources to each SBU</a:t>
            </a:r>
          </a:p>
          <a:p>
            <a:pPr eaLnBrk="1" hangingPunct="1"/>
            <a:r>
              <a:rPr lang="en-US" dirty="0" smtClean="0"/>
              <a:t>Assess growth opportunities</a:t>
            </a:r>
          </a:p>
          <a:p>
            <a:pPr eaLnBrk="1" hangingPunct="1"/>
            <a:endParaRPr lang="en-US" dirty="0" smtClean="0"/>
          </a:p>
        </p:txBody>
      </p:sp>
    </p:spTree>
    <p:extLst>
      <p:ext uri="{BB962C8B-B14F-4D97-AF65-F5344CB8AC3E}">
        <p14:creationId xmlns="" xmlns:p14="http://schemas.microsoft.com/office/powerpoint/2010/main" val="1992706486"/>
      </p:ext>
    </p:extLst>
  </p:cSld>
  <p:clrMapOvr>
    <a:masterClrMapping/>
  </p:clrMapOvr>
  <p:transition>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pPr eaLnBrk="1" hangingPunct="1"/>
            <a:r>
              <a:rPr lang="en-US" smtClean="0"/>
              <a:t>Good Mission Statements</a:t>
            </a:r>
          </a:p>
        </p:txBody>
      </p:sp>
      <p:sp>
        <p:nvSpPr>
          <p:cNvPr id="44034" name="Rectangle 11"/>
          <p:cNvSpPr>
            <a:spLocks noGrp="1" noChangeArrowheads="1"/>
          </p:cNvSpPr>
          <p:nvPr>
            <p:ph type="body" idx="1"/>
          </p:nvPr>
        </p:nvSpPr>
        <p:spPr/>
        <p:txBody>
          <a:bodyPr/>
          <a:lstStyle/>
          <a:p>
            <a:pPr eaLnBrk="1" hangingPunct="1"/>
            <a:r>
              <a:rPr lang="en-US" smtClean="0"/>
              <a:t>Focus on a limited number of goals</a:t>
            </a:r>
          </a:p>
          <a:p>
            <a:pPr eaLnBrk="1" hangingPunct="1"/>
            <a:r>
              <a:rPr lang="en-US" smtClean="0"/>
              <a:t>Stress major policies and values</a:t>
            </a:r>
          </a:p>
          <a:p>
            <a:pPr eaLnBrk="1" hangingPunct="1"/>
            <a:r>
              <a:rPr lang="en-US" smtClean="0"/>
              <a:t>Define major competitive spheres</a:t>
            </a:r>
          </a:p>
          <a:p>
            <a:pPr eaLnBrk="1" hangingPunct="1"/>
            <a:r>
              <a:rPr lang="en-US" smtClean="0"/>
              <a:t>Take a long-term view</a:t>
            </a:r>
          </a:p>
          <a:p>
            <a:pPr eaLnBrk="1" hangingPunct="1"/>
            <a:r>
              <a:rPr lang="en-US" smtClean="0"/>
              <a:t>Short, memorable, meaningful</a:t>
            </a:r>
          </a:p>
        </p:txBody>
      </p:sp>
    </p:spTree>
    <p:extLst>
      <p:ext uri="{BB962C8B-B14F-4D97-AF65-F5344CB8AC3E}">
        <p14:creationId xmlns="" xmlns:p14="http://schemas.microsoft.com/office/powerpoint/2010/main" val="2756083429"/>
      </p:ext>
    </p:extLst>
  </p:cSld>
  <p:clrMapOvr>
    <a:masterClrMapping/>
  </p:clrMapOvr>
  <p:transition>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normAutofit/>
          </a:bodyPr>
          <a:lstStyle/>
          <a:p>
            <a:pPr eaLnBrk="1" hangingPunct="1"/>
            <a:r>
              <a:rPr lang="en-US" dirty="0" smtClean="0"/>
              <a:t>Major Competitive Spheres</a:t>
            </a:r>
          </a:p>
        </p:txBody>
      </p:sp>
      <p:sp>
        <p:nvSpPr>
          <p:cNvPr id="48130" name="Rectangle 9"/>
          <p:cNvSpPr>
            <a:spLocks noGrp="1" noChangeArrowheads="1"/>
          </p:cNvSpPr>
          <p:nvPr>
            <p:ph type="body" idx="1"/>
          </p:nvPr>
        </p:nvSpPr>
        <p:spPr/>
        <p:txBody>
          <a:bodyPr/>
          <a:lstStyle/>
          <a:p>
            <a:pPr eaLnBrk="1" hangingPunct="1"/>
            <a:r>
              <a:rPr lang="en-US" smtClean="0"/>
              <a:t>Industry</a:t>
            </a:r>
          </a:p>
          <a:p>
            <a:pPr eaLnBrk="1" hangingPunct="1"/>
            <a:r>
              <a:rPr lang="en-US" smtClean="0"/>
              <a:t>Products</a:t>
            </a:r>
          </a:p>
          <a:p>
            <a:pPr eaLnBrk="1" hangingPunct="1"/>
            <a:r>
              <a:rPr lang="en-US" smtClean="0"/>
              <a:t>Competence</a:t>
            </a:r>
          </a:p>
          <a:p>
            <a:pPr eaLnBrk="1" hangingPunct="1"/>
            <a:r>
              <a:rPr lang="en-US" smtClean="0"/>
              <a:t>Market segment</a:t>
            </a:r>
          </a:p>
          <a:p>
            <a:pPr eaLnBrk="1" hangingPunct="1"/>
            <a:r>
              <a:rPr lang="en-US" smtClean="0"/>
              <a:t>Vertical channels</a:t>
            </a:r>
          </a:p>
          <a:p>
            <a:pPr eaLnBrk="1" hangingPunct="1"/>
            <a:r>
              <a:rPr lang="en-US" smtClean="0"/>
              <a:t>Geographic</a:t>
            </a:r>
          </a:p>
        </p:txBody>
      </p:sp>
    </p:spTree>
    <p:extLst>
      <p:ext uri="{BB962C8B-B14F-4D97-AF65-F5344CB8AC3E}">
        <p14:creationId xmlns="" xmlns:p14="http://schemas.microsoft.com/office/powerpoint/2010/main" val="3525912453"/>
      </p:ext>
    </p:extLst>
  </p:cSld>
  <p:clrMapOvr>
    <a:masterClrMapping/>
  </p:clrMapOvr>
  <p:transition>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normAutofit fontScale="90000"/>
          </a:bodyPr>
          <a:lstStyle/>
          <a:p>
            <a:r>
              <a:rPr lang="en-US" dirty="0"/>
              <a:t>Establish </a:t>
            </a:r>
            <a:r>
              <a:rPr lang="en-US" dirty="0" smtClean="0"/>
              <a:t>Strategic Business Units </a:t>
            </a:r>
            <a:r>
              <a:rPr lang="en-US" dirty="0"/>
              <a:t>(SBUs)</a:t>
            </a:r>
          </a:p>
        </p:txBody>
      </p:sp>
      <p:sp>
        <p:nvSpPr>
          <p:cNvPr id="2" name="Content Placeholder 1"/>
          <p:cNvSpPr>
            <a:spLocks noGrp="1"/>
          </p:cNvSpPr>
          <p:nvPr>
            <p:ph idx="1"/>
          </p:nvPr>
        </p:nvSpPr>
        <p:spPr/>
        <p:txBody>
          <a:bodyPr>
            <a:normAutofit lnSpcReduction="10000"/>
          </a:bodyPr>
          <a:lstStyle/>
          <a:p>
            <a:r>
              <a:rPr lang="en-US" dirty="0">
                <a:latin typeface="Arial" pitchFamily="34" charset="0"/>
              </a:rPr>
              <a:t>Companies often define themselves in terms of products: </a:t>
            </a:r>
            <a:r>
              <a:rPr lang="en-US" dirty="0" smtClean="0">
                <a:latin typeface="Arial" pitchFamily="34" charset="0"/>
              </a:rPr>
              <a:t>“</a:t>
            </a:r>
            <a:r>
              <a:rPr lang="en-US" dirty="0">
                <a:latin typeface="Arial" pitchFamily="34" charset="0"/>
              </a:rPr>
              <a:t>auto business” </a:t>
            </a:r>
            <a:r>
              <a:rPr lang="en-US" dirty="0" smtClean="0">
                <a:latin typeface="Arial" pitchFamily="34" charset="0"/>
              </a:rPr>
              <a:t>“</a:t>
            </a:r>
            <a:r>
              <a:rPr lang="en-US" dirty="0">
                <a:latin typeface="Arial" pitchFamily="34" charset="0"/>
              </a:rPr>
              <a:t>clothing business.” </a:t>
            </a:r>
            <a:endParaRPr lang="en-US" dirty="0" smtClean="0">
              <a:latin typeface="Arial" pitchFamily="34" charset="0"/>
            </a:endParaRPr>
          </a:p>
          <a:p>
            <a:r>
              <a:rPr lang="en-US" dirty="0" smtClean="0">
                <a:latin typeface="Arial" pitchFamily="34" charset="0"/>
              </a:rPr>
              <a:t>Market </a:t>
            </a:r>
            <a:r>
              <a:rPr lang="en-US" dirty="0">
                <a:latin typeface="Arial" pitchFamily="34" charset="0"/>
              </a:rPr>
              <a:t>definitions of a business, however, describe the business as a customer satisfying process. </a:t>
            </a:r>
          </a:p>
          <a:p>
            <a:r>
              <a:rPr lang="en-US" dirty="0" smtClean="0">
                <a:latin typeface="Arial" pitchFamily="34" charset="0"/>
              </a:rPr>
              <a:t>Viewing </a:t>
            </a:r>
            <a:r>
              <a:rPr lang="en-US" dirty="0">
                <a:latin typeface="Arial" pitchFamily="34" charset="0"/>
              </a:rPr>
              <a:t>businesses in terms of customer needs can suggest additional growth opportunities. </a:t>
            </a:r>
            <a:endParaRPr lang="en-GB" dirty="0"/>
          </a:p>
        </p:txBody>
      </p:sp>
    </p:spTree>
    <p:extLst>
      <p:ext uri="{BB962C8B-B14F-4D97-AF65-F5344CB8AC3E}">
        <p14:creationId xmlns="" xmlns:p14="http://schemas.microsoft.com/office/powerpoint/2010/main" val="3729402299"/>
      </p:ext>
    </p:extLst>
  </p:cSld>
  <p:clrMapOvr>
    <a:masterClrMapping/>
  </p:clrMapOvr>
  <p:transition>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normAutofit fontScale="90000"/>
          </a:bodyPr>
          <a:lstStyle/>
          <a:p>
            <a:pPr eaLnBrk="1" hangingPunct="1"/>
            <a:r>
              <a:rPr lang="en-US" smtClean="0"/>
              <a:t>Product Orientation vs. </a:t>
            </a:r>
            <a:br>
              <a:rPr lang="en-US" smtClean="0"/>
            </a:br>
            <a:r>
              <a:rPr lang="en-US" smtClean="0"/>
              <a:t>Market Orientation</a:t>
            </a:r>
          </a:p>
        </p:txBody>
      </p:sp>
      <p:graphicFrame>
        <p:nvGraphicFramePr>
          <p:cNvPr id="2654211" name="Group 3"/>
          <p:cNvGraphicFramePr>
            <a:graphicFrameLocks noGrp="1"/>
          </p:cNvGraphicFramePr>
          <p:nvPr>
            <p:ph idx="1"/>
          </p:nvPr>
        </p:nvGraphicFramePr>
        <p:xfrm>
          <a:off x="609600" y="1752600"/>
          <a:ext cx="7086600" cy="4151313"/>
        </p:xfrm>
        <a:graphic>
          <a:graphicData uri="http://schemas.openxmlformats.org/drawingml/2006/table">
            <a:tbl>
              <a:tblPr/>
              <a:tblGrid>
                <a:gridCol w="2362200"/>
                <a:gridCol w="2362200"/>
                <a:gridCol w="2362200"/>
              </a:tblGrid>
              <a:tr h="607043">
                <a:tc>
                  <a:txBody>
                    <a:bodyPr/>
                    <a:lstStyle/>
                    <a:p>
                      <a:pPr marL="0" marR="0" lvl="0" indent="0" algn="ctr" defTabSz="914400" rtl="0" eaLnBrk="1" fontAlgn="base" latinLnBrk="0" hangingPunct="1">
                        <a:lnSpc>
                          <a:spcPct val="100000"/>
                        </a:lnSpc>
                        <a:spcBef>
                          <a:spcPct val="10000"/>
                        </a:spcBef>
                        <a:spcAft>
                          <a:spcPct val="10000"/>
                        </a:spcAft>
                        <a:buClr>
                          <a:schemeClr val="tx1"/>
                        </a:buClr>
                        <a:buSzTx/>
                        <a:buFontTx/>
                        <a:buNone/>
                        <a:tabLst/>
                      </a:pPr>
                      <a:r>
                        <a:rPr kumimoji="0" lang="en-US" sz="2400" b="1" i="0" u="none" strike="noStrike" cap="none" normalizeH="0" baseline="0" dirty="0" smtClean="0">
                          <a:ln>
                            <a:noFill/>
                          </a:ln>
                          <a:solidFill>
                            <a:schemeClr val="tx1"/>
                          </a:solidFill>
                          <a:effectLst/>
                          <a:latin typeface="Arial" charset="0"/>
                        </a:rPr>
                        <a:t>Company</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10000"/>
                        </a:spcBef>
                        <a:spcAft>
                          <a:spcPct val="10000"/>
                        </a:spcAft>
                        <a:buClr>
                          <a:schemeClr val="tx1"/>
                        </a:buClr>
                        <a:buSzTx/>
                        <a:buFontTx/>
                        <a:buNone/>
                        <a:tabLst/>
                      </a:pPr>
                      <a:r>
                        <a:rPr kumimoji="0" lang="en-US" sz="2400" b="1" i="0" u="none" strike="noStrike" cap="none" normalizeH="0" baseline="0" dirty="0" smtClean="0">
                          <a:ln>
                            <a:noFill/>
                          </a:ln>
                          <a:solidFill>
                            <a:schemeClr val="tx1"/>
                          </a:solidFill>
                          <a:effectLst/>
                          <a:latin typeface="Arial" charset="0"/>
                        </a:rPr>
                        <a:t>Product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c>
                  <a:txBody>
                    <a:bodyPr/>
                    <a:lstStyle/>
                    <a:p>
                      <a:pPr marL="0" marR="0" lvl="0" indent="0" algn="ctr" defTabSz="914400" rtl="0" eaLnBrk="1" fontAlgn="base" latinLnBrk="0" hangingPunct="1">
                        <a:lnSpc>
                          <a:spcPct val="100000"/>
                        </a:lnSpc>
                        <a:spcBef>
                          <a:spcPct val="10000"/>
                        </a:spcBef>
                        <a:spcAft>
                          <a:spcPct val="10000"/>
                        </a:spcAft>
                        <a:buClr>
                          <a:schemeClr val="tx1"/>
                        </a:buClr>
                        <a:buSzTx/>
                        <a:buFontTx/>
                        <a:buNone/>
                        <a:tabLst/>
                      </a:pPr>
                      <a:r>
                        <a:rPr kumimoji="0" lang="en-US" sz="2400" b="1" i="0" u="none" strike="noStrike" cap="none" normalizeH="0" baseline="0" dirty="0" smtClean="0">
                          <a:ln>
                            <a:noFill/>
                          </a:ln>
                          <a:solidFill>
                            <a:schemeClr val="tx1"/>
                          </a:solidFill>
                          <a:effectLst/>
                          <a:latin typeface="Arial" charset="0"/>
                        </a:rPr>
                        <a:t>Market</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95000"/>
                      </a:schemeClr>
                    </a:solidFill>
                  </a:tcPr>
                </a:tc>
              </a:tr>
              <a:tr h="952499">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Missouri-Pacific Railroad</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We run a railroad</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We are a people-and-goods mover</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38093">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Xerox</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We make copying equipment</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We improve office productivity</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76839">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Standard Oil</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We sell gasoline</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We supply energy</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876839">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Columbia Pictures</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We make movies</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10000"/>
                        </a:spcBef>
                        <a:spcAft>
                          <a:spcPct val="10000"/>
                        </a:spcAft>
                        <a:buClr>
                          <a:schemeClr val="tx1"/>
                        </a:buClr>
                        <a:buSzTx/>
                        <a:buFontTx/>
                        <a:buNone/>
                        <a:tabLst/>
                      </a:pPr>
                      <a:r>
                        <a:rPr kumimoji="0" lang="en-US" sz="2000" b="0" i="0" u="none" strike="noStrike" cap="none" normalizeH="0" baseline="0" dirty="0" smtClean="0">
                          <a:ln>
                            <a:noFill/>
                          </a:ln>
                          <a:solidFill>
                            <a:schemeClr val="tx1"/>
                          </a:solidFill>
                          <a:effectLst/>
                          <a:latin typeface="Arial" charset="0"/>
                        </a:rPr>
                        <a:t>We entertain people</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1"/>
                    </a:solidFill>
                  </a:tcPr>
                </a:tc>
              </a:tr>
            </a:tbl>
          </a:graphicData>
        </a:graphic>
      </p:graphicFrame>
    </p:spTree>
    <p:extLst>
      <p:ext uri="{BB962C8B-B14F-4D97-AF65-F5344CB8AC3E}">
        <p14:creationId xmlns="" xmlns:p14="http://schemas.microsoft.com/office/powerpoint/2010/main" val="842079814"/>
      </p:ext>
    </p:extLst>
  </p:cSld>
  <p:clrMapOvr>
    <a:masterClrMapping/>
  </p:clrMapOvr>
  <p:transition>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sz="3200" smtClean="0"/>
              <a:t>Dimensions Define a Business</a:t>
            </a:r>
          </a:p>
        </p:txBody>
      </p:sp>
      <p:sp>
        <p:nvSpPr>
          <p:cNvPr id="5" name="Rounded Rectangle 4"/>
          <p:cNvSpPr/>
          <p:nvPr/>
        </p:nvSpPr>
        <p:spPr>
          <a:xfrm>
            <a:off x="2286000" y="1752600"/>
            <a:ext cx="3733800" cy="914400"/>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Customer Groups</a:t>
            </a:r>
          </a:p>
        </p:txBody>
      </p:sp>
      <p:sp>
        <p:nvSpPr>
          <p:cNvPr id="6" name="Rounded Rectangle 5"/>
          <p:cNvSpPr/>
          <p:nvPr/>
        </p:nvSpPr>
        <p:spPr>
          <a:xfrm>
            <a:off x="2286000" y="2819400"/>
            <a:ext cx="3733800" cy="914400"/>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Customer Needs</a:t>
            </a:r>
          </a:p>
        </p:txBody>
      </p:sp>
      <p:sp>
        <p:nvSpPr>
          <p:cNvPr id="7" name="Rounded Rectangle 6"/>
          <p:cNvSpPr/>
          <p:nvPr/>
        </p:nvSpPr>
        <p:spPr>
          <a:xfrm>
            <a:off x="2286000" y="3886200"/>
            <a:ext cx="3733800" cy="914400"/>
          </a:xfrm>
          <a:prstGeom prst="round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Technology</a:t>
            </a:r>
          </a:p>
        </p:txBody>
      </p:sp>
    </p:spTree>
    <p:extLst>
      <p:ext uri="{BB962C8B-B14F-4D97-AF65-F5344CB8AC3E}">
        <p14:creationId xmlns="" xmlns:p14="http://schemas.microsoft.com/office/powerpoint/2010/main" val="2529616698"/>
      </p:ext>
    </p:extLst>
  </p:cSld>
  <p:clrMapOvr>
    <a:masterClrMapping/>
  </p:clrMapOvr>
  <p:transition>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Characteristics of SBUs</a:t>
            </a:r>
            <a:endParaRPr lang="en-GB" dirty="0"/>
          </a:p>
        </p:txBody>
      </p:sp>
      <p:sp>
        <p:nvSpPr>
          <p:cNvPr id="3" name="Content Placeholder 2"/>
          <p:cNvSpPr>
            <a:spLocks noGrp="1"/>
          </p:cNvSpPr>
          <p:nvPr>
            <p:ph idx="1"/>
          </p:nvPr>
        </p:nvSpPr>
        <p:spPr/>
        <p:txBody>
          <a:bodyPr/>
          <a:lstStyle/>
          <a:p>
            <a:r>
              <a:rPr lang="en-GB" dirty="0"/>
              <a:t> It is a single business or a collection of related business that can be planned separately from the rest of the </a:t>
            </a:r>
            <a:r>
              <a:rPr lang="en-GB" dirty="0" smtClean="0"/>
              <a:t>company</a:t>
            </a:r>
          </a:p>
          <a:p>
            <a:r>
              <a:rPr lang="en-GB" dirty="0"/>
              <a:t> It has its own set of </a:t>
            </a:r>
            <a:r>
              <a:rPr lang="en-GB" dirty="0" smtClean="0"/>
              <a:t>competitors</a:t>
            </a:r>
          </a:p>
          <a:p>
            <a:r>
              <a:rPr lang="en-GB" dirty="0"/>
              <a:t> It has </a:t>
            </a:r>
            <a:r>
              <a:rPr lang="en-GB" dirty="0" smtClean="0"/>
              <a:t>a </a:t>
            </a:r>
            <a:r>
              <a:rPr lang="en-GB" dirty="0"/>
              <a:t>manager responsible for a strategy planning and profit performance who controls most of the factors affecting profit</a:t>
            </a:r>
          </a:p>
        </p:txBody>
      </p:sp>
    </p:spTree>
    <p:extLst>
      <p:ext uri="{BB962C8B-B14F-4D97-AF65-F5344CB8AC3E}">
        <p14:creationId xmlns="" xmlns:p14="http://schemas.microsoft.com/office/powerpoint/2010/main" val="19598078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a:t>
            </a:r>
            <a:r>
              <a:rPr lang="en-GB" dirty="0" smtClean="0"/>
              <a:t>Assigning Resources </a:t>
            </a:r>
            <a:r>
              <a:rPr lang="en-GB" dirty="0"/>
              <a:t>to </a:t>
            </a:r>
            <a:r>
              <a:rPr lang="en-GB" dirty="0" smtClean="0"/>
              <a:t>Each SBU</a:t>
            </a:r>
            <a:endParaRPr lang="en-GB" dirty="0"/>
          </a:p>
        </p:txBody>
      </p:sp>
      <p:sp>
        <p:nvSpPr>
          <p:cNvPr id="3" name="Content Placeholder 2"/>
          <p:cNvSpPr>
            <a:spLocks noGrp="1"/>
          </p:cNvSpPr>
          <p:nvPr>
            <p:ph idx="1"/>
          </p:nvPr>
        </p:nvSpPr>
        <p:spPr/>
        <p:txBody>
          <a:bodyPr>
            <a:normAutofit fontScale="85000" lnSpcReduction="20000"/>
          </a:bodyPr>
          <a:lstStyle/>
          <a:p>
            <a:r>
              <a:rPr lang="en-GB" dirty="0"/>
              <a:t> </a:t>
            </a:r>
            <a:r>
              <a:rPr lang="en-GB" dirty="0" smtClean="0"/>
              <a:t>Process to </a:t>
            </a:r>
            <a:r>
              <a:rPr lang="en-GB" dirty="0"/>
              <a:t>allocate </a:t>
            </a:r>
            <a:r>
              <a:rPr lang="en-GB" dirty="0" smtClean="0"/>
              <a:t>resources</a:t>
            </a:r>
          </a:p>
          <a:p>
            <a:r>
              <a:rPr lang="en-GB" dirty="0"/>
              <a:t> Utilise portfolio planning models for investment </a:t>
            </a:r>
            <a:r>
              <a:rPr lang="en-GB" dirty="0" smtClean="0"/>
              <a:t>decision</a:t>
            </a:r>
          </a:p>
          <a:p>
            <a:pPr lvl="1"/>
            <a:r>
              <a:rPr lang="en-GB" dirty="0" smtClean="0"/>
              <a:t>BCG </a:t>
            </a:r>
            <a:r>
              <a:rPr lang="en-GB" dirty="0" err="1" smtClean="0"/>
              <a:t>Matix</a:t>
            </a:r>
            <a:endParaRPr lang="en-GB" dirty="0" smtClean="0"/>
          </a:p>
          <a:p>
            <a:r>
              <a:rPr lang="en-GB" dirty="0"/>
              <a:t> portfolio planning models have become </a:t>
            </a:r>
            <a:r>
              <a:rPr lang="en-GB" dirty="0" smtClean="0"/>
              <a:t>redundant</a:t>
            </a:r>
          </a:p>
          <a:p>
            <a:pPr lvl="1"/>
            <a:r>
              <a:rPr lang="en-GB" dirty="0"/>
              <a:t> </a:t>
            </a:r>
            <a:r>
              <a:rPr lang="en-GB" dirty="0" smtClean="0"/>
              <a:t>oversimplified</a:t>
            </a:r>
          </a:p>
          <a:p>
            <a:pPr lvl="1"/>
            <a:r>
              <a:rPr lang="en-GB" dirty="0"/>
              <a:t> </a:t>
            </a:r>
            <a:r>
              <a:rPr lang="en-GB" dirty="0" smtClean="0"/>
              <a:t>Subjective</a:t>
            </a:r>
          </a:p>
          <a:p>
            <a:r>
              <a:rPr lang="en-GB" dirty="0"/>
              <a:t> New methods to rely on shareholder value </a:t>
            </a:r>
            <a:r>
              <a:rPr lang="en-GB" dirty="0" smtClean="0"/>
              <a:t>analysis</a:t>
            </a:r>
          </a:p>
          <a:p>
            <a:r>
              <a:rPr lang="en-GB" dirty="0"/>
              <a:t> </a:t>
            </a:r>
            <a:r>
              <a:rPr lang="en-GB" dirty="0" smtClean="0"/>
              <a:t>The value </a:t>
            </a:r>
            <a:r>
              <a:rPr lang="en-GB" dirty="0"/>
              <a:t>calculation assesses the potential of business based on what opportunities </a:t>
            </a:r>
            <a:r>
              <a:rPr lang="en-GB" dirty="0" smtClean="0"/>
              <a:t>from</a:t>
            </a:r>
          </a:p>
          <a:p>
            <a:pPr lvl="1"/>
            <a:r>
              <a:rPr lang="en-GB" dirty="0"/>
              <a:t> Global expansion, repositioning or retargeting and strategic </a:t>
            </a:r>
            <a:r>
              <a:rPr lang="en-GB" dirty="0" err="1"/>
              <a:t>outsourcingr</a:t>
            </a:r>
            <a:endParaRPr lang="en-GB" dirty="0" smtClean="0"/>
          </a:p>
        </p:txBody>
      </p:sp>
    </p:spTree>
    <p:extLst>
      <p:ext uri="{BB962C8B-B14F-4D97-AF65-F5344CB8AC3E}">
        <p14:creationId xmlns="" xmlns:p14="http://schemas.microsoft.com/office/powerpoint/2010/main" val="27303583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 Assessing </a:t>
            </a:r>
            <a:r>
              <a:rPr lang="en-GB" dirty="0" smtClean="0"/>
              <a:t>Growth </a:t>
            </a:r>
            <a:r>
              <a:rPr lang="en-GB" dirty="0"/>
              <a:t>O</a:t>
            </a:r>
            <a:r>
              <a:rPr lang="en-GB" dirty="0" smtClean="0"/>
              <a:t>pportunities</a:t>
            </a:r>
            <a:endParaRPr lang="en-GB" dirty="0"/>
          </a:p>
        </p:txBody>
      </p:sp>
      <p:sp>
        <p:nvSpPr>
          <p:cNvPr id="3" name="Content Placeholder 2"/>
          <p:cNvSpPr>
            <a:spLocks noGrp="1"/>
          </p:cNvSpPr>
          <p:nvPr>
            <p:ph idx="1"/>
          </p:nvPr>
        </p:nvSpPr>
        <p:spPr/>
        <p:txBody>
          <a:bodyPr>
            <a:normAutofit/>
          </a:bodyPr>
          <a:lstStyle/>
          <a:p>
            <a:r>
              <a:rPr lang="en-US" dirty="0">
                <a:latin typeface="Arial" pitchFamily="34" charset="0"/>
              </a:rPr>
              <a:t>Assessing growth opportunities includes </a:t>
            </a:r>
            <a:endParaRPr lang="en-US" dirty="0" smtClean="0">
              <a:latin typeface="Arial" pitchFamily="34" charset="0"/>
            </a:endParaRPr>
          </a:p>
          <a:p>
            <a:pPr lvl="1"/>
            <a:r>
              <a:rPr lang="en-US" dirty="0" smtClean="0">
                <a:latin typeface="Arial" pitchFamily="34" charset="0"/>
              </a:rPr>
              <a:t>planning </a:t>
            </a:r>
            <a:r>
              <a:rPr lang="en-US" dirty="0">
                <a:latin typeface="Arial" pitchFamily="34" charset="0"/>
              </a:rPr>
              <a:t>new </a:t>
            </a:r>
            <a:r>
              <a:rPr lang="en-US" dirty="0" smtClean="0">
                <a:latin typeface="Arial" pitchFamily="34" charset="0"/>
              </a:rPr>
              <a:t>businesses</a:t>
            </a:r>
          </a:p>
          <a:p>
            <a:pPr lvl="1"/>
            <a:r>
              <a:rPr lang="en-US" dirty="0" smtClean="0">
                <a:latin typeface="Arial" pitchFamily="34" charset="0"/>
              </a:rPr>
              <a:t> downsizing</a:t>
            </a:r>
          </a:p>
          <a:p>
            <a:pPr lvl="1"/>
            <a:r>
              <a:rPr lang="en-US" dirty="0" smtClean="0">
                <a:latin typeface="Arial" pitchFamily="34" charset="0"/>
              </a:rPr>
              <a:t>terminating </a:t>
            </a:r>
            <a:r>
              <a:rPr lang="en-US" dirty="0">
                <a:latin typeface="Arial" pitchFamily="34" charset="0"/>
              </a:rPr>
              <a:t>older businesses</a:t>
            </a:r>
            <a:r>
              <a:rPr lang="en-US" dirty="0" smtClean="0">
                <a:latin typeface="Arial" pitchFamily="34" charset="0"/>
              </a:rPr>
              <a:t>.</a:t>
            </a:r>
          </a:p>
          <a:p>
            <a:r>
              <a:rPr lang="en-US" dirty="0" smtClean="0">
                <a:latin typeface="Arial" pitchFamily="34" charset="0"/>
              </a:rPr>
              <a:t> </a:t>
            </a:r>
            <a:r>
              <a:rPr lang="en-US" dirty="0">
                <a:latin typeface="Arial" pitchFamily="34" charset="0"/>
              </a:rPr>
              <a:t>If there is a gap between future desired sales and projected sales, corporate management will need to develop or acquire new businesses to fill it.</a:t>
            </a:r>
          </a:p>
          <a:p>
            <a:endParaRPr lang="en-GB" dirty="0"/>
          </a:p>
        </p:txBody>
      </p:sp>
    </p:spTree>
    <p:extLst>
      <p:ext uri="{BB962C8B-B14F-4D97-AF65-F5344CB8AC3E}">
        <p14:creationId xmlns="" xmlns:p14="http://schemas.microsoft.com/office/powerpoint/2010/main" val="31861791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le 1"/>
          <p:cNvSpPr>
            <a:spLocks noGrp="1"/>
          </p:cNvSpPr>
          <p:nvPr>
            <p:ph type="title"/>
          </p:nvPr>
        </p:nvSpPr>
        <p:spPr/>
        <p:txBody>
          <a:bodyPr>
            <a:normAutofit/>
          </a:bodyPr>
          <a:lstStyle/>
          <a:p>
            <a:pPr eaLnBrk="1" hangingPunct="1"/>
            <a:r>
              <a:rPr lang="en-US" dirty="0" smtClean="0"/>
              <a:t>The Strategic Planning Gap</a:t>
            </a:r>
          </a:p>
        </p:txBody>
      </p:sp>
      <p:pic>
        <p:nvPicPr>
          <p:cNvPr id="58371" name="Picture 2"/>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1181100" y="1543050"/>
            <a:ext cx="6781800" cy="3771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34680928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latin typeface="Arial" pitchFamily="34" charset="0"/>
              </a:rPr>
              <a:t>How can it fill the strategic-planning </a:t>
            </a:r>
            <a:r>
              <a:rPr lang="en-US" dirty="0" smtClean="0">
                <a:latin typeface="Arial" pitchFamily="34" charset="0"/>
              </a:rPr>
              <a:t>gap?</a:t>
            </a:r>
            <a:endParaRPr lang="en-GB" dirty="0"/>
          </a:p>
        </p:txBody>
      </p:sp>
      <p:sp>
        <p:nvSpPr>
          <p:cNvPr id="4" name="Content Placeholder 3"/>
          <p:cNvSpPr>
            <a:spLocks noGrp="1"/>
          </p:cNvSpPr>
          <p:nvPr>
            <p:ph idx="1"/>
          </p:nvPr>
        </p:nvSpPr>
        <p:spPr/>
        <p:txBody>
          <a:bodyPr>
            <a:normAutofit fontScale="92500" lnSpcReduction="10000"/>
          </a:bodyPr>
          <a:lstStyle/>
          <a:p>
            <a:r>
              <a:rPr lang="en-US" dirty="0" smtClean="0">
                <a:latin typeface="Arial" pitchFamily="34" charset="0"/>
              </a:rPr>
              <a:t> </a:t>
            </a:r>
            <a:r>
              <a:rPr lang="en-US" dirty="0">
                <a:latin typeface="Arial" pitchFamily="34" charset="0"/>
              </a:rPr>
              <a:t>The first option is to identify opportunities for growth within current businesses (intensive opportunities</a:t>
            </a:r>
            <a:r>
              <a:rPr lang="en-US" dirty="0" smtClean="0">
                <a:latin typeface="Arial" pitchFamily="34" charset="0"/>
              </a:rPr>
              <a:t>).</a:t>
            </a:r>
          </a:p>
          <a:p>
            <a:r>
              <a:rPr lang="en-US" dirty="0" smtClean="0">
                <a:latin typeface="Arial" pitchFamily="34" charset="0"/>
              </a:rPr>
              <a:t> </a:t>
            </a:r>
            <a:r>
              <a:rPr lang="en-US" dirty="0">
                <a:latin typeface="Arial" pitchFamily="34" charset="0"/>
              </a:rPr>
              <a:t>The second is to identify opportunities to build or acquire businesses related to current businesses (integrative opportunities). </a:t>
            </a:r>
            <a:endParaRPr lang="en-US" dirty="0" smtClean="0">
              <a:latin typeface="Arial" pitchFamily="34" charset="0"/>
            </a:endParaRPr>
          </a:p>
          <a:p>
            <a:r>
              <a:rPr lang="en-US" dirty="0" smtClean="0">
                <a:latin typeface="Arial" pitchFamily="34" charset="0"/>
              </a:rPr>
              <a:t>The </a:t>
            </a:r>
            <a:r>
              <a:rPr lang="en-US" dirty="0">
                <a:latin typeface="Arial" pitchFamily="34" charset="0"/>
              </a:rPr>
              <a:t>third is to identify opportunities to add attractive unrelated businesses (diversification opportunities</a:t>
            </a:r>
            <a:r>
              <a:rPr lang="en-US" dirty="0" smtClean="0">
                <a:latin typeface="Arial" pitchFamily="34" charset="0"/>
              </a:rPr>
              <a:t>).</a:t>
            </a:r>
          </a:p>
          <a:p>
            <a:r>
              <a:rPr lang="en-GB" dirty="0">
                <a:latin typeface="Arial" pitchFamily="34" charset="0"/>
              </a:rPr>
              <a:t>Downsizing </a:t>
            </a:r>
            <a:r>
              <a:rPr lang="en-GB" dirty="0" smtClean="0">
                <a:latin typeface="Arial" pitchFamily="34" charset="0"/>
              </a:rPr>
              <a:t>and </a:t>
            </a:r>
            <a:r>
              <a:rPr lang="en-GB" smtClean="0">
                <a:latin typeface="Arial" pitchFamily="34" charset="0"/>
              </a:rPr>
              <a:t>divesting older </a:t>
            </a:r>
            <a:r>
              <a:rPr lang="en-GB" dirty="0">
                <a:latin typeface="Arial" pitchFamily="34" charset="0"/>
              </a:rPr>
              <a:t>businesses</a:t>
            </a:r>
            <a:endParaRPr lang="en-US" dirty="0">
              <a:latin typeface="Arial" pitchFamily="34" charset="0"/>
            </a:endParaRPr>
          </a:p>
          <a:p>
            <a:endParaRPr lang="en-GB" dirty="0"/>
          </a:p>
        </p:txBody>
      </p:sp>
    </p:spTree>
    <p:extLst>
      <p:ext uri="{BB962C8B-B14F-4D97-AF65-F5344CB8AC3E}">
        <p14:creationId xmlns="" xmlns:p14="http://schemas.microsoft.com/office/powerpoint/2010/main" val="303974338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1099</TotalTime>
  <Words>1724</Words>
  <Application>Microsoft Office PowerPoint</Application>
  <PresentationFormat>On-screen Show (4:3)</PresentationFormat>
  <Paragraphs>140</Paragraphs>
  <Slides>19</Slides>
  <Notes>14</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Applied Marketing Strategies</vt:lpstr>
      <vt:lpstr>Review of Concepts</vt:lpstr>
      <vt:lpstr>Lecture Agenda</vt:lpstr>
      <vt:lpstr>Strategic Planning Priority</vt:lpstr>
      <vt:lpstr> The Strategic Planning, Implementation, and  Control Processes</vt:lpstr>
      <vt:lpstr> Master Marketers</vt:lpstr>
      <vt:lpstr>What is a Marketing Plan?</vt:lpstr>
      <vt:lpstr>Levels of a Marketing Plan</vt:lpstr>
      <vt:lpstr>Corporate Headquarters’  Planning Activities</vt:lpstr>
      <vt:lpstr>Good Mission Statements</vt:lpstr>
      <vt:lpstr>Major Competitive Spheres</vt:lpstr>
      <vt:lpstr>Establish Strategic Business Units (SBUs)</vt:lpstr>
      <vt:lpstr>Product Orientation vs.  Market Orientation</vt:lpstr>
      <vt:lpstr>Dimensions Define a Business</vt:lpstr>
      <vt:lpstr>The Characteristics of SBUs</vt:lpstr>
      <vt:lpstr> Assigning Resources to Each SBU</vt:lpstr>
      <vt:lpstr> Assessing Growth Opportunities</vt:lpstr>
      <vt:lpstr>The Strategic Planning Gap</vt:lpstr>
      <vt:lpstr>How can it fill the strategic-planning gap?</vt:lpstr>
    </vt:vector>
  </TitlesOfParts>
  <Company>QMUL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Muhammad Umar Chaudhry</dc:creator>
  <cp:lastModifiedBy>NTS</cp:lastModifiedBy>
  <cp:revision>51</cp:revision>
  <dcterms:created xsi:type="dcterms:W3CDTF">2012-11-28T18:40:59Z</dcterms:created>
  <dcterms:modified xsi:type="dcterms:W3CDTF">2013-01-21T08:59:23Z</dcterms:modified>
</cp:coreProperties>
</file>