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86" r:id="rId2"/>
    <p:sldId id="257" r:id="rId3"/>
    <p:sldId id="258" r:id="rId4"/>
    <p:sldId id="288" r:id="rId5"/>
    <p:sldId id="289" r:id="rId6"/>
    <p:sldId id="330" r:id="rId7"/>
    <p:sldId id="331" r:id="rId8"/>
    <p:sldId id="290" r:id="rId9"/>
    <p:sldId id="332" r:id="rId10"/>
    <p:sldId id="291" r:id="rId11"/>
    <p:sldId id="292" r:id="rId12"/>
    <p:sldId id="293" r:id="rId13"/>
    <p:sldId id="294" r:id="rId14"/>
    <p:sldId id="334" r:id="rId15"/>
    <p:sldId id="295" r:id="rId16"/>
    <p:sldId id="296" r:id="rId17"/>
    <p:sldId id="297" r:id="rId18"/>
    <p:sldId id="298" r:id="rId19"/>
    <p:sldId id="299" r:id="rId20"/>
    <p:sldId id="300" r:id="rId21"/>
    <p:sldId id="301" r:id="rId22"/>
    <p:sldId id="302" r:id="rId23"/>
    <p:sldId id="303" r:id="rId24"/>
    <p:sldId id="304" r:id="rId25"/>
    <p:sldId id="305" r:id="rId26"/>
    <p:sldId id="306" r:id="rId27"/>
    <p:sldId id="307" r:id="rId28"/>
    <p:sldId id="308" r:id="rId29"/>
    <p:sldId id="309" r:id="rId30"/>
    <p:sldId id="310" r:id="rId31"/>
    <p:sldId id="311" r:id="rId32"/>
    <p:sldId id="312" r:id="rId33"/>
    <p:sldId id="313" r:id="rId34"/>
    <p:sldId id="314" r:id="rId35"/>
    <p:sldId id="315" r:id="rId36"/>
    <p:sldId id="316" r:id="rId37"/>
    <p:sldId id="317" r:id="rId38"/>
    <p:sldId id="318" r:id="rId39"/>
    <p:sldId id="319" r:id="rId40"/>
    <p:sldId id="320"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68182" autoAdjust="0"/>
  </p:normalViewPr>
  <p:slideViewPr>
    <p:cSldViewPr>
      <p:cViewPr>
        <p:scale>
          <a:sx n="57" d="100"/>
          <a:sy n="57" d="100"/>
        </p:scale>
        <p:origin x="-1746" y="-46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13E6FC-63D8-42EE-BFE7-9CF801B0C737}" type="datetimeFigureOut">
              <a:rPr lang="en-GB" smtClean="0"/>
              <a:pPr/>
              <a:t>05/12/2012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7A1E17-F58D-4223-85B7-648E99BA47BB}" type="slidenum">
              <a:rPr lang="en-GB" smtClean="0"/>
              <a:pPr/>
              <a:t>‹#›</a:t>
            </a:fld>
            <a:endParaRPr lang="en-GB"/>
          </a:p>
        </p:txBody>
      </p:sp>
    </p:spTree>
    <p:extLst>
      <p:ext uri="{BB962C8B-B14F-4D97-AF65-F5344CB8AC3E}">
        <p14:creationId xmlns:p14="http://schemas.microsoft.com/office/powerpoint/2010/main" xmlns="" val="3967470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B3F7622-AB4B-49F7-AFFD-62E624ACDF0F}" type="slidenum">
              <a:rPr lang="en-US" smtClean="0"/>
              <a:pPr eaLnBrk="1" hangingPunct="1"/>
              <a:t>3</a:t>
            </a:fld>
            <a:endParaRPr 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Good marketing is no accident, but a result of careful planning and execution using state-of-the-art tools and techniques. It becomes both an art and a science as marketers strive to find creative new solutions to challenges in a complex marketing environment. </a:t>
            </a:r>
          </a:p>
          <a:p>
            <a:pPr eaLnBrk="1" hangingPunct="1"/>
            <a:r>
              <a:rPr lang="en-US" smtClean="0">
                <a:latin typeface="Arial" pitchFamily="34" charset="0"/>
              </a:rPr>
              <a:t>In this book, the authors describe how top marketers balance discipline and imagination to address these new marketing realities. In the first chapter, they set the stage by reviewing important marketing concepts, tools, frameworks, and issues.</a:t>
            </a:r>
          </a:p>
          <a:p>
            <a:pPr eaLnBrk="1" hangingPunct="1"/>
            <a:r>
              <a:rPr lang="en-US" smtClean="0">
                <a:latin typeface="Arial" pitchFamily="34" charset="0"/>
              </a:rPr>
              <a:t>The questions identified in the slide will be our focus.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A90642F1-E8B0-4B34-8DE9-5A23851E9018}" type="slidenum">
              <a:rPr lang="en-US" smtClean="0"/>
              <a:pPr/>
              <a:t>4</a:t>
            </a:fld>
            <a:endParaRPr lang="en-US" smtClean="0"/>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We can divide the value creation and delivery sequence into three phases.2 First, choosing the value represents the “homework” marketing must do before any product exists. Marketers must segment the market, select the appropriate target, and develop the offering’s value positioning. The formula “segmentation, targeting, positioning (STP)” is the essence of strategic marketing. The second phase is providing the value. Marketing must determine specific product features, prices, and distribution. The task in the third phase is communicating the value by utilizing the sales force, Internet, advertising, and any other communication tools to announce and promote the product. The value delivery process begins before there is a product and continues through development and after launch.</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A29CA8A5-15FF-41D5-A9FF-5763B7E02783}" type="slidenum">
              <a:rPr lang="en-US" smtClean="0"/>
              <a:pPr/>
              <a:t>5</a:t>
            </a:fld>
            <a:endParaRPr lang="en-US" smtClean="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Harvard’s Michael Porter has proposed the value chain as a tool for identifying ways to create more customer value.3 According to this model, every firm is a synthesis of activities performed to design, produce, market, deliver, and support its product. The value chain identifies nine strategically relevant activities—five primary and four support activities—that create value and cost in a specific business. The primary activities are (1) inbound logistics, or bringing materials into the business; (2) operations, or converting materials into final products; (3) outbound logistics, or shipping out final products; (4) marketing, which includes sales; and (5) service. Specialized departments handle the support activities—(1) procurement, (2) technology development, (3) human resource management, and (4) firm infrastructure. (Infrastructure covers the costs of general management, planning, finance, accounting, legal, and government affairs.)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07A1E17-F58D-4223-85B7-648E99BA47BB}" type="slidenum">
              <a:rPr lang="en-GB" smtClean="0"/>
              <a:pPr/>
              <a:t>6</a:t>
            </a:fld>
            <a:endParaRPr lang="en-GB"/>
          </a:p>
        </p:txBody>
      </p:sp>
    </p:spTree>
    <p:extLst>
      <p:ext uri="{BB962C8B-B14F-4D97-AF65-F5344CB8AC3E}">
        <p14:creationId xmlns:p14="http://schemas.microsoft.com/office/powerpoint/2010/main" xmlns="" val="26903765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8E12A902-E85A-4741-87ED-22615D450464}" type="slidenum">
              <a:rPr lang="en-US" smtClean="0"/>
              <a:pPr/>
              <a:t>8</a:t>
            </a:fld>
            <a:endParaRPr lang="en-US" smtClean="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The firm’s success depends not only on how well each department performs its work, but also on how well the company coordinates departmental activities to conduct core business processes.</a:t>
            </a:r>
          </a:p>
          <a:p>
            <a:pPr eaLnBrk="1" hangingPunct="1"/>
            <a:r>
              <a:rPr lang="en-US" dirty="0" smtClean="0">
                <a:latin typeface="Arial" pitchFamily="34" charset="0"/>
              </a:rPr>
              <a:t>These processes include:</a:t>
            </a:r>
          </a:p>
          <a:p>
            <a:pPr eaLnBrk="1" hangingPunct="1"/>
            <a:r>
              <a:rPr lang="en-US" dirty="0" smtClean="0">
                <a:latin typeface="Arial" pitchFamily="34" charset="0"/>
              </a:rPr>
              <a:t>• The market-sensing process which refers to all the activities in gathering and acting upon information about the market.</a:t>
            </a:r>
          </a:p>
          <a:p>
            <a:pPr eaLnBrk="1" hangingPunct="1"/>
            <a:r>
              <a:rPr lang="en-US" dirty="0" smtClean="0">
                <a:latin typeface="Arial" pitchFamily="34" charset="0"/>
              </a:rPr>
              <a:t>• The new-offering realization process which is all the activities in researching, developing, and launching new high-quality offerings quickly and within budget.</a:t>
            </a:r>
          </a:p>
          <a:p>
            <a:pPr eaLnBrk="1" hangingPunct="1"/>
            <a:r>
              <a:rPr lang="en-US" dirty="0" smtClean="0">
                <a:latin typeface="Arial" pitchFamily="34" charset="0"/>
              </a:rPr>
              <a:t>• The customer acquisition process which entails all the activities in defining target markets and prospecting for new customers.</a:t>
            </a:r>
          </a:p>
          <a:p>
            <a:pPr eaLnBrk="1" hangingPunct="1"/>
            <a:r>
              <a:rPr lang="en-US" dirty="0" smtClean="0">
                <a:latin typeface="Arial" pitchFamily="34" charset="0"/>
              </a:rPr>
              <a:t>• The customer relationship management process which entails all the activities in building deeper understanding, relationships, and offerings to individual customers.</a:t>
            </a:r>
          </a:p>
          <a:p>
            <a:pPr eaLnBrk="1" hangingPunct="1"/>
            <a:r>
              <a:rPr lang="en-US" dirty="0" smtClean="0">
                <a:latin typeface="Arial" pitchFamily="34" charset="0"/>
              </a:rPr>
              <a:t>• The fulfillment management process which includes all the activities in receiving and approving orders, shipping the goods on time, and collecting payment.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8E12A902-E85A-4741-87ED-22615D450464}" type="slidenum">
              <a:rPr lang="en-US" smtClean="0"/>
              <a:pPr/>
              <a:t>9</a:t>
            </a:fld>
            <a:endParaRPr lang="en-US" smtClean="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The firm’s success depends not only on how well each department performs its work, but also on how well the company coordinates departmental activities to conduct core business processes.</a:t>
            </a:r>
          </a:p>
          <a:p>
            <a:pPr eaLnBrk="1" hangingPunct="1"/>
            <a:r>
              <a:rPr lang="en-US" dirty="0" smtClean="0">
                <a:latin typeface="Arial" pitchFamily="34" charset="0"/>
              </a:rPr>
              <a:t>These processes include:</a:t>
            </a:r>
          </a:p>
          <a:p>
            <a:pPr eaLnBrk="1" hangingPunct="1"/>
            <a:r>
              <a:rPr lang="en-US" dirty="0" smtClean="0">
                <a:latin typeface="Arial" pitchFamily="34" charset="0"/>
              </a:rPr>
              <a:t>• The market-sensing process which refers to all the activities in gathering and acting upon information about the market.</a:t>
            </a:r>
          </a:p>
          <a:p>
            <a:pPr eaLnBrk="1" hangingPunct="1"/>
            <a:r>
              <a:rPr lang="en-US" dirty="0" smtClean="0">
                <a:latin typeface="Arial" pitchFamily="34" charset="0"/>
              </a:rPr>
              <a:t>• The new-offering realization process which is all the activities in researching, developing, and launching new high-quality offerings quickly and within budget.</a:t>
            </a:r>
          </a:p>
          <a:p>
            <a:pPr eaLnBrk="1" hangingPunct="1"/>
            <a:r>
              <a:rPr lang="en-US" dirty="0" smtClean="0">
                <a:latin typeface="Arial" pitchFamily="34" charset="0"/>
              </a:rPr>
              <a:t>• The customer acquisition process which entails all the activities in defining target markets and prospecting for new customers.</a:t>
            </a:r>
          </a:p>
          <a:p>
            <a:pPr eaLnBrk="1" hangingPunct="1"/>
            <a:r>
              <a:rPr lang="en-US" dirty="0" smtClean="0">
                <a:latin typeface="Arial" pitchFamily="34" charset="0"/>
              </a:rPr>
              <a:t>• The customer relationship management process which entails all the activities in building deeper understanding, relationships, and offerings to individual customers.</a:t>
            </a:r>
          </a:p>
          <a:p>
            <a:pPr eaLnBrk="1" hangingPunct="1"/>
            <a:r>
              <a:rPr lang="en-US" dirty="0" smtClean="0">
                <a:latin typeface="Arial" pitchFamily="34" charset="0"/>
              </a:rPr>
              <a:t>• The fulfillment management process which includes all the activities in receiving and approving orders, shipping the goods on time, and collecting payment.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27867F40-5D5C-4BBE-91B4-36CB876FB2B5}" type="slidenum">
              <a:rPr lang="en-US" smtClean="0"/>
              <a:pPr/>
              <a:t>10</a:t>
            </a:fld>
            <a:endParaRPr lang="en-US" smtClean="0"/>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 key, then, is to own and nurture the resources and competencies that make up the essence of the business. Many textile, chemical, and computer/electronic product firms do not manufacture their own products because offshore manufacturers are more competent in this task. Instead, they focus on product design and development and marketing, their core competencies. A core competency has three characteristics: (1) It is a source of competitive advantage and makes a significant contribution to perceived customer benefits. (2) It has applications in a wide variety of markets. (3) It is difficult for competitors to imitate.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A036CADF-6FA6-4B74-9049-F8AE1BA358A2}" type="slidenum">
              <a:rPr lang="en-US" smtClean="0"/>
              <a:pPr/>
              <a:t>11</a:t>
            </a:fld>
            <a:endParaRPr lang="en-US" smtClean="0"/>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Business realignment may be necessary to maximize core competencies. It has three steps: (1) (re)defining the business concept or “big idea”, (2) (re)shaping the business scope, and (3) (re)positioning the company’s brand identity. Consider what Kodak is doing to realign its business by taking a look at the case in the text.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E63720ED-D79F-408C-A851-E9F1FE5B020C}" type="slidenum">
              <a:rPr lang="en-US" smtClean="0"/>
              <a:pPr/>
              <a:t>12</a:t>
            </a:fld>
            <a:endParaRPr lang="en-US" smtClean="0"/>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Holistic marketers thus succeed by managing a superior value chain that delivers a high level of product quality, service, and speed. They achieve profitable growth by expanding customer share, building customer loyalty, and capturing customer lifetime value.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Holistic marketers address three key management questions:</a:t>
            </a:r>
          </a:p>
          <a:p>
            <a:pPr eaLnBrk="1" hangingPunct="1"/>
            <a:r>
              <a:rPr lang="en-US" smtClean="0">
                <a:latin typeface="Arial" pitchFamily="34" charset="0"/>
              </a:rPr>
              <a:t>1. Value exploration—How a company identifies new value opportunities</a:t>
            </a:r>
          </a:p>
          <a:p>
            <a:pPr eaLnBrk="1" hangingPunct="1"/>
            <a:r>
              <a:rPr lang="en-US" smtClean="0">
                <a:latin typeface="Arial" pitchFamily="34" charset="0"/>
              </a:rPr>
              <a:t>2. Value creation—How a company efficiently creates more promising new value offerings</a:t>
            </a:r>
          </a:p>
          <a:p>
            <a:pPr eaLnBrk="1" hangingPunct="1"/>
            <a:r>
              <a:rPr lang="en-US" smtClean="0">
                <a:latin typeface="Arial" pitchFamily="34" charset="0"/>
              </a:rPr>
              <a:t>3. Value delivery—How a company uses its capabilities and infrastructure to deliver the new value offerings more efficiently</a:t>
            </a:r>
          </a:p>
        </p:txBody>
      </p:sp>
      <p:sp>
        <p:nvSpPr>
          <p:cNvPr id="3277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F72C77FF-F6D4-4431-8006-DA5BAC88E189}" type="slidenum">
              <a:rPr lang="en-US" smtClean="0"/>
              <a:pPr/>
              <a:t>13</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07A1E17-F58D-4223-85B7-648E99BA47BB}" type="slidenum">
              <a:rPr lang="en-GB" smtClean="0"/>
              <a:pPr/>
              <a:t>14</a:t>
            </a:fld>
            <a:endParaRPr lang="en-GB"/>
          </a:p>
        </p:txBody>
      </p:sp>
    </p:spTree>
    <p:extLst>
      <p:ext uri="{BB962C8B-B14F-4D97-AF65-F5344CB8AC3E}">
        <p14:creationId xmlns:p14="http://schemas.microsoft.com/office/powerpoint/2010/main" xmlns="" val="18852264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To ensure they select and execute the right activities, marketers must give priority to strategic planning in three key areas: (1) managing a company’s businesses as an investment portfolio, (2) assessing each business’s strength by considering the market’s growth rate and the company’s position and fit in that market, and (3) establishing a strategy. The company must develop a game plan for achieving each business’s long-run objectives.</a:t>
            </a:r>
          </a:p>
          <a:p>
            <a:pPr eaLnBrk="1" hangingPunct="1"/>
            <a:r>
              <a:rPr lang="en-US" dirty="0" smtClean="0">
                <a:latin typeface="Arial" pitchFamily="34" charset="0"/>
              </a:rPr>
              <a:t>Most large companies consist of four organizational levels: (1) corporate, (2) division, (3) business unit, and (4) product. Corporate headquarters is responsible for designing a corporate strategic plan to guide the whole enterprise; it makes decisions on the amount of resources to allocate to each division, as well as on which businesses to start or eliminate. Each division establishes a plan covering the allocation of funds to each business unit within the division. Each business unit develops a strategic plan to carry that business unit into a profitable future. Finally, each product level (product line, brand) develops a marketing plan for achieving its objectives.</a:t>
            </a:r>
          </a:p>
        </p:txBody>
      </p:sp>
      <p:sp>
        <p:nvSpPr>
          <p:cNvPr id="3481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A1A7C75-DED1-42E6-8CBE-09C168FF7BBA}" type="slidenum">
              <a:rPr lang="en-US" smtClean="0"/>
              <a:pPr/>
              <a:t>15</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a:ln/>
        </p:spPr>
      </p:sp>
      <p:sp>
        <p:nvSpPr>
          <p:cNvPr id="3686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Only a small group of companies stand out over time as master marketers as shown in Table 2.1.</a:t>
            </a:r>
          </a:p>
        </p:txBody>
      </p:sp>
      <p:sp>
        <p:nvSpPr>
          <p:cNvPr id="368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E9A6AB8C-D322-468D-BBFF-A2F627D5D727}" type="slidenum">
              <a:rPr lang="en-US" smtClean="0"/>
              <a:pPr/>
              <a:t>16</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B0F260E-6A8A-48E7-A505-CA9532CB42E4}" type="slidenum">
              <a:rPr lang="en-US" smtClean="0"/>
              <a:pPr/>
              <a:t>17</a:t>
            </a:fld>
            <a:endParaRPr lang="en-US" smtClean="0"/>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 marketing plan is the central instrument for directing and coordinating the marketing effort. It operates at two levels: strategic and tactical. The strategic marketing plan lays out the target markets and the firm’s value proposition, based on an analysis of the best market opportunities. The tactical marketing plan specifies the marketing tactics, including product features, promotion, merchandising, pricing, sales channels, and service.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F28C4D46-184D-4C96-A386-61A4B5A53DD4}" type="slidenum">
              <a:rPr lang="en-US" smtClean="0"/>
              <a:pPr/>
              <a:t>18</a:t>
            </a:fld>
            <a:endParaRPr lang="en-US" smtClean="0"/>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 marketing plan is the central instrument for directing and coordinating the marketing effort. It operates at two levels: strategic and tactical. The strategic marketing plan lays out the target markets and the firm’s value proposition, based on an analysis of the best market opportunities.</a:t>
            </a:r>
          </a:p>
          <a:p>
            <a:pPr eaLnBrk="1" hangingPunct="1"/>
            <a:r>
              <a:rPr lang="en-US" smtClean="0">
                <a:latin typeface="Arial" pitchFamily="34" charset="0"/>
              </a:rPr>
              <a:t>The tactical marketing plan specifies the marketing tactics, including product features, promotion, merchandising, pricing, sales channels, and service.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5F748FB8-9E15-4DF7-9495-E8C430C04B10}" type="slidenum">
              <a:rPr lang="en-US" smtClean="0"/>
              <a:pPr/>
              <a:t>19</a:t>
            </a:fld>
            <a:endParaRPr lang="en-US" smtClean="0"/>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Some corporations give their business units freedom to set their own sales and profit goals and strategies. Others set goals for their business units but let them develop their own strategies.</a:t>
            </a:r>
          </a:p>
          <a:p>
            <a:pPr eaLnBrk="1" hangingPunct="1"/>
            <a:r>
              <a:rPr lang="en-US" smtClean="0">
                <a:latin typeface="Arial" pitchFamily="34" charset="0"/>
              </a:rPr>
              <a:t>Still others set the goals and participate in developing individual business unit strategies.</a:t>
            </a:r>
          </a:p>
          <a:p>
            <a:pPr eaLnBrk="1" hangingPunct="1"/>
            <a:r>
              <a:rPr lang="en-US" smtClean="0">
                <a:latin typeface="Arial" pitchFamily="34" charset="0"/>
              </a:rPr>
              <a:t>All corporate headquarters undertake four planning activities which are identified in the slide. We’ll discuss each more as we move forward.</a:t>
            </a:r>
          </a:p>
          <a:p>
            <a:pPr eaLnBrk="1" hangingPunct="1"/>
            <a:endParaRPr lang="en-US" smtClean="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E47A79E7-A7CB-4BF3-BD97-81D3C90EE017}" type="slidenum">
              <a:rPr lang="en-US" smtClean="0"/>
              <a:pPr/>
              <a:t>20</a:t>
            </a:fld>
            <a:endParaRPr lang="en-US" smtClean="0"/>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To define its mission, a company should address Peter Drucker’s classic questions: What is our business? Who is the customer? What is of value to the customer? What will our business be? What should our business be? These simple-sounding questions are among the most difficult a company will ever have to answer. Successful companies continuously raise and answer them.</a:t>
            </a:r>
          </a:p>
          <a:p>
            <a:pPr eaLnBrk="1" hangingPunct="1"/>
            <a:r>
              <a:rPr lang="en-US" smtClean="0">
                <a:latin typeface="Arial" pitchFamily="34" charset="0"/>
              </a:rPr>
              <a:t>Organizations develop mission statements to share with managers, employees, and (in many cases) customers. A clear, thoughtful mission statement provides a shared sense of purpose, direction, and opportunity.</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09B3F3D7-2128-4ED6-97B3-8C50D6A880A8}" type="slidenum">
              <a:rPr lang="en-US" smtClean="0"/>
              <a:pPr/>
              <a:t>21</a:t>
            </a:fld>
            <a:endParaRPr lang="en-US" smtClean="0"/>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Compare the rather vague mission statements on the left with Google’s mission statement and philosophy on the right. Does Google’s mission meet the criteria of good mission statements?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22BE7911-DCFC-461D-8830-0B3197B3E779}" type="slidenum">
              <a:rPr lang="en-US" smtClean="0"/>
              <a:pPr/>
              <a:t>22</a:t>
            </a:fld>
            <a:endParaRPr lang="en-US" smtClean="0"/>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In Table 2.2, the major areas with which companies can define competitive territories in their mission statements are reviewed.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D9B3ECDE-16CB-4B85-A7FE-19B58025F1AD}" type="slidenum">
              <a:rPr lang="en-US" smtClean="0"/>
              <a:pPr/>
              <a:t>23</a:t>
            </a:fld>
            <a:endParaRPr lang="en-US" smtClean="0"/>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Companies often define themselves in terms of products: They are in the “auto business” or the “clothing business.” Market definitions of a business, however, describe the business as a customer satisfying process. </a:t>
            </a:r>
          </a:p>
          <a:p>
            <a:pPr eaLnBrk="1" hangingPunct="1"/>
            <a:r>
              <a:rPr lang="en-US" smtClean="0">
                <a:latin typeface="Arial" pitchFamily="34" charset="0"/>
              </a:rPr>
              <a:t>Transportation is a need: the horse and carriage, automobile, railroad, airline, ship, and truck are products that meet that need.</a:t>
            </a:r>
          </a:p>
          <a:p>
            <a:pPr eaLnBrk="1" hangingPunct="1"/>
            <a:r>
              <a:rPr lang="en-US" smtClean="0">
                <a:latin typeface="Arial" pitchFamily="34" charset="0"/>
              </a:rPr>
              <a:t>Viewing businesses in terms of customer needs can suggest additional growth opportunities. Table 2.3 lists companies that have moved from a product to a market definition of their business. It highlights the difference between a target market definition and a strategic market definition.</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3DEC5D31-44F0-4B90-B1FD-E2E0F6B62ADF}" type="slidenum">
              <a:rPr lang="en-US" smtClean="0"/>
              <a:pPr/>
              <a:t>24</a:t>
            </a:fld>
            <a:endParaRPr lang="en-US" smtClean="0"/>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A business can define itself in terms of three dimensions: customer groups, customer needs, and technology. Consider a small company that defines its business as designing incandescent lighting systems for television studios. Its customer group is television studios; the customer need is lighting; the technology is incandescent lighting. The company might want to expand to make lighting for homes, factories, and offices, or it could supply other services television studios need, such as heating, ventilation, or air conditioning.</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8D8967D8-B185-4610-AAA8-FB7DE5FD8B99}" type="slidenum">
              <a:rPr lang="en-US" smtClean="0"/>
              <a:pPr/>
              <a:t>25</a:t>
            </a:fld>
            <a:endParaRPr lang="en-US" smtClean="0"/>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Large companies normally manage quite different businesses, each requiring its own strategy. At one time, General Electric classified its businesses into 49 strategic business units (SBUs). An SBU has three characteristics, as listed in the slide.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a:ln/>
        </p:spPr>
      </p:sp>
      <p:sp>
        <p:nvSpPr>
          <p:cNvPr id="5734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Kate Spade is a SBU under the Liz Claiborne corporate umbrella.</a:t>
            </a:r>
          </a:p>
        </p:txBody>
      </p:sp>
      <p:sp>
        <p:nvSpPr>
          <p:cNvPr id="5734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7E549A63-1C15-4B12-BC5A-C8E1D13EFAE6}" type="slidenum">
              <a:rPr lang="en-US" smtClean="0"/>
              <a:pPr/>
              <a:t>26</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a:ln/>
        </p:spPr>
      </p:sp>
      <p:sp>
        <p:nvSpPr>
          <p:cNvPr id="5939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Assessing growth opportunities includes planning new businesses, downsizing, and terminating older businesses. If there is a gap between future desired sales and projected sales, corporate management will need to develop or acquire new businesses to fill it.</a:t>
            </a:r>
          </a:p>
          <a:p>
            <a:pPr eaLnBrk="1" hangingPunct="1"/>
            <a:r>
              <a:rPr lang="en-US" smtClean="0">
                <a:latin typeface="Arial" pitchFamily="34" charset="0"/>
              </a:rPr>
              <a:t>Figure 2.2 illustrates this strategic-planning gap for a major manufacturer of blank compact disks called Musicale (name disguised). The lowest curve projects the expected sales over the next five years from the current business portfolio. The highest describes desired sales over the same period. Evidently, the company wants to grow much faster than its current businesses will permit.</a:t>
            </a:r>
          </a:p>
          <a:p>
            <a:pPr eaLnBrk="1" hangingPunct="1"/>
            <a:r>
              <a:rPr lang="en-US" smtClean="0">
                <a:latin typeface="Arial" pitchFamily="34" charset="0"/>
              </a:rPr>
              <a:t>How can it fill the strategic-planning gap? The first option is to identify opportunities for growth within current businesses (intensive opportunities). The second is to identify opportunities to build or acquire businesses related to current businesses (integrative opportunities). The third is to identify opportunities to add attractive unrelated businesses (diversification opportunities).</a:t>
            </a:r>
          </a:p>
        </p:txBody>
      </p:sp>
      <p:sp>
        <p:nvSpPr>
          <p:cNvPr id="5939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52D7F1CB-6E76-427A-B40F-6450367D7785}" type="slidenum">
              <a:rPr lang="en-US" smtClean="0"/>
              <a:pPr/>
              <a:t>27</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317A8CEC-1429-499A-BC98-3F5E01367AB2}" type="slidenum">
              <a:rPr lang="en-US" smtClean="0"/>
              <a:pPr/>
              <a:t>28</a:t>
            </a:fld>
            <a:endParaRPr lang="en-US" smtClean="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Strategic planning happens within the context of the organization. A company’s</a:t>
            </a:r>
          </a:p>
          <a:p>
            <a:pPr eaLnBrk="1" hangingPunct="1"/>
            <a:r>
              <a:rPr lang="en-US" smtClean="0">
                <a:latin typeface="Arial" pitchFamily="34" charset="0"/>
              </a:rPr>
              <a:t>organization consists of its structures, policies, and corporate culture, all of which can become dysfunctional in a rapidly changing business environment. Whereas managers can change structures and policies (though with difficulty), the company’s culture is very hard to change. Yet adapting the culture is often the key to successfully implementing a new strategy.</a:t>
            </a:r>
          </a:p>
          <a:p>
            <a:pPr eaLnBrk="1" hangingPunct="1"/>
            <a:r>
              <a:rPr lang="en-US" smtClean="0">
                <a:latin typeface="Arial" pitchFamily="34" charset="0"/>
              </a:rPr>
              <a:t>What exactly is a corporate culture? Some define it as “the shared experiences, stories, beliefs, and norms that characterize an organization.” Walk into any company and the first thing that strikes you is the corporate culture—the way people dress, talk to one another, and greet customers.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p:cNvSpPr>
          <p:nvPr>
            <p:ph type="sldImg"/>
          </p:nvPr>
        </p:nvSpPr>
        <p:spPr>
          <a:ln/>
        </p:spPr>
      </p:sp>
      <p:sp>
        <p:nvSpPr>
          <p:cNvPr id="6349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 business unit strategic-planning process consists of the steps shown in Figure 2.3.. Each business unit needs to define its specific mission within the broader company mission. The overall evaluation of a company’s strengths, weaknesses, opportunities, and threats is called SWOT analysis. It’s a way of monitoring the external and internal marketing environment. Once the company has performed a SWOT analysis, it can proceed to goal formulation, developing specific goals for the planning period. Goals are objectives that are specific with respect to magnitude and time. Goals indicate what a business unit wants to achieve; strategy is a game plan for getting there. Every business must design a strategy for achieving its goals, consisting of a marketing strategy and a compatible technology strategy and sourcing strategy. Even a great marketing strategy can be sabotaged by poor implementation. If the unit has decided to attain technological leadership, it must strengthen its R&amp;D department, gather technological intelligence, develop leading-edge products, train its technical sales force, and communicate its technological leadership. Once they have formulated marketing programs, marketers must estimate their costs.</a:t>
            </a:r>
          </a:p>
          <a:p>
            <a:pPr eaLnBrk="1" hangingPunct="1"/>
            <a:endParaRPr lang="en-US" smtClean="0">
              <a:latin typeface="Arial" pitchFamily="34" charset="0"/>
            </a:endParaRPr>
          </a:p>
        </p:txBody>
      </p:sp>
      <p:sp>
        <p:nvSpPr>
          <p:cNvPr id="6349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12743203-830A-4924-A651-53ADB22BB259}" type="slidenum">
              <a:rPr lang="en-US" smtClean="0"/>
              <a:pPr/>
              <a:t>29</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1EAEFD0D-AFB4-430E-9407-CDC44E1EF5C2}" type="slidenum">
              <a:rPr lang="en-US" smtClean="0"/>
              <a:pPr/>
              <a:t>30</a:t>
            </a:fld>
            <a:endParaRPr lang="en-US" smtClean="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 overall evaluation of a company’s strengths, weaknesses, opportunities, and threats is called SWOT analysis. It’s a way of monitoring the external and internal marketing environment.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6128D79B-8220-4048-BC0F-82343896298B}" type="slidenum">
              <a:rPr lang="en-US" smtClean="0"/>
              <a:pPr/>
              <a:t>31</a:t>
            </a:fld>
            <a:endParaRPr lang="en-US" smtClean="0"/>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To evaluate opportunities, companies can use market opportunity analysis (MOA) to ask questions like those posed on this slide and the next one.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D541C43B-B6C5-4D7B-818D-0B7D54A947DF}" type="slidenum">
              <a:rPr lang="en-US" smtClean="0"/>
              <a:pPr/>
              <a:t>32</a:t>
            </a:fld>
            <a:endParaRPr lang="en-US" smtClean="0"/>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p:cNvSpPr>
          <p:nvPr>
            <p:ph type="sldImg"/>
          </p:nvPr>
        </p:nvSpPr>
        <p:spPr>
          <a:ln/>
        </p:spPr>
      </p:sp>
      <p:sp>
        <p:nvSpPr>
          <p:cNvPr id="7168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By using the SWOT analysis and market opportunity analysis, we can create opportunity and threat matrices. </a:t>
            </a:r>
          </a:p>
          <a:p>
            <a:pPr eaLnBrk="1" hangingPunct="1"/>
            <a:r>
              <a:rPr lang="en-US" smtClean="0">
                <a:latin typeface="Arial" pitchFamily="34" charset="0"/>
              </a:rPr>
              <a:t>In the opportunity matrix in Figure 2.4 (a), the best marketing opportunities facing the TV-lighting-equipment company appear in the upper-left cell (#1). The opportunities in the lower-right cell (#4) are too minor to consider. The opportunities in the upper-right cell (#2) and the lower-left cell (#3) are worth monitoring in the event that any improve in attractiveness and potential.</a:t>
            </a:r>
          </a:p>
        </p:txBody>
      </p:sp>
      <p:sp>
        <p:nvSpPr>
          <p:cNvPr id="7168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017D9DD0-42EE-44FF-9621-3201A38125BA}" type="slidenum">
              <a:rPr lang="en-US" smtClean="0"/>
              <a:pPr/>
              <a:t>33</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16F7F292-AF0C-4EE7-B4BA-A4CD2EEF23BF}" type="slidenum">
              <a:rPr lang="en-US" smtClean="0"/>
              <a:pPr/>
              <a:t>34</a:t>
            </a:fld>
            <a:endParaRPr lang="en-US" smtClean="0"/>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Most business units pursue a mix of objectives, including profitability, sales growth, market share improvement, risk containment, innovation, and reputation. The business unit sets these objectives and then manages by objectives (MBO). For an MBO system to work, the unit’s objectives must meet four criteria as shown in the slide.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9C24ABF7-BCE5-4146-822C-DC5189A7BFD8}" type="slidenum">
              <a:rPr lang="en-US" smtClean="0"/>
              <a:pPr/>
              <a:t>35</a:t>
            </a:fld>
            <a:endParaRPr lang="en-US" smtClean="0"/>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Michael Porter has proposed three generic strategies that provide a good starting point for strategic thinking: overall cost leadership, differentiation, and focus.</a:t>
            </a:r>
          </a:p>
          <a:p>
            <a:pPr eaLnBrk="1" hangingPunct="1"/>
            <a:r>
              <a:rPr lang="en-US" smtClean="0">
                <a:latin typeface="Arial" pitchFamily="34" charset="0"/>
              </a:rPr>
              <a:t>With overall cost leadership, firms work to achieve the lowest production and distribution costs so they can underprice competitors and win market share. </a:t>
            </a:r>
          </a:p>
          <a:p>
            <a:pPr eaLnBrk="1" hangingPunct="1"/>
            <a:r>
              <a:rPr lang="en-US" smtClean="0">
                <a:latin typeface="Arial" pitchFamily="34" charset="0"/>
              </a:rPr>
              <a:t>With differentiation, the business concentrates on achieving superior performance in an important customer benefit area valued by a large part of the market.</a:t>
            </a:r>
          </a:p>
          <a:p>
            <a:pPr eaLnBrk="1" hangingPunct="1"/>
            <a:r>
              <a:rPr lang="en-US" smtClean="0">
                <a:latin typeface="Arial" pitchFamily="34" charset="0"/>
              </a:rPr>
              <a:t>With focus, the business focuses on one or more narrow market segments</a:t>
            </a:r>
            <a:r>
              <a:rPr lang="en-US" b="1" i="1" smtClean="0">
                <a:latin typeface="Arial" pitchFamily="34" charset="0"/>
              </a:rPr>
              <a:t>, </a:t>
            </a:r>
            <a:r>
              <a:rPr lang="en-US" smtClean="0">
                <a:latin typeface="Arial" pitchFamily="34" charset="0"/>
              </a:rPr>
              <a:t>gets to know them intimately, and pursues either cost leadership or differentiation within the target segment.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73985F3B-22A9-438D-8D13-13B49D74CF41}" type="slidenum">
              <a:rPr lang="en-US" smtClean="0"/>
              <a:pPr/>
              <a:t>36</a:t>
            </a:fld>
            <a:endParaRPr lang="en-US" smtClean="0"/>
          </a:p>
        </p:txBody>
      </p:sp>
      <p:sp>
        <p:nvSpPr>
          <p:cNvPr id="77826" name="Rectangle 2"/>
          <p:cNvSpPr>
            <a:spLocks noGrp="1" noRot="1" noChangeAspect="1" noChangeArrowheads="1" noTextEdit="1"/>
          </p:cNvSpPr>
          <p:nvPr>
            <p:ph type="sldImg"/>
          </p:nvPr>
        </p:nvSpPr>
        <p:spPr>
          <a:ln/>
        </p:spPr>
      </p:sp>
      <p:sp>
        <p:nvSpPr>
          <p:cNvPr id="2690051" name="Rectangle 3"/>
          <p:cNvSpPr>
            <a:spLocks noGrp="1" noChangeArrowheads="1"/>
          </p:cNvSpPr>
          <p:nvPr>
            <p:ph type="body" idx="1"/>
          </p:nvPr>
        </p:nvSpPr>
        <p:spPr/>
        <p:txBody>
          <a:bodyPr/>
          <a:lstStyle/>
          <a:p>
            <a:pPr eaLnBrk="1" hangingPunct="1">
              <a:defRPr/>
            </a:pPr>
            <a:r>
              <a:rPr lang="en-US" dirty="0" smtClean="0"/>
              <a:t>Even giant companies often cannot achieve leadership, either nationally or globally, without forming alliances with domestic or multinational companies that complement or leverage their capabilities and resources.</a:t>
            </a:r>
          </a:p>
          <a:p>
            <a:pPr eaLnBrk="1" hangingPunct="1">
              <a:defRPr/>
            </a:pPr>
            <a:r>
              <a:rPr lang="en-US" dirty="0" smtClean="0"/>
              <a:t>Many strategic alliances take the form of marketing alliances. These fall into four major categories.</a:t>
            </a:r>
          </a:p>
          <a:p>
            <a:pPr marL="228600" indent="-228600" eaLnBrk="1" hangingPunct="1">
              <a:buFontTx/>
              <a:buAutoNum type="arabicPeriod"/>
              <a:defRPr/>
            </a:pPr>
            <a:r>
              <a:rPr lang="en-US" dirty="0" smtClean="0"/>
              <a:t>Product or service alliances—One company licenses another to produce its product, or two companies jointly market their complementary products or a new product. </a:t>
            </a:r>
          </a:p>
          <a:p>
            <a:pPr marL="228600" indent="-228600" eaLnBrk="1" hangingPunct="1">
              <a:buFontTx/>
              <a:buAutoNum type="arabicPeriod"/>
              <a:defRPr/>
            </a:pPr>
            <a:r>
              <a:rPr lang="en-US" dirty="0" smtClean="0"/>
              <a:t>Promotional alliances—One company agrees to carry a promotion for another company’s product or service. </a:t>
            </a:r>
          </a:p>
          <a:p>
            <a:pPr marL="228600" indent="-228600" eaLnBrk="1" hangingPunct="1">
              <a:buFontTx/>
              <a:buAutoNum type="arabicPeriod"/>
              <a:defRPr/>
            </a:pPr>
            <a:r>
              <a:rPr lang="en-US" dirty="0" smtClean="0"/>
              <a:t>Logistics alliances—One company offers logistical services for another company’s product.</a:t>
            </a:r>
          </a:p>
          <a:p>
            <a:pPr marL="228600" indent="-228600" eaLnBrk="1" hangingPunct="1">
              <a:buFontTx/>
              <a:buAutoNum type="arabicPeriod"/>
              <a:defRPr/>
            </a:pPr>
            <a:r>
              <a:rPr lang="en-US" dirty="0" smtClean="0"/>
              <a:t>Pricing collaborations—One or more companies join in a special pricing collaboration. </a:t>
            </a:r>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a:ln/>
        </p:spPr>
      </p:sp>
      <p:sp>
        <p:nvSpPr>
          <p:cNvPr id="7987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According to McKinsey &amp; Company, strategy is only one of seven elements—all of which start with the letter s—in successful business practice.41 The first three—strategy, structure, and systems—are considered the “hardware” of success. The next four—style, skills, staff, and shared values—are the “software.” The first “soft” element, style, means company employees share a common way of thinking and behaving. The second, skills, means employees have the skills needed to carry out the company’s strategy. Staffing means the company has hired able people, trained them well, and assigned them to the right jobs. The fourth element, shared values, means employees share the same guiding values. When these elements are present, companies are usually more successful at strategy implementation.</a:t>
            </a:r>
          </a:p>
        </p:txBody>
      </p:sp>
      <p:sp>
        <p:nvSpPr>
          <p:cNvPr id="798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54655B8A-9D63-4308-8D78-E87B744E8C7C}" type="slidenum">
              <a:rPr lang="en-US" smtClean="0"/>
              <a:pPr/>
              <a:t>37</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94F163ED-3571-4892-97BE-BAEA8F4448D1}" type="slidenum">
              <a:rPr lang="en-US" smtClean="0"/>
              <a:pPr/>
              <a:t>38</a:t>
            </a:fld>
            <a:endParaRPr lang="en-US" smtClean="0"/>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Although the exact length and layout varies from company to company, most marketing plans cover one year in anywhere from 5 to 50 pages. Smaller businesses may create shorter or less formal marketing plans, whereas corporations generally require highly structured documents. </a:t>
            </a:r>
          </a:p>
          <a:p>
            <a:pPr eaLnBrk="1" hangingPunct="1"/>
            <a:r>
              <a:rPr lang="en-US" smtClean="0">
                <a:latin typeface="Arial" pitchFamily="34" charset="0"/>
              </a:rPr>
              <a:t>A marketing plan usually contains the sections listed in the slide.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152B2001-4B73-4609-8872-365B12A8E763}" type="slidenum">
              <a:rPr lang="en-US" smtClean="0"/>
              <a:pPr/>
              <a:t>39</a:t>
            </a:fld>
            <a:endParaRPr lang="en-US" smtClean="0"/>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In the Marketing Memo, these questions are suggested for evaluating the quality of the marketing plan.</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233E3317-72B6-4276-8FF6-908416426E82}" type="slidenum">
              <a:rPr lang="en-US" smtClean="0"/>
              <a:pPr/>
              <a:t>40</a:t>
            </a:fld>
            <a:endParaRPr lang="en-US" smtClean="0"/>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In this chapter, we learned how to answer these questions.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EB65739-77E5-494F-957A-26B06295B588}" type="datetimeFigureOut">
              <a:rPr lang="en-GB" smtClean="0"/>
              <a:pPr/>
              <a:t>05/12/2012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52768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B65739-77E5-494F-957A-26B06295B588}" type="datetimeFigureOut">
              <a:rPr lang="en-GB" smtClean="0"/>
              <a:pPr/>
              <a:t>05/12/2012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2485212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B65739-77E5-494F-957A-26B06295B588}" type="datetimeFigureOut">
              <a:rPr lang="en-GB" smtClean="0"/>
              <a:pPr/>
              <a:t>05/12/2012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4267410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EB65739-77E5-494F-957A-26B06295B588}" type="datetimeFigureOut">
              <a:rPr lang="en-GB" smtClean="0"/>
              <a:pPr/>
              <a:t>05/12/2012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233722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EB65739-77E5-494F-957A-26B06295B588}" type="datetimeFigureOut">
              <a:rPr lang="en-GB" smtClean="0"/>
              <a:pPr/>
              <a:t>05/12/2012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3307282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EB65739-77E5-494F-957A-26B06295B588}" type="datetimeFigureOut">
              <a:rPr lang="en-GB" smtClean="0"/>
              <a:pPr/>
              <a:t>05/12/2012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3770990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B65739-77E5-494F-957A-26B06295B588}" type="datetimeFigureOut">
              <a:rPr lang="en-GB" smtClean="0"/>
              <a:pPr/>
              <a:t>05/12/2012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979945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B65739-77E5-494F-957A-26B06295B588}" type="datetimeFigureOut">
              <a:rPr lang="en-GB" smtClean="0"/>
              <a:pPr/>
              <a:t>05/12/2012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2560812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B65739-77E5-494F-957A-26B06295B588}" type="datetimeFigureOut">
              <a:rPr lang="en-GB" smtClean="0"/>
              <a:pPr/>
              <a:t>05/12/2012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1409647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B65739-77E5-494F-957A-26B06295B588}" type="datetimeFigureOut">
              <a:rPr lang="en-GB" smtClean="0"/>
              <a:pPr/>
              <a:t>05/12/2012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305184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B65739-77E5-494F-957A-26B06295B588}" type="datetimeFigureOut">
              <a:rPr lang="en-GB" smtClean="0"/>
              <a:pPr/>
              <a:t>05/12/2012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40192800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extLst>
      <p:ext uri="{BB962C8B-B14F-4D97-AF65-F5344CB8AC3E}">
        <p14:creationId xmlns:p14="http://schemas.microsoft.com/office/powerpoint/2010/main" xmlns="" val="978180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B65739-77E5-494F-957A-26B06295B588}" type="datetimeFigureOut">
              <a:rPr lang="en-GB" smtClean="0"/>
              <a:pPr/>
              <a:t>05/12/2012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C72175-3DC7-489B-863D-A1AD7C2B5F46}" type="slidenum">
              <a:rPr lang="en-GB" smtClean="0"/>
              <a:pPr/>
              <a:t>‹#›</a:t>
            </a:fld>
            <a:endParaRPr lang="en-GB"/>
          </a:p>
        </p:txBody>
      </p:sp>
    </p:spTree>
    <p:extLst>
      <p:ext uri="{BB962C8B-B14F-4D97-AF65-F5344CB8AC3E}">
        <p14:creationId xmlns:p14="http://schemas.microsoft.com/office/powerpoint/2010/main" xmlns="" val="2260291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a:t>
            </a:r>
            <a:r>
              <a:rPr lang="en-US" sz="6000" dirty="0"/>
              <a:t>5</a:t>
            </a:r>
            <a:endParaRPr lang="en-US" sz="6000" dirty="0" smtClean="0"/>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p14="http://schemas.microsoft.com/office/powerpoint/2010/main" xmlns="" val="1842826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a:bodyPr>
          <a:lstStyle/>
          <a:p>
            <a:pPr marL="514350" indent="-514350"/>
            <a:r>
              <a:rPr lang="en-US" sz="6600" b="1" dirty="0">
                <a:solidFill>
                  <a:schemeClr val="tx1">
                    <a:lumMod val="85000"/>
                    <a:lumOff val="15000"/>
                  </a:schemeClr>
                </a:solidFill>
              </a:rPr>
              <a:t>Review of Concepts</a:t>
            </a:r>
          </a:p>
        </p:txBody>
      </p:sp>
      <p:sp>
        <p:nvSpPr>
          <p:cNvPr id="2" name="Subtitle 1"/>
          <p:cNvSpPr>
            <a:spLocks noGrp="1"/>
          </p:cNvSpPr>
          <p:nvPr>
            <p:ph type="subTitle" idx="1"/>
          </p:nvPr>
        </p:nvSpPr>
        <p:spPr/>
        <p:txBody>
          <a:bodyPr/>
          <a:lstStyle/>
          <a:p>
            <a:r>
              <a:rPr lang="en-GB" dirty="0" smtClean="0"/>
              <a:t>Part 1</a:t>
            </a:r>
            <a:endParaRPr lang="en-GB" dirty="0"/>
          </a:p>
        </p:txBody>
      </p:sp>
    </p:spTree>
    <p:extLst>
      <p:ext uri="{BB962C8B-B14F-4D97-AF65-F5344CB8AC3E}">
        <p14:creationId xmlns:p14="http://schemas.microsoft.com/office/powerpoint/2010/main" xmlns="" val="157786259"/>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dirty="0" smtClean="0"/>
              <a:t>Lecture Agenda</a:t>
            </a:r>
          </a:p>
        </p:txBody>
      </p:sp>
      <p:sp>
        <p:nvSpPr>
          <p:cNvPr id="29699" name="Rectangle 3"/>
          <p:cNvSpPr>
            <a:spLocks noGrp="1" noChangeArrowheads="1"/>
          </p:cNvSpPr>
          <p:nvPr>
            <p:ph type="body" idx="1"/>
          </p:nvPr>
        </p:nvSpPr>
        <p:spPr/>
        <p:txBody>
          <a:bodyPr/>
          <a:lstStyle/>
          <a:p>
            <a:r>
              <a:rPr lang="en-US" dirty="0" smtClean="0"/>
              <a:t>How </a:t>
            </a:r>
            <a:r>
              <a:rPr lang="en-US" dirty="0"/>
              <a:t>does marketing affect customer value?</a:t>
            </a:r>
          </a:p>
          <a:p>
            <a:r>
              <a:rPr lang="en-US" dirty="0"/>
              <a:t>How is strategic planning carried out at different levels of the organization?</a:t>
            </a:r>
          </a:p>
          <a:p>
            <a:r>
              <a:rPr lang="en-US" dirty="0"/>
              <a:t>What does a marketing plan include?</a:t>
            </a:r>
          </a:p>
          <a:p>
            <a:pPr eaLnBrk="1" hangingPunct="1"/>
            <a:endParaRPr lang="en-US" dirty="0" smtClean="0"/>
          </a:p>
        </p:txBody>
      </p:sp>
    </p:spTree>
    <p:extLst>
      <p:ext uri="{BB962C8B-B14F-4D97-AF65-F5344CB8AC3E}">
        <p14:creationId xmlns:p14="http://schemas.microsoft.com/office/powerpoint/2010/main" xmlns="" val="3324175977"/>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p:txBody>
          <a:bodyPr>
            <a:normAutofit fontScale="90000"/>
          </a:bodyPr>
          <a:lstStyle/>
          <a:p>
            <a:pPr eaLnBrk="1" hangingPunct="1"/>
            <a:r>
              <a:rPr lang="en-US" smtClean="0"/>
              <a:t>Phases of Value Creation and Delivery</a:t>
            </a:r>
          </a:p>
        </p:txBody>
      </p:sp>
      <p:sp>
        <p:nvSpPr>
          <p:cNvPr id="6" name="Rounded Rectangle 5"/>
          <p:cNvSpPr/>
          <p:nvPr/>
        </p:nvSpPr>
        <p:spPr>
          <a:xfrm>
            <a:off x="914400" y="1676400"/>
            <a:ext cx="6400800" cy="10668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Choosing the value</a:t>
            </a:r>
          </a:p>
        </p:txBody>
      </p:sp>
      <p:sp>
        <p:nvSpPr>
          <p:cNvPr id="7" name="Rounded Rectangle 6"/>
          <p:cNvSpPr/>
          <p:nvPr/>
        </p:nvSpPr>
        <p:spPr>
          <a:xfrm>
            <a:off x="914400" y="2895600"/>
            <a:ext cx="6400800" cy="10668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Providing the value</a:t>
            </a:r>
          </a:p>
        </p:txBody>
      </p:sp>
      <p:sp>
        <p:nvSpPr>
          <p:cNvPr id="8" name="Rounded Rectangle 7"/>
          <p:cNvSpPr/>
          <p:nvPr/>
        </p:nvSpPr>
        <p:spPr>
          <a:xfrm>
            <a:off x="914400" y="4114800"/>
            <a:ext cx="6400800" cy="10668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Communicating the value</a:t>
            </a:r>
          </a:p>
        </p:txBody>
      </p:sp>
    </p:spTree>
    <p:extLst>
      <p:ext uri="{BB962C8B-B14F-4D97-AF65-F5344CB8AC3E}">
        <p14:creationId xmlns:p14="http://schemas.microsoft.com/office/powerpoint/2010/main" xmlns="" val="1650312283"/>
      </p:ext>
    </p:extLst>
  </p:cSld>
  <p:clrMapOvr>
    <a:masterClrMapping/>
  </p:clrMapOvr>
  <p:transition>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dirty="0" smtClean="0"/>
              <a:t>What is the Value Chain?</a:t>
            </a:r>
          </a:p>
        </p:txBody>
      </p:sp>
      <p:sp>
        <p:nvSpPr>
          <p:cNvPr id="21507" name="Rectangle 3"/>
          <p:cNvSpPr>
            <a:spLocks noGrp="1" noChangeArrowheads="1"/>
          </p:cNvSpPr>
          <p:nvPr>
            <p:ph type="body" idx="1"/>
          </p:nvPr>
        </p:nvSpPr>
        <p:spPr>
          <a:xfrm>
            <a:off x="533400" y="1600200"/>
            <a:ext cx="7696200" cy="4572000"/>
          </a:xfrm>
        </p:spPr>
        <p:txBody>
          <a:bodyPr/>
          <a:lstStyle/>
          <a:p>
            <a:pPr indent="-52388" algn="r" eaLnBrk="1" hangingPunct="1">
              <a:buFontTx/>
              <a:buNone/>
            </a:pPr>
            <a:r>
              <a:rPr lang="en-US" dirty="0" smtClean="0"/>
              <a:t>The </a:t>
            </a:r>
            <a:r>
              <a:rPr lang="en-US" b="1" dirty="0" smtClean="0"/>
              <a:t>value chain</a:t>
            </a:r>
            <a:r>
              <a:rPr lang="en-US" dirty="0" smtClean="0"/>
              <a:t> is a tool for identifying </a:t>
            </a:r>
            <a:r>
              <a:rPr lang="en-US" dirty="0" smtClean="0"/>
              <a:t>and </a:t>
            </a:r>
            <a:r>
              <a:rPr lang="en-US" dirty="0" smtClean="0"/>
              <a:t>was </a:t>
            </a:r>
            <a:r>
              <a:rPr lang="en-US" dirty="0" smtClean="0"/>
              <a:t>to create more customer value because every firm is a synthesis of </a:t>
            </a:r>
            <a:r>
              <a:rPr lang="en-US" i="1" dirty="0" smtClean="0"/>
              <a:t>primary and support activities</a:t>
            </a:r>
            <a:r>
              <a:rPr lang="en-US" dirty="0" smtClean="0"/>
              <a:t> performed to design, produce, market, deliver, and support its product. </a:t>
            </a:r>
          </a:p>
        </p:txBody>
      </p:sp>
    </p:spTree>
    <p:extLst>
      <p:ext uri="{BB962C8B-B14F-4D97-AF65-F5344CB8AC3E}">
        <p14:creationId xmlns:p14="http://schemas.microsoft.com/office/powerpoint/2010/main" xmlns="" val="1380610369"/>
      </p:ext>
    </p:extLst>
  </p:cSld>
  <p:clrMapOvr>
    <a:masterClrMapping/>
  </p:clrMapOvr>
  <p:transition>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the Value Chain?</a:t>
            </a:r>
            <a:endParaRPr lang="en-GB" dirty="0"/>
          </a:p>
        </p:txBody>
      </p:sp>
      <p:sp>
        <p:nvSpPr>
          <p:cNvPr id="3" name="Content Placeholder 2"/>
          <p:cNvSpPr>
            <a:spLocks noGrp="1"/>
          </p:cNvSpPr>
          <p:nvPr>
            <p:ph idx="1"/>
          </p:nvPr>
        </p:nvSpPr>
        <p:spPr/>
        <p:txBody>
          <a:bodyPr>
            <a:noAutofit/>
          </a:bodyPr>
          <a:lstStyle/>
          <a:p>
            <a:r>
              <a:rPr lang="en-US" sz="2400" b="1" dirty="0">
                <a:latin typeface="Arial" pitchFamily="34" charset="0"/>
              </a:rPr>
              <a:t>Harvard’s Michael Porter </a:t>
            </a:r>
            <a:r>
              <a:rPr lang="en-US" sz="2400" dirty="0" smtClean="0">
                <a:latin typeface="Arial" pitchFamily="34" charset="0"/>
              </a:rPr>
              <a:t>proposed </a:t>
            </a:r>
            <a:r>
              <a:rPr lang="en-US" sz="2400" dirty="0">
                <a:latin typeface="Arial" pitchFamily="34" charset="0"/>
              </a:rPr>
              <a:t>the value </a:t>
            </a:r>
            <a:r>
              <a:rPr lang="en-US" sz="2400" dirty="0" smtClean="0">
                <a:latin typeface="Arial" pitchFamily="34" charset="0"/>
              </a:rPr>
              <a:t>chain</a:t>
            </a:r>
          </a:p>
          <a:p>
            <a:endParaRPr lang="en-US" sz="2400" dirty="0">
              <a:latin typeface="Arial" pitchFamily="34" charset="0"/>
            </a:endParaRPr>
          </a:p>
          <a:p>
            <a:r>
              <a:rPr lang="en-US" sz="2400" dirty="0" smtClean="0">
                <a:latin typeface="Arial" pitchFamily="34" charset="0"/>
              </a:rPr>
              <a:t>A </a:t>
            </a:r>
            <a:r>
              <a:rPr lang="en-US" sz="2400" dirty="0">
                <a:latin typeface="Arial" pitchFamily="34" charset="0"/>
              </a:rPr>
              <a:t>tool for identifying ways to create more customer value</a:t>
            </a:r>
            <a:r>
              <a:rPr lang="en-US" sz="2400" dirty="0" smtClean="0">
                <a:latin typeface="Arial" pitchFamily="34" charset="0"/>
              </a:rPr>
              <a:t>.</a:t>
            </a:r>
          </a:p>
          <a:p>
            <a:endParaRPr lang="en-US" sz="2400" dirty="0" smtClean="0">
              <a:latin typeface="Arial" pitchFamily="34" charset="0"/>
            </a:endParaRPr>
          </a:p>
          <a:p>
            <a:r>
              <a:rPr lang="en-US" sz="2400" dirty="0" smtClean="0">
                <a:latin typeface="Arial" pitchFamily="34" charset="0"/>
              </a:rPr>
              <a:t>Every </a:t>
            </a:r>
            <a:r>
              <a:rPr lang="en-US" sz="2400" dirty="0">
                <a:latin typeface="Arial" pitchFamily="34" charset="0"/>
              </a:rPr>
              <a:t>firm is a synthesis of activities performed to design, produce, market, deliver, and support its product</a:t>
            </a:r>
            <a:r>
              <a:rPr lang="en-US" sz="2400" dirty="0" smtClean="0">
                <a:latin typeface="Arial" pitchFamily="34" charset="0"/>
              </a:rPr>
              <a:t>.</a:t>
            </a:r>
          </a:p>
          <a:p>
            <a:endParaRPr lang="en-US" sz="2400" dirty="0" smtClean="0">
              <a:latin typeface="Arial" pitchFamily="34" charset="0"/>
            </a:endParaRPr>
          </a:p>
          <a:p>
            <a:r>
              <a:rPr lang="en-US" sz="2400" dirty="0" smtClean="0">
                <a:latin typeface="Arial" pitchFamily="34" charset="0"/>
              </a:rPr>
              <a:t>The </a:t>
            </a:r>
            <a:r>
              <a:rPr lang="en-US" sz="2400" dirty="0">
                <a:latin typeface="Arial" pitchFamily="34" charset="0"/>
              </a:rPr>
              <a:t>value chain identifies nine strategically relevant </a:t>
            </a:r>
            <a:r>
              <a:rPr lang="en-US" sz="2400" dirty="0" smtClean="0">
                <a:latin typeface="Arial" pitchFamily="34" charset="0"/>
              </a:rPr>
              <a:t>activities</a:t>
            </a:r>
          </a:p>
          <a:p>
            <a:pPr lvl="1"/>
            <a:r>
              <a:rPr lang="en-US" sz="2000" dirty="0" smtClean="0">
                <a:latin typeface="Arial" pitchFamily="34" charset="0"/>
              </a:rPr>
              <a:t>Five </a:t>
            </a:r>
            <a:r>
              <a:rPr lang="en-US" sz="2000" dirty="0">
                <a:latin typeface="Arial" pitchFamily="34" charset="0"/>
              </a:rPr>
              <a:t>primary </a:t>
            </a:r>
            <a:endParaRPr lang="en-US" sz="2000" dirty="0" smtClean="0">
              <a:latin typeface="Arial" pitchFamily="34" charset="0"/>
            </a:endParaRPr>
          </a:p>
          <a:p>
            <a:pPr lvl="1"/>
            <a:r>
              <a:rPr lang="en-US" sz="2000" dirty="0">
                <a:latin typeface="Arial" pitchFamily="34" charset="0"/>
              </a:rPr>
              <a:t>F</a:t>
            </a:r>
            <a:r>
              <a:rPr lang="en-US" sz="2000" dirty="0" smtClean="0">
                <a:latin typeface="Arial" pitchFamily="34" charset="0"/>
              </a:rPr>
              <a:t>our support. </a:t>
            </a:r>
          </a:p>
        </p:txBody>
      </p:sp>
    </p:spTree>
    <p:extLst>
      <p:ext uri="{BB962C8B-B14F-4D97-AF65-F5344CB8AC3E}">
        <p14:creationId xmlns:p14="http://schemas.microsoft.com/office/powerpoint/2010/main" xmlns="" val="36934270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the Value Chain?</a:t>
            </a:r>
            <a:endParaRPr lang="en-GB" dirty="0"/>
          </a:p>
        </p:txBody>
      </p:sp>
      <p:sp>
        <p:nvSpPr>
          <p:cNvPr id="3" name="Content Placeholder 2"/>
          <p:cNvSpPr>
            <a:spLocks noGrp="1"/>
          </p:cNvSpPr>
          <p:nvPr>
            <p:ph idx="1"/>
          </p:nvPr>
        </p:nvSpPr>
        <p:spPr/>
        <p:txBody>
          <a:bodyPr>
            <a:normAutofit fontScale="70000" lnSpcReduction="20000"/>
          </a:bodyPr>
          <a:lstStyle/>
          <a:p>
            <a:r>
              <a:rPr lang="en-US" dirty="0" smtClean="0">
                <a:latin typeface="Arial" pitchFamily="34" charset="0"/>
              </a:rPr>
              <a:t>Primary </a:t>
            </a:r>
            <a:r>
              <a:rPr lang="en-US" dirty="0">
                <a:latin typeface="Arial" pitchFamily="34" charset="0"/>
              </a:rPr>
              <a:t>activities </a:t>
            </a:r>
            <a:endParaRPr lang="en-US" dirty="0" smtClean="0">
              <a:latin typeface="Arial" pitchFamily="34" charset="0"/>
            </a:endParaRPr>
          </a:p>
          <a:p>
            <a:pPr lvl="1"/>
            <a:r>
              <a:rPr lang="en-US" dirty="0" smtClean="0">
                <a:latin typeface="Arial" pitchFamily="34" charset="0"/>
              </a:rPr>
              <a:t>(</a:t>
            </a:r>
            <a:r>
              <a:rPr lang="en-US" dirty="0">
                <a:latin typeface="Arial" pitchFamily="34" charset="0"/>
              </a:rPr>
              <a:t>1) inbound logistics, or bringing materials into the business; </a:t>
            </a:r>
            <a:endParaRPr lang="en-US" dirty="0" smtClean="0">
              <a:latin typeface="Arial" pitchFamily="34" charset="0"/>
            </a:endParaRPr>
          </a:p>
          <a:p>
            <a:pPr lvl="1"/>
            <a:r>
              <a:rPr lang="en-US" dirty="0" smtClean="0">
                <a:latin typeface="Arial" pitchFamily="34" charset="0"/>
              </a:rPr>
              <a:t>(</a:t>
            </a:r>
            <a:r>
              <a:rPr lang="en-US" dirty="0">
                <a:latin typeface="Arial" pitchFamily="34" charset="0"/>
              </a:rPr>
              <a:t>2) operations, or converting materials into final products; </a:t>
            </a:r>
            <a:endParaRPr lang="en-US" dirty="0" smtClean="0">
              <a:latin typeface="Arial" pitchFamily="34" charset="0"/>
            </a:endParaRPr>
          </a:p>
          <a:p>
            <a:pPr lvl="1"/>
            <a:r>
              <a:rPr lang="en-US" dirty="0" smtClean="0">
                <a:latin typeface="Arial" pitchFamily="34" charset="0"/>
              </a:rPr>
              <a:t>(</a:t>
            </a:r>
            <a:r>
              <a:rPr lang="en-US" dirty="0">
                <a:latin typeface="Arial" pitchFamily="34" charset="0"/>
              </a:rPr>
              <a:t>3) outbound logistics, or shipping out final products; </a:t>
            </a:r>
            <a:endParaRPr lang="en-US" dirty="0" smtClean="0">
              <a:latin typeface="Arial" pitchFamily="34" charset="0"/>
            </a:endParaRPr>
          </a:p>
          <a:p>
            <a:pPr lvl="1"/>
            <a:r>
              <a:rPr lang="en-US" dirty="0" smtClean="0">
                <a:latin typeface="Arial" pitchFamily="34" charset="0"/>
              </a:rPr>
              <a:t>(</a:t>
            </a:r>
            <a:r>
              <a:rPr lang="en-US" dirty="0">
                <a:latin typeface="Arial" pitchFamily="34" charset="0"/>
              </a:rPr>
              <a:t>4) marketing, which includes </a:t>
            </a:r>
            <a:r>
              <a:rPr lang="en-US" dirty="0" smtClean="0">
                <a:latin typeface="Arial" pitchFamily="34" charset="0"/>
              </a:rPr>
              <a:t>sales </a:t>
            </a:r>
          </a:p>
          <a:p>
            <a:pPr lvl="1"/>
            <a:r>
              <a:rPr lang="en-US" dirty="0" smtClean="0">
                <a:latin typeface="Arial" pitchFamily="34" charset="0"/>
              </a:rPr>
              <a:t>(</a:t>
            </a:r>
            <a:r>
              <a:rPr lang="en-US" dirty="0">
                <a:latin typeface="Arial" pitchFamily="34" charset="0"/>
              </a:rPr>
              <a:t>5) service. </a:t>
            </a:r>
            <a:endParaRPr lang="en-US" dirty="0" smtClean="0">
              <a:latin typeface="Arial" pitchFamily="34" charset="0"/>
            </a:endParaRPr>
          </a:p>
          <a:p>
            <a:r>
              <a:rPr lang="en-US" dirty="0" smtClean="0">
                <a:latin typeface="Arial" pitchFamily="34" charset="0"/>
              </a:rPr>
              <a:t>Specialized </a:t>
            </a:r>
            <a:r>
              <a:rPr lang="en-US" dirty="0">
                <a:latin typeface="Arial" pitchFamily="34" charset="0"/>
              </a:rPr>
              <a:t>departments handle the support </a:t>
            </a:r>
            <a:r>
              <a:rPr lang="en-US" dirty="0" smtClean="0">
                <a:latin typeface="Arial" pitchFamily="34" charset="0"/>
              </a:rPr>
              <a:t>activities</a:t>
            </a:r>
          </a:p>
          <a:p>
            <a:pPr lvl="1"/>
            <a:r>
              <a:rPr lang="en-US" dirty="0" smtClean="0">
                <a:latin typeface="Arial" pitchFamily="34" charset="0"/>
              </a:rPr>
              <a:t>(1</a:t>
            </a:r>
            <a:r>
              <a:rPr lang="en-US" dirty="0">
                <a:latin typeface="Arial" pitchFamily="34" charset="0"/>
              </a:rPr>
              <a:t>) procurement, </a:t>
            </a:r>
            <a:endParaRPr lang="en-US" dirty="0" smtClean="0">
              <a:latin typeface="Arial" pitchFamily="34" charset="0"/>
            </a:endParaRPr>
          </a:p>
          <a:p>
            <a:pPr lvl="1"/>
            <a:r>
              <a:rPr lang="en-US" dirty="0" smtClean="0">
                <a:latin typeface="Arial" pitchFamily="34" charset="0"/>
              </a:rPr>
              <a:t>(</a:t>
            </a:r>
            <a:r>
              <a:rPr lang="en-US" dirty="0">
                <a:latin typeface="Arial" pitchFamily="34" charset="0"/>
              </a:rPr>
              <a:t>2) technology development, </a:t>
            </a:r>
            <a:endParaRPr lang="en-US" dirty="0" smtClean="0">
              <a:latin typeface="Arial" pitchFamily="34" charset="0"/>
            </a:endParaRPr>
          </a:p>
          <a:p>
            <a:pPr lvl="1"/>
            <a:r>
              <a:rPr lang="en-US" dirty="0" smtClean="0">
                <a:latin typeface="Arial" pitchFamily="34" charset="0"/>
              </a:rPr>
              <a:t>(</a:t>
            </a:r>
            <a:r>
              <a:rPr lang="en-US" dirty="0">
                <a:latin typeface="Arial" pitchFamily="34" charset="0"/>
              </a:rPr>
              <a:t>3) human resource </a:t>
            </a:r>
            <a:r>
              <a:rPr lang="en-US" dirty="0" smtClean="0">
                <a:latin typeface="Arial" pitchFamily="34" charset="0"/>
              </a:rPr>
              <a:t>management</a:t>
            </a:r>
          </a:p>
          <a:p>
            <a:pPr lvl="1"/>
            <a:r>
              <a:rPr lang="en-US" dirty="0" smtClean="0">
                <a:latin typeface="Arial" pitchFamily="34" charset="0"/>
              </a:rPr>
              <a:t> (</a:t>
            </a:r>
            <a:r>
              <a:rPr lang="en-US" dirty="0">
                <a:latin typeface="Arial" pitchFamily="34" charset="0"/>
              </a:rPr>
              <a:t>4) firm infrastructure. (Infrastructure covers the costs of general management, planning, finance, accounting, legal, and government affairs</a:t>
            </a:r>
            <a:r>
              <a:rPr lang="en-US" dirty="0" smtClean="0">
                <a:latin typeface="Arial" pitchFamily="34" charset="0"/>
              </a:rPr>
              <a:t>.)</a:t>
            </a:r>
            <a:endParaRPr lang="en-GB" dirty="0"/>
          </a:p>
        </p:txBody>
      </p:sp>
    </p:spTree>
    <p:extLst>
      <p:ext uri="{BB962C8B-B14F-4D97-AF65-F5344CB8AC3E}">
        <p14:creationId xmlns:p14="http://schemas.microsoft.com/office/powerpoint/2010/main" xmlns="" val="40404777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pPr eaLnBrk="1" hangingPunct="1"/>
            <a:r>
              <a:rPr lang="en-US" smtClean="0"/>
              <a:t>Core Business Processes</a:t>
            </a:r>
          </a:p>
        </p:txBody>
      </p:sp>
      <p:sp>
        <p:nvSpPr>
          <p:cNvPr id="23554" name="Rectangle 3"/>
          <p:cNvSpPr>
            <a:spLocks noGrp="1" noChangeArrowheads="1"/>
          </p:cNvSpPr>
          <p:nvPr>
            <p:ph type="body" idx="1"/>
          </p:nvPr>
        </p:nvSpPr>
        <p:spPr/>
        <p:txBody>
          <a:bodyPr/>
          <a:lstStyle/>
          <a:p>
            <a:pPr eaLnBrk="1" hangingPunct="1"/>
            <a:r>
              <a:rPr lang="en-US" smtClean="0"/>
              <a:t>Market-sensing process</a:t>
            </a:r>
          </a:p>
          <a:p>
            <a:pPr eaLnBrk="1" hangingPunct="1"/>
            <a:r>
              <a:rPr lang="en-US" smtClean="0"/>
              <a:t>New-offering realization process</a:t>
            </a:r>
          </a:p>
          <a:p>
            <a:pPr eaLnBrk="1" hangingPunct="1"/>
            <a:r>
              <a:rPr lang="en-US" smtClean="0"/>
              <a:t>Customer acquisition process</a:t>
            </a:r>
          </a:p>
          <a:p>
            <a:pPr eaLnBrk="1" hangingPunct="1"/>
            <a:r>
              <a:rPr lang="en-US" smtClean="0"/>
              <a:t>Customer relationship management process</a:t>
            </a:r>
          </a:p>
          <a:p>
            <a:pPr eaLnBrk="1" hangingPunct="1"/>
            <a:r>
              <a:rPr lang="en-US" smtClean="0"/>
              <a:t>Fulfillment management process</a:t>
            </a:r>
          </a:p>
        </p:txBody>
      </p:sp>
    </p:spTree>
    <p:extLst>
      <p:ext uri="{BB962C8B-B14F-4D97-AF65-F5344CB8AC3E}">
        <p14:creationId xmlns:p14="http://schemas.microsoft.com/office/powerpoint/2010/main" xmlns="" val="1711837736"/>
      </p:ext>
    </p:extLst>
  </p:cSld>
  <p:clrMapOvr>
    <a:masterClrMapping/>
  </p:clrMapOvr>
  <p:transition>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pPr eaLnBrk="1" hangingPunct="1"/>
            <a:r>
              <a:rPr lang="en-US" smtClean="0"/>
              <a:t>Core Business Processes</a:t>
            </a:r>
          </a:p>
        </p:txBody>
      </p:sp>
      <p:sp>
        <p:nvSpPr>
          <p:cNvPr id="23554" name="Rectangle 3"/>
          <p:cNvSpPr>
            <a:spLocks noGrp="1" noChangeArrowheads="1"/>
          </p:cNvSpPr>
          <p:nvPr>
            <p:ph type="body" idx="1"/>
          </p:nvPr>
        </p:nvSpPr>
        <p:spPr/>
        <p:txBody>
          <a:bodyPr>
            <a:normAutofit fontScale="55000" lnSpcReduction="20000"/>
          </a:bodyPr>
          <a:lstStyle/>
          <a:p>
            <a:r>
              <a:rPr lang="en-US" b="1" dirty="0" smtClean="0">
                <a:latin typeface="Arial" pitchFamily="34" charset="0"/>
              </a:rPr>
              <a:t>The </a:t>
            </a:r>
            <a:r>
              <a:rPr lang="en-US" b="1" dirty="0">
                <a:latin typeface="Arial" pitchFamily="34" charset="0"/>
              </a:rPr>
              <a:t>market-sensing process </a:t>
            </a:r>
            <a:r>
              <a:rPr lang="en-US" dirty="0">
                <a:latin typeface="Arial" pitchFamily="34" charset="0"/>
              </a:rPr>
              <a:t>which refers to all the activities in gathering and acting upon information about the market</a:t>
            </a:r>
            <a:r>
              <a:rPr lang="en-US" dirty="0" smtClean="0">
                <a:latin typeface="Arial" pitchFamily="34" charset="0"/>
              </a:rPr>
              <a:t>.</a:t>
            </a:r>
          </a:p>
          <a:p>
            <a:endParaRPr lang="en-US" dirty="0">
              <a:latin typeface="Arial" pitchFamily="34" charset="0"/>
            </a:endParaRPr>
          </a:p>
          <a:p>
            <a:r>
              <a:rPr lang="en-US" b="1" dirty="0" smtClean="0">
                <a:latin typeface="Arial" pitchFamily="34" charset="0"/>
              </a:rPr>
              <a:t>The </a:t>
            </a:r>
            <a:r>
              <a:rPr lang="en-US" b="1" dirty="0">
                <a:latin typeface="Arial" pitchFamily="34" charset="0"/>
              </a:rPr>
              <a:t>new-offering realization process </a:t>
            </a:r>
            <a:r>
              <a:rPr lang="en-US" dirty="0">
                <a:latin typeface="Arial" pitchFamily="34" charset="0"/>
              </a:rPr>
              <a:t>which is all the activities in researching, developing, and launching new high-quality offerings quickly and within budget</a:t>
            </a:r>
            <a:r>
              <a:rPr lang="en-US" dirty="0" smtClean="0">
                <a:latin typeface="Arial" pitchFamily="34" charset="0"/>
              </a:rPr>
              <a:t>.</a:t>
            </a:r>
          </a:p>
          <a:p>
            <a:endParaRPr lang="en-US" dirty="0">
              <a:latin typeface="Arial" pitchFamily="34" charset="0"/>
            </a:endParaRPr>
          </a:p>
          <a:p>
            <a:r>
              <a:rPr lang="en-US" b="1" dirty="0" smtClean="0">
                <a:latin typeface="Arial" pitchFamily="34" charset="0"/>
              </a:rPr>
              <a:t>The </a:t>
            </a:r>
            <a:r>
              <a:rPr lang="en-US" b="1" dirty="0">
                <a:latin typeface="Arial" pitchFamily="34" charset="0"/>
              </a:rPr>
              <a:t>customer acquisition process </a:t>
            </a:r>
            <a:r>
              <a:rPr lang="en-US" dirty="0">
                <a:latin typeface="Arial" pitchFamily="34" charset="0"/>
              </a:rPr>
              <a:t>which entails all the activities in defining target markets and prospecting for new customers</a:t>
            </a:r>
            <a:r>
              <a:rPr lang="en-US" dirty="0" smtClean="0">
                <a:latin typeface="Arial" pitchFamily="34" charset="0"/>
              </a:rPr>
              <a:t>.</a:t>
            </a:r>
          </a:p>
          <a:p>
            <a:endParaRPr lang="en-US" dirty="0">
              <a:latin typeface="Arial" pitchFamily="34" charset="0"/>
            </a:endParaRPr>
          </a:p>
          <a:p>
            <a:r>
              <a:rPr lang="en-US" b="1" dirty="0" smtClean="0">
                <a:latin typeface="Arial" pitchFamily="34" charset="0"/>
              </a:rPr>
              <a:t>The </a:t>
            </a:r>
            <a:r>
              <a:rPr lang="en-US" b="1" dirty="0">
                <a:latin typeface="Arial" pitchFamily="34" charset="0"/>
              </a:rPr>
              <a:t>customer relationship management process</a:t>
            </a:r>
            <a:r>
              <a:rPr lang="en-US" dirty="0">
                <a:latin typeface="Arial" pitchFamily="34" charset="0"/>
              </a:rPr>
              <a:t> which entails all the activities in building deeper understanding, relationships, and offerings to individual customers</a:t>
            </a:r>
            <a:r>
              <a:rPr lang="en-US" dirty="0" smtClean="0">
                <a:latin typeface="Arial" pitchFamily="34" charset="0"/>
              </a:rPr>
              <a:t>.</a:t>
            </a:r>
          </a:p>
          <a:p>
            <a:endParaRPr lang="en-US" dirty="0">
              <a:latin typeface="Arial" pitchFamily="34" charset="0"/>
            </a:endParaRPr>
          </a:p>
          <a:p>
            <a:r>
              <a:rPr lang="en-US" b="1" dirty="0" smtClean="0">
                <a:latin typeface="Arial" pitchFamily="34" charset="0"/>
              </a:rPr>
              <a:t>The </a:t>
            </a:r>
            <a:r>
              <a:rPr lang="en-US" b="1" dirty="0">
                <a:latin typeface="Arial" pitchFamily="34" charset="0"/>
              </a:rPr>
              <a:t>fulfillment management process </a:t>
            </a:r>
            <a:r>
              <a:rPr lang="en-US" dirty="0">
                <a:latin typeface="Arial" pitchFamily="34" charset="0"/>
              </a:rPr>
              <a:t>which includes all the activities in receiving and approving orders, shipping the goods on time, and collecting payment.</a:t>
            </a:r>
          </a:p>
        </p:txBody>
      </p:sp>
    </p:spTree>
    <p:extLst>
      <p:ext uri="{BB962C8B-B14F-4D97-AF65-F5344CB8AC3E}">
        <p14:creationId xmlns:p14="http://schemas.microsoft.com/office/powerpoint/2010/main" xmlns="" val="4038647405"/>
      </p:ext>
    </p:extLst>
  </p:cSld>
  <p:clrMapOvr>
    <a:masterClrMapping/>
  </p:clrMapOvr>
  <p:transition>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normAutofit fontScale="90000"/>
          </a:bodyPr>
          <a:lstStyle/>
          <a:p>
            <a:pPr eaLnBrk="1" hangingPunct="1"/>
            <a:r>
              <a:rPr lang="en-US" smtClean="0"/>
              <a:t>Characteristics of </a:t>
            </a:r>
            <a:br>
              <a:rPr lang="en-US" smtClean="0"/>
            </a:br>
            <a:r>
              <a:rPr lang="en-US" smtClean="0"/>
              <a:t>Core Competencies</a:t>
            </a:r>
          </a:p>
        </p:txBody>
      </p:sp>
      <p:sp>
        <p:nvSpPr>
          <p:cNvPr id="25602" name="Rectangle 3"/>
          <p:cNvSpPr>
            <a:spLocks noGrp="1" noChangeArrowheads="1"/>
          </p:cNvSpPr>
          <p:nvPr>
            <p:ph type="body" idx="1"/>
          </p:nvPr>
        </p:nvSpPr>
        <p:spPr/>
        <p:txBody>
          <a:bodyPr/>
          <a:lstStyle/>
          <a:p>
            <a:pPr eaLnBrk="1" hangingPunct="1"/>
            <a:r>
              <a:rPr lang="en-US" smtClean="0"/>
              <a:t>A source of competitive advantage</a:t>
            </a:r>
          </a:p>
          <a:p>
            <a:pPr eaLnBrk="1" hangingPunct="1"/>
            <a:r>
              <a:rPr lang="en-US" smtClean="0"/>
              <a:t>Applications in a wide variety of markets</a:t>
            </a:r>
          </a:p>
          <a:p>
            <a:pPr eaLnBrk="1" hangingPunct="1"/>
            <a:r>
              <a:rPr lang="en-US" smtClean="0"/>
              <a:t>Difficult to imitate</a:t>
            </a:r>
          </a:p>
        </p:txBody>
      </p:sp>
      <p:pic>
        <p:nvPicPr>
          <p:cNvPr id="2560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429000" y="3352800"/>
            <a:ext cx="4287838" cy="2733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113737633"/>
      </p:ext>
    </p:extLst>
  </p:cSld>
  <p:clrMapOvr>
    <a:masterClrMapping/>
  </p:clrMapOvr>
  <p:transition>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a:lstStyle/>
          <a:p>
            <a:pPr eaLnBrk="1" hangingPunct="1"/>
            <a:r>
              <a:rPr lang="en-US" smtClean="0"/>
              <a:t>Maximizing Core Competencies</a:t>
            </a:r>
          </a:p>
        </p:txBody>
      </p:sp>
      <p:sp>
        <p:nvSpPr>
          <p:cNvPr id="27650" name="Content Placeholder 5"/>
          <p:cNvSpPr>
            <a:spLocks noGrp="1"/>
          </p:cNvSpPr>
          <p:nvPr>
            <p:ph idx="1"/>
          </p:nvPr>
        </p:nvSpPr>
        <p:spPr/>
        <p:txBody>
          <a:bodyPr/>
          <a:lstStyle/>
          <a:p>
            <a:pPr eaLnBrk="1" hangingPunct="1"/>
            <a:r>
              <a:rPr lang="en-US" smtClean="0"/>
              <a:t>(Re)define the business concept</a:t>
            </a:r>
          </a:p>
          <a:p>
            <a:pPr eaLnBrk="1" hangingPunct="1"/>
            <a:r>
              <a:rPr lang="en-US" smtClean="0"/>
              <a:t>(Re)shaping the business scope</a:t>
            </a:r>
          </a:p>
          <a:p>
            <a:pPr eaLnBrk="1" hangingPunct="1"/>
            <a:r>
              <a:rPr lang="en-US" smtClean="0"/>
              <a:t>(Re)positioning the company’s brand identity</a:t>
            </a:r>
          </a:p>
        </p:txBody>
      </p:sp>
    </p:spTree>
    <p:extLst>
      <p:ext uri="{BB962C8B-B14F-4D97-AF65-F5344CB8AC3E}">
        <p14:creationId xmlns:p14="http://schemas.microsoft.com/office/powerpoint/2010/main" xmlns="" val="943862648"/>
      </p:ext>
    </p:extLst>
  </p:cSld>
  <p:clrMapOvr>
    <a:masterClrMapping/>
  </p:clrMapOvr>
  <p:transition>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mtClean="0"/>
              <a:t>What is Holistic Marketing?</a:t>
            </a:r>
          </a:p>
        </p:txBody>
      </p:sp>
      <p:sp>
        <p:nvSpPr>
          <p:cNvPr id="29699" name="Rectangle 3"/>
          <p:cNvSpPr>
            <a:spLocks noGrp="1" noChangeArrowheads="1"/>
          </p:cNvSpPr>
          <p:nvPr>
            <p:ph type="body" idx="1"/>
          </p:nvPr>
        </p:nvSpPr>
        <p:spPr>
          <a:xfrm>
            <a:off x="533400" y="1600200"/>
            <a:ext cx="7620000" cy="4572000"/>
          </a:xfrm>
        </p:spPr>
        <p:txBody>
          <a:bodyPr/>
          <a:lstStyle/>
          <a:p>
            <a:pPr indent="4763" algn="r" eaLnBrk="1" hangingPunct="1">
              <a:buFontTx/>
              <a:buNone/>
            </a:pPr>
            <a:r>
              <a:rPr lang="en-US" b="1" smtClean="0"/>
              <a:t>Holistic marketing</a:t>
            </a:r>
            <a:r>
              <a:rPr lang="en-US" smtClean="0"/>
              <a:t> sees itself as integrating the value exploration, value creation, and value delivery activities with the purpose of building long-term, mutually satisfying relationships and co-prosperity among key stakeholders.</a:t>
            </a:r>
          </a:p>
        </p:txBody>
      </p:sp>
    </p:spTree>
    <p:extLst>
      <p:ext uri="{BB962C8B-B14F-4D97-AF65-F5344CB8AC3E}">
        <p14:creationId xmlns:p14="http://schemas.microsoft.com/office/powerpoint/2010/main" xmlns="" val="1354502505"/>
      </p:ext>
    </p:extLst>
  </p:cSld>
  <p:clrMapOvr>
    <a:masterClrMapping/>
  </p:clrMapOvr>
  <p:transition>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normAutofit fontScale="90000"/>
          </a:bodyPr>
          <a:lstStyle/>
          <a:p>
            <a:pPr eaLnBrk="1" hangingPunct="1"/>
            <a:r>
              <a:rPr lang="en-US" smtClean="0"/>
              <a:t>Questions to Address in </a:t>
            </a:r>
            <a:br>
              <a:rPr lang="en-US" smtClean="0"/>
            </a:br>
            <a:r>
              <a:rPr lang="en-US" smtClean="0"/>
              <a:t>Holistic Marketing </a:t>
            </a:r>
          </a:p>
        </p:txBody>
      </p:sp>
      <p:sp>
        <p:nvSpPr>
          <p:cNvPr id="5" name="Rounded Rectangle 4"/>
          <p:cNvSpPr/>
          <p:nvPr/>
        </p:nvSpPr>
        <p:spPr>
          <a:xfrm>
            <a:off x="838200" y="2057400"/>
            <a:ext cx="6705600" cy="8382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chemeClr val="tx1"/>
                </a:solidFill>
              </a:rPr>
              <a:t>What value opportunities are available?</a:t>
            </a:r>
          </a:p>
        </p:txBody>
      </p:sp>
      <p:sp>
        <p:nvSpPr>
          <p:cNvPr id="6" name="Rounded Rectangle 5"/>
          <p:cNvSpPr/>
          <p:nvPr/>
        </p:nvSpPr>
        <p:spPr>
          <a:xfrm>
            <a:off x="838200" y="3276600"/>
            <a:ext cx="6705600" cy="8382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chemeClr val="tx1"/>
                </a:solidFill>
              </a:rPr>
              <a:t>How can we create new value offerings efficiently?</a:t>
            </a:r>
          </a:p>
        </p:txBody>
      </p:sp>
      <p:sp>
        <p:nvSpPr>
          <p:cNvPr id="7" name="Rounded Rectangle 6"/>
          <p:cNvSpPr/>
          <p:nvPr/>
        </p:nvSpPr>
        <p:spPr>
          <a:xfrm>
            <a:off x="838200" y="4495800"/>
            <a:ext cx="6705600" cy="8382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solidFill>
                  <a:schemeClr val="tx1"/>
                </a:solidFill>
              </a:rPr>
              <a:t>How can we delivery the new offerings efficiently?</a:t>
            </a:r>
          </a:p>
        </p:txBody>
      </p:sp>
    </p:spTree>
    <p:extLst>
      <p:ext uri="{BB962C8B-B14F-4D97-AF65-F5344CB8AC3E}">
        <p14:creationId xmlns:p14="http://schemas.microsoft.com/office/powerpoint/2010/main" xmlns="" val="23071118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rPr>
              <a:t>Strategic Planning Priority</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latin typeface="Arial" pitchFamily="34" charset="0"/>
              </a:rPr>
              <a:t>(</a:t>
            </a:r>
            <a:r>
              <a:rPr lang="en-US" dirty="0">
                <a:latin typeface="Arial" pitchFamily="34" charset="0"/>
              </a:rPr>
              <a:t>1) managing a company’s businesses as an investment </a:t>
            </a:r>
            <a:r>
              <a:rPr lang="en-US" dirty="0" smtClean="0">
                <a:latin typeface="Arial" pitchFamily="34" charset="0"/>
              </a:rPr>
              <a:t>portfolio</a:t>
            </a:r>
            <a:endParaRPr lang="en-US" dirty="0">
              <a:latin typeface="Arial" pitchFamily="34" charset="0"/>
            </a:endParaRPr>
          </a:p>
          <a:p>
            <a:endParaRPr lang="en-US" dirty="0" smtClean="0">
              <a:latin typeface="Arial" pitchFamily="34" charset="0"/>
            </a:endParaRPr>
          </a:p>
          <a:p>
            <a:r>
              <a:rPr lang="en-US" dirty="0" smtClean="0">
                <a:latin typeface="Arial" pitchFamily="34" charset="0"/>
              </a:rPr>
              <a:t>(</a:t>
            </a:r>
            <a:r>
              <a:rPr lang="en-US" dirty="0">
                <a:latin typeface="Arial" pitchFamily="34" charset="0"/>
              </a:rPr>
              <a:t>2) assessing each business’s strength by considering the market’s growth rate and the company’s position and fit in that </a:t>
            </a:r>
            <a:r>
              <a:rPr lang="en-US" dirty="0" smtClean="0">
                <a:latin typeface="Arial" pitchFamily="34" charset="0"/>
              </a:rPr>
              <a:t>market</a:t>
            </a:r>
          </a:p>
          <a:p>
            <a:endParaRPr lang="en-US" dirty="0">
              <a:latin typeface="Arial" pitchFamily="34" charset="0"/>
            </a:endParaRPr>
          </a:p>
          <a:p>
            <a:r>
              <a:rPr lang="en-US" dirty="0" smtClean="0">
                <a:latin typeface="Arial" pitchFamily="34" charset="0"/>
              </a:rPr>
              <a:t> </a:t>
            </a:r>
            <a:r>
              <a:rPr lang="en-US" dirty="0">
                <a:latin typeface="Arial" pitchFamily="34" charset="0"/>
              </a:rPr>
              <a:t>(3) establishing a strategy. The company must develop a game plan for achieving each business’s long-run objectives.</a:t>
            </a:r>
          </a:p>
          <a:p>
            <a:endParaRPr lang="en-GB" dirty="0"/>
          </a:p>
        </p:txBody>
      </p:sp>
    </p:spTree>
    <p:extLst>
      <p:ext uri="{BB962C8B-B14F-4D97-AF65-F5344CB8AC3E}">
        <p14:creationId xmlns:p14="http://schemas.microsoft.com/office/powerpoint/2010/main" xmlns="" val="20047635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normAutofit fontScale="90000"/>
          </a:bodyPr>
          <a:lstStyle/>
          <a:p>
            <a:pPr eaLnBrk="1" hangingPunct="1"/>
            <a:r>
              <a:rPr lang="en-US" sz="3200" smtClean="0"/>
              <a:t>Figure 2.1 The Strategic Planning, Implementation, and </a:t>
            </a:r>
            <a:br>
              <a:rPr lang="en-US" sz="3200" smtClean="0"/>
            </a:br>
            <a:r>
              <a:rPr lang="en-US" sz="3200" smtClean="0"/>
              <a:t>Control Processes</a:t>
            </a:r>
          </a:p>
        </p:txBody>
      </p:sp>
      <p:pic>
        <p:nvPicPr>
          <p:cNvPr id="33795"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04800" y="1981200"/>
            <a:ext cx="7677150" cy="3619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5954539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eaLnBrk="1" hangingPunct="1"/>
            <a:r>
              <a:rPr lang="en-US" smtClean="0"/>
              <a:t>Table 2.1 Master Marketers</a:t>
            </a:r>
          </a:p>
        </p:txBody>
      </p:sp>
      <p:pic>
        <p:nvPicPr>
          <p:cNvPr id="35843" name="Picture 2"/>
          <p:cNvPicPr>
            <a:picLocks noChangeAspect="1" noChangeArrowheads="1"/>
          </p:cNvPicPr>
          <p:nvPr/>
        </p:nvPicPr>
        <p:blipFill>
          <a:blip r:embed="rId3">
            <a:extLst>
              <a:ext uri="{28A0092B-C50C-407E-A947-70E740481C1C}">
                <a14:useLocalDpi xmlns:a14="http://schemas.microsoft.com/office/drawing/2010/main" xmlns="" val="0"/>
              </a:ext>
            </a:extLst>
          </a:blip>
          <a:srcRect t="1988" r="1096"/>
          <a:stretch>
            <a:fillRect/>
          </a:stretch>
        </p:blipFill>
        <p:spPr bwMode="auto">
          <a:xfrm>
            <a:off x="400050" y="1752600"/>
            <a:ext cx="7600950" cy="3757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907225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mtClean="0"/>
              <a:t>What is a Marketing Plan?</a:t>
            </a:r>
          </a:p>
        </p:txBody>
      </p:sp>
      <p:sp>
        <p:nvSpPr>
          <p:cNvPr id="37891" name="Rectangle 3"/>
          <p:cNvSpPr>
            <a:spLocks noGrp="1" noChangeArrowheads="1"/>
          </p:cNvSpPr>
          <p:nvPr>
            <p:ph type="body" idx="1"/>
          </p:nvPr>
        </p:nvSpPr>
        <p:spPr>
          <a:xfrm>
            <a:off x="533400" y="1600200"/>
            <a:ext cx="7696200" cy="4572000"/>
          </a:xfrm>
        </p:spPr>
        <p:txBody>
          <a:bodyPr/>
          <a:lstStyle/>
          <a:p>
            <a:pPr indent="4763" algn="r" eaLnBrk="1" hangingPunct="1">
              <a:buFontTx/>
              <a:buNone/>
            </a:pPr>
            <a:r>
              <a:rPr lang="en-US" smtClean="0"/>
              <a:t>A </a:t>
            </a:r>
            <a:r>
              <a:rPr lang="en-US" b="1" smtClean="0"/>
              <a:t>marketing plan</a:t>
            </a:r>
            <a:r>
              <a:rPr lang="en-US" smtClean="0"/>
              <a:t> is the </a:t>
            </a:r>
          </a:p>
          <a:p>
            <a:pPr indent="4763" algn="r" eaLnBrk="1" hangingPunct="1">
              <a:buFontTx/>
              <a:buNone/>
            </a:pPr>
            <a:r>
              <a:rPr lang="en-US" smtClean="0"/>
              <a:t>central instrument for </a:t>
            </a:r>
          </a:p>
          <a:p>
            <a:pPr indent="4763" algn="r" eaLnBrk="1" hangingPunct="1">
              <a:buFontTx/>
              <a:buNone/>
            </a:pPr>
            <a:r>
              <a:rPr lang="en-US" smtClean="0"/>
              <a:t>directing and coordinating </a:t>
            </a:r>
          </a:p>
          <a:p>
            <a:pPr indent="4763" algn="r" eaLnBrk="1" hangingPunct="1">
              <a:buFontTx/>
              <a:buNone/>
            </a:pPr>
            <a:r>
              <a:rPr lang="en-US" smtClean="0"/>
              <a:t>the marketing effort. </a:t>
            </a:r>
          </a:p>
          <a:p>
            <a:pPr indent="4763" algn="r" eaLnBrk="1" hangingPunct="1">
              <a:buFontTx/>
              <a:buNone/>
            </a:pPr>
            <a:r>
              <a:rPr lang="en-US" smtClean="0"/>
              <a:t>It operates at a strategic and tactical level. </a:t>
            </a:r>
          </a:p>
        </p:txBody>
      </p:sp>
    </p:spTree>
    <p:extLst>
      <p:ext uri="{BB962C8B-B14F-4D97-AF65-F5344CB8AC3E}">
        <p14:creationId xmlns:p14="http://schemas.microsoft.com/office/powerpoint/2010/main" xmlns="" val="2549663008"/>
      </p:ext>
    </p:extLst>
  </p:cSld>
  <p:clrMapOvr>
    <a:masterClrMapping/>
  </p:clrMapOvr>
  <p:transition>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smtClean="0"/>
              <a:t>Levels of a Marketing Plan</a:t>
            </a:r>
          </a:p>
        </p:txBody>
      </p:sp>
      <p:sp>
        <p:nvSpPr>
          <p:cNvPr id="39939" name="Rectangle 3"/>
          <p:cNvSpPr>
            <a:spLocks noGrp="1" noChangeArrowheads="1"/>
          </p:cNvSpPr>
          <p:nvPr>
            <p:ph type="body" sz="half" idx="1"/>
          </p:nvPr>
        </p:nvSpPr>
        <p:spPr>
          <a:xfrm>
            <a:off x="457200" y="1600200"/>
            <a:ext cx="3778250" cy="4291013"/>
          </a:xfrm>
          <a:ln w="57150">
            <a:solidFill>
              <a:srgbClr val="DDDDDD"/>
            </a:solidFill>
            <a:miter lim="800000"/>
            <a:headEnd/>
            <a:tailEnd/>
          </a:ln>
        </p:spPr>
        <p:txBody>
          <a:bodyPr/>
          <a:lstStyle/>
          <a:p>
            <a:pPr eaLnBrk="1" hangingPunct="1"/>
            <a:r>
              <a:rPr lang="en-US" smtClean="0"/>
              <a:t>Strategic</a:t>
            </a:r>
          </a:p>
          <a:p>
            <a:pPr lvl="1" eaLnBrk="1" hangingPunct="1"/>
            <a:r>
              <a:rPr lang="en-US" smtClean="0"/>
              <a:t>Target marketing decisions</a:t>
            </a:r>
          </a:p>
          <a:p>
            <a:pPr lvl="1" eaLnBrk="1" hangingPunct="1"/>
            <a:r>
              <a:rPr lang="en-US" smtClean="0"/>
              <a:t>Value proposition</a:t>
            </a:r>
          </a:p>
          <a:p>
            <a:pPr lvl="1" eaLnBrk="1" hangingPunct="1"/>
            <a:r>
              <a:rPr lang="en-US" smtClean="0"/>
              <a:t>Analysis of marketing opportunities</a:t>
            </a:r>
          </a:p>
        </p:txBody>
      </p:sp>
      <p:sp>
        <p:nvSpPr>
          <p:cNvPr id="39940" name="Rectangle 4"/>
          <p:cNvSpPr>
            <a:spLocks noGrp="1" noChangeArrowheads="1"/>
          </p:cNvSpPr>
          <p:nvPr>
            <p:ph type="body" sz="half" idx="2"/>
          </p:nvPr>
        </p:nvSpPr>
        <p:spPr>
          <a:xfrm>
            <a:off x="4343400" y="1600200"/>
            <a:ext cx="3778250" cy="4291013"/>
          </a:xfrm>
          <a:ln w="57150">
            <a:solidFill>
              <a:srgbClr val="DDDDDD"/>
            </a:solidFill>
            <a:miter lim="800000"/>
            <a:headEnd/>
            <a:tailEnd/>
          </a:ln>
        </p:spPr>
        <p:txBody>
          <a:bodyPr/>
          <a:lstStyle/>
          <a:p>
            <a:pPr eaLnBrk="1" hangingPunct="1"/>
            <a:r>
              <a:rPr lang="en-US" smtClean="0"/>
              <a:t>Tactical</a:t>
            </a:r>
          </a:p>
          <a:p>
            <a:pPr lvl="1" eaLnBrk="1" hangingPunct="1"/>
            <a:r>
              <a:rPr lang="en-US" smtClean="0"/>
              <a:t>Product features</a:t>
            </a:r>
          </a:p>
          <a:p>
            <a:pPr lvl="1" eaLnBrk="1" hangingPunct="1"/>
            <a:r>
              <a:rPr lang="en-US" smtClean="0"/>
              <a:t>Promotion</a:t>
            </a:r>
          </a:p>
          <a:p>
            <a:pPr lvl="1" eaLnBrk="1" hangingPunct="1"/>
            <a:r>
              <a:rPr lang="en-US" smtClean="0"/>
              <a:t>Merchandising</a:t>
            </a:r>
          </a:p>
          <a:p>
            <a:pPr lvl="1" eaLnBrk="1" hangingPunct="1"/>
            <a:r>
              <a:rPr lang="en-US" smtClean="0"/>
              <a:t>Pricing</a:t>
            </a:r>
          </a:p>
          <a:p>
            <a:pPr lvl="1" eaLnBrk="1" hangingPunct="1"/>
            <a:r>
              <a:rPr lang="en-US" smtClean="0"/>
              <a:t>Sales channels</a:t>
            </a:r>
          </a:p>
          <a:p>
            <a:pPr lvl="1" eaLnBrk="1" hangingPunct="1"/>
            <a:r>
              <a:rPr lang="en-US" smtClean="0"/>
              <a:t>Service</a:t>
            </a:r>
          </a:p>
        </p:txBody>
      </p:sp>
    </p:spTree>
    <p:extLst>
      <p:ext uri="{BB962C8B-B14F-4D97-AF65-F5344CB8AC3E}">
        <p14:creationId xmlns:p14="http://schemas.microsoft.com/office/powerpoint/2010/main" xmlns="" val="1031422843"/>
      </p:ext>
    </p:extLst>
  </p:cSld>
  <p:clrMapOvr>
    <a:masterClrMapping/>
  </p:clrMapOvr>
  <p:transition>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p:txBody>
          <a:bodyPr>
            <a:normAutofit fontScale="90000"/>
          </a:bodyPr>
          <a:lstStyle/>
          <a:p>
            <a:pPr eaLnBrk="1" hangingPunct="1"/>
            <a:r>
              <a:rPr lang="en-US" smtClean="0"/>
              <a:t>Corporate Headquarters’ </a:t>
            </a:r>
            <a:br>
              <a:rPr lang="en-US" smtClean="0"/>
            </a:br>
            <a:r>
              <a:rPr lang="en-US" smtClean="0"/>
              <a:t>Planning Activities</a:t>
            </a:r>
          </a:p>
        </p:txBody>
      </p:sp>
      <p:sp>
        <p:nvSpPr>
          <p:cNvPr id="41986" name="Rectangle 3"/>
          <p:cNvSpPr>
            <a:spLocks noGrp="1" noChangeArrowheads="1"/>
          </p:cNvSpPr>
          <p:nvPr>
            <p:ph type="body" idx="1"/>
          </p:nvPr>
        </p:nvSpPr>
        <p:spPr/>
        <p:txBody>
          <a:bodyPr/>
          <a:lstStyle/>
          <a:p>
            <a:pPr eaLnBrk="1" hangingPunct="1"/>
            <a:r>
              <a:rPr lang="en-US" smtClean="0"/>
              <a:t>Define the corporate mission</a:t>
            </a:r>
          </a:p>
          <a:p>
            <a:pPr eaLnBrk="1" hangingPunct="1"/>
            <a:r>
              <a:rPr lang="en-US" smtClean="0"/>
              <a:t>Establish strategic business units (SBUs)</a:t>
            </a:r>
          </a:p>
          <a:p>
            <a:pPr eaLnBrk="1" hangingPunct="1"/>
            <a:r>
              <a:rPr lang="en-US" smtClean="0"/>
              <a:t>Assign resources to each SBU</a:t>
            </a:r>
          </a:p>
          <a:p>
            <a:pPr eaLnBrk="1" hangingPunct="1"/>
            <a:r>
              <a:rPr lang="en-US" smtClean="0"/>
              <a:t>Assess growth opportunities</a:t>
            </a:r>
          </a:p>
          <a:p>
            <a:pPr eaLnBrk="1" hangingPunct="1"/>
            <a:endParaRPr lang="en-US" smtClean="0"/>
          </a:p>
        </p:txBody>
      </p:sp>
    </p:spTree>
    <p:extLst>
      <p:ext uri="{BB962C8B-B14F-4D97-AF65-F5344CB8AC3E}">
        <p14:creationId xmlns:p14="http://schemas.microsoft.com/office/powerpoint/2010/main" xmlns="" val="1992706486"/>
      </p:ext>
    </p:extLst>
  </p:cSld>
  <p:clrMapOvr>
    <a:masterClrMapping/>
  </p:clrMapOvr>
  <p:transition>
    <p:cu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lstStyle/>
          <a:p>
            <a:pPr eaLnBrk="1" hangingPunct="1"/>
            <a:r>
              <a:rPr lang="en-US" smtClean="0"/>
              <a:t>Good Mission Statements</a:t>
            </a:r>
          </a:p>
        </p:txBody>
      </p:sp>
      <p:sp>
        <p:nvSpPr>
          <p:cNvPr id="44034" name="Rectangle 11"/>
          <p:cNvSpPr>
            <a:spLocks noGrp="1" noChangeArrowheads="1"/>
          </p:cNvSpPr>
          <p:nvPr>
            <p:ph type="body" idx="1"/>
          </p:nvPr>
        </p:nvSpPr>
        <p:spPr/>
        <p:txBody>
          <a:bodyPr/>
          <a:lstStyle/>
          <a:p>
            <a:pPr eaLnBrk="1" hangingPunct="1"/>
            <a:r>
              <a:rPr lang="en-US" smtClean="0"/>
              <a:t>Focus on a limited number of goals</a:t>
            </a:r>
          </a:p>
          <a:p>
            <a:pPr eaLnBrk="1" hangingPunct="1"/>
            <a:r>
              <a:rPr lang="en-US" smtClean="0"/>
              <a:t>Stress major policies and values</a:t>
            </a:r>
          </a:p>
          <a:p>
            <a:pPr eaLnBrk="1" hangingPunct="1"/>
            <a:r>
              <a:rPr lang="en-US" smtClean="0"/>
              <a:t>Define major competitive spheres</a:t>
            </a:r>
          </a:p>
          <a:p>
            <a:pPr eaLnBrk="1" hangingPunct="1"/>
            <a:r>
              <a:rPr lang="en-US" smtClean="0"/>
              <a:t>Take a long-term view</a:t>
            </a:r>
          </a:p>
          <a:p>
            <a:pPr eaLnBrk="1" hangingPunct="1"/>
            <a:r>
              <a:rPr lang="en-US" smtClean="0"/>
              <a:t>Short, memorable, meaningful</a:t>
            </a:r>
          </a:p>
        </p:txBody>
      </p:sp>
    </p:spTree>
    <p:extLst>
      <p:ext uri="{BB962C8B-B14F-4D97-AF65-F5344CB8AC3E}">
        <p14:creationId xmlns:p14="http://schemas.microsoft.com/office/powerpoint/2010/main" xmlns="" val="2756083429"/>
      </p:ext>
    </p:extLst>
  </p:cSld>
  <p:clrMapOvr>
    <a:masterClrMapping/>
  </p:clrMapOvr>
  <p:transition>
    <p:cu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p:txBody>
          <a:bodyPr/>
          <a:lstStyle/>
          <a:p>
            <a:pPr eaLnBrk="1" hangingPunct="1"/>
            <a:r>
              <a:rPr lang="en-US" smtClean="0"/>
              <a:t>Google</a:t>
            </a:r>
          </a:p>
        </p:txBody>
      </p:sp>
      <p:pic>
        <p:nvPicPr>
          <p:cNvPr id="46083"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47650" y="1447800"/>
            <a:ext cx="8112125" cy="4243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053672186"/>
      </p:ext>
    </p:extLst>
  </p:cSld>
  <p:clrMapOvr>
    <a:masterClrMapping/>
  </p:clrMapOvr>
  <p:transition>
    <p:cu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p:txBody>
          <a:bodyPr>
            <a:normAutofit fontScale="90000"/>
          </a:bodyPr>
          <a:lstStyle/>
          <a:p>
            <a:pPr eaLnBrk="1" hangingPunct="1"/>
            <a:r>
              <a:rPr lang="en-US" smtClean="0"/>
              <a:t>Table 2.2 </a:t>
            </a:r>
            <a:br>
              <a:rPr lang="en-US" smtClean="0"/>
            </a:br>
            <a:r>
              <a:rPr lang="en-US" smtClean="0"/>
              <a:t>Major Competitive Spheres</a:t>
            </a:r>
          </a:p>
        </p:txBody>
      </p:sp>
      <p:sp>
        <p:nvSpPr>
          <p:cNvPr id="48130" name="Rectangle 9"/>
          <p:cNvSpPr>
            <a:spLocks noGrp="1" noChangeArrowheads="1"/>
          </p:cNvSpPr>
          <p:nvPr>
            <p:ph type="body" idx="1"/>
          </p:nvPr>
        </p:nvSpPr>
        <p:spPr/>
        <p:txBody>
          <a:bodyPr/>
          <a:lstStyle/>
          <a:p>
            <a:pPr eaLnBrk="1" hangingPunct="1"/>
            <a:r>
              <a:rPr lang="en-US" smtClean="0"/>
              <a:t>Industry</a:t>
            </a:r>
          </a:p>
          <a:p>
            <a:pPr eaLnBrk="1" hangingPunct="1"/>
            <a:r>
              <a:rPr lang="en-US" smtClean="0"/>
              <a:t>Products</a:t>
            </a:r>
          </a:p>
          <a:p>
            <a:pPr eaLnBrk="1" hangingPunct="1"/>
            <a:r>
              <a:rPr lang="en-US" smtClean="0"/>
              <a:t>Competence</a:t>
            </a:r>
          </a:p>
          <a:p>
            <a:pPr eaLnBrk="1" hangingPunct="1"/>
            <a:r>
              <a:rPr lang="en-US" smtClean="0"/>
              <a:t>Market segment</a:t>
            </a:r>
          </a:p>
          <a:p>
            <a:pPr eaLnBrk="1" hangingPunct="1"/>
            <a:r>
              <a:rPr lang="en-US" smtClean="0"/>
              <a:t>Vertical channels</a:t>
            </a:r>
          </a:p>
          <a:p>
            <a:pPr eaLnBrk="1" hangingPunct="1"/>
            <a:r>
              <a:rPr lang="en-US" smtClean="0"/>
              <a:t>Geographic</a:t>
            </a:r>
          </a:p>
        </p:txBody>
      </p:sp>
    </p:spTree>
    <p:extLst>
      <p:ext uri="{BB962C8B-B14F-4D97-AF65-F5344CB8AC3E}">
        <p14:creationId xmlns:p14="http://schemas.microsoft.com/office/powerpoint/2010/main" xmlns="" val="3525912453"/>
      </p:ext>
    </p:extLst>
  </p:cSld>
  <p:clrMapOvr>
    <a:masterClrMapping/>
  </p:clrMapOvr>
  <p:transition>
    <p:cu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a:normAutofit fontScale="90000"/>
          </a:bodyPr>
          <a:lstStyle/>
          <a:p>
            <a:pPr eaLnBrk="1" hangingPunct="1"/>
            <a:r>
              <a:rPr lang="en-US" smtClean="0"/>
              <a:t>Product Orientation vs. </a:t>
            </a:r>
            <a:br>
              <a:rPr lang="en-US" smtClean="0"/>
            </a:br>
            <a:r>
              <a:rPr lang="en-US" smtClean="0"/>
              <a:t>Market Orientation</a:t>
            </a:r>
          </a:p>
        </p:txBody>
      </p:sp>
      <p:graphicFrame>
        <p:nvGraphicFramePr>
          <p:cNvPr id="2654211" name="Group 3"/>
          <p:cNvGraphicFramePr>
            <a:graphicFrameLocks noGrp="1"/>
          </p:cNvGraphicFramePr>
          <p:nvPr>
            <p:ph idx="1"/>
          </p:nvPr>
        </p:nvGraphicFramePr>
        <p:xfrm>
          <a:off x="609600" y="1752600"/>
          <a:ext cx="7086600" cy="4151313"/>
        </p:xfrm>
        <a:graphic>
          <a:graphicData uri="http://schemas.openxmlformats.org/drawingml/2006/table">
            <a:tbl>
              <a:tblPr/>
              <a:tblGrid>
                <a:gridCol w="2362200"/>
                <a:gridCol w="2362200"/>
                <a:gridCol w="2362200"/>
              </a:tblGrid>
              <a:tr h="607043">
                <a:tc>
                  <a:txBody>
                    <a:bodyPr/>
                    <a:lstStyle/>
                    <a:p>
                      <a:pPr marL="0" marR="0" lvl="0" indent="0" algn="ctr" defTabSz="914400" rtl="0" eaLnBrk="1" fontAlgn="base" latinLnBrk="0" hangingPunct="1">
                        <a:lnSpc>
                          <a:spcPct val="100000"/>
                        </a:lnSpc>
                        <a:spcBef>
                          <a:spcPct val="10000"/>
                        </a:spcBef>
                        <a:spcAft>
                          <a:spcPct val="10000"/>
                        </a:spcAft>
                        <a:buClr>
                          <a:schemeClr val="tx1"/>
                        </a:buClr>
                        <a:buSzTx/>
                        <a:buFontTx/>
                        <a:buNone/>
                        <a:tabLst/>
                      </a:pPr>
                      <a:r>
                        <a:rPr kumimoji="0" lang="en-US" sz="2400" b="1" i="0" u="none" strike="noStrike" cap="none" normalizeH="0" baseline="0" dirty="0" smtClean="0">
                          <a:ln>
                            <a:noFill/>
                          </a:ln>
                          <a:solidFill>
                            <a:schemeClr val="tx1"/>
                          </a:solidFill>
                          <a:effectLst/>
                          <a:latin typeface="Arial" charset="0"/>
                        </a:rPr>
                        <a:t>Company</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10000"/>
                        </a:spcBef>
                        <a:spcAft>
                          <a:spcPct val="10000"/>
                        </a:spcAft>
                        <a:buClr>
                          <a:schemeClr val="tx1"/>
                        </a:buClr>
                        <a:buSzTx/>
                        <a:buFontTx/>
                        <a:buNone/>
                        <a:tabLst/>
                      </a:pPr>
                      <a:r>
                        <a:rPr kumimoji="0" lang="en-US" sz="2400" b="1" i="0" u="none" strike="noStrike" cap="none" normalizeH="0" baseline="0" dirty="0" smtClean="0">
                          <a:ln>
                            <a:noFill/>
                          </a:ln>
                          <a:solidFill>
                            <a:schemeClr val="tx1"/>
                          </a:solidFill>
                          <a:effectLst/>
                          <a:latin typeface="Arial" charset="0"/>
                        </a:rPr>
                        <a:t>Product</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10000"/>
                        </a:spcBef>
                        <a:spcAft>
                          <a:spcPct val="10000"/>
                        </a:spcAft>
                        <a:buClr>
                          <a:schemeClr val="tx1"/>
                        </a:buClr>
                        <a:buSzTx/>
                        <a:buFontTx/>
                        <a:buNone/>
                        <a:tabLst/>
                      </a:pPr>
                      <a:r>
                        <a:rPr kumimoji="0" lang="en-US" sz="2400" b="1" i="0" u="none" strike="noStrike" cap="none" normalizeH="0" baseline="0" dirty="0" smtClean="0">
                          <a:ln>
                            <a:noFill/>
                          </a:ln>
                          <a:solidFill>
                            <a:schemeClr val="tx1"/>
                          </a:solidFill>
                          <a:effectLst/>
                          <a:latin typeface="Arial" charset="0"/>
                        </a:rPr>
                        <a:t>Market</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r>
              <a:tr h="952499">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000" b="0" i="0" u="none" strike="noStrike" cap="none" normalizeH="0" baseline="0" dirty="0" smtClean="0">
                          <a:ln>
                            <a:noFill/>
                          </a:ln>
                          <a:solidFill>
                            <a:schemeClr val="tx1"/>
                          </a:solidFill>
                          <a:effectLst/>
                          <a:latin typeface="Arial" charset="0"/>
                        </a:rPr>
                        <a:t>Missouri-Pacific Railroad</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000" b="0" i="0" u="none" strike="noStrike" cap="none" normalizeH="0" baseline="0" dirty="0" smtClean="0">
                          <a:ln>
                            <a:noFill/>
                          </a:ln>
                          <a:solidFill>
                            <a:schemeClr val="tx1"/>
                          </a:solidFill>
                          <a:effectLst/>
                          <a:latin typeface="Arial" charset="0"/>
                        </a:rPr>
                        <a:t>We run a railroad</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000" b="0" i="0" u="none" strike="noStrike" cap="none" normalizeH="0" baseline="0" dirty="0" smtClean="0">
                          <a:ln>
                            <a:noFill/>
                          </a:ln>
                          <a:solidFill>
                            <a:schemeClr val="tx1"/>
                          </a:solidFill>
                          <a:effectLst/>
                          <a:latin typeface="Arial" charset="0"/>
                        </a:rPr>
                        <a:t>We are a people-and-goods mover</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838093">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000" b="0" i="0" u="none" strike="noStrike" cap="none" normalizeH="0" baseline="0" dirty="0" smtClean="0">
                          <a:ln>
                            <a:noFill/>
                          </a:ln>
                          <a:solidFill>
                            <a:schemeClr val="tx1"/>
                          </a:solidFill>
                          <a:effectLst/>
                          <a:latin typeface="Arial" charset="0"/>
                        </a:rPr>
                        <a:t>Xerox</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000" b="0" i="0" u="none" strike="noStrike" cap="none" normalizeH="0" baseline="0" dirty="0" smtClean="0">
                          <a:ln>
                            <a:noFill/>
                          </a:ln>
                          <a:solidFill>
                            <a:schemeClr val="tx1"/>
                          </a:solidFill>
                          <a:effectLst/>
                          <a:latin typeface="Arial" charset="0"/>
                        </a:rPr>
                        <a:t>We make copying equipment</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000" b="0" i="0" u="none" strike="noStrike" cap="none" normalizeH="0" baseline="0" dirty="0" smtClean="0">
                          <a:ln>
                            <a:noFill/>
                          </a:ln>
                          <a:solidFill>
                            <a:schemeClr val="tx1"/>
                          </a:solidFill>
                          <a:effectLst/>
                          <a:latin typeface="Arial" charset="0"/>
                        </a:rPr>
                        <a:t>We improve office productivity</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876839">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000" b="0" i="0" u="none" strike="noStrike" cap="none" normalizeH="0" baseline="0" dirty="0" smtClean="0">
                          <a:ln>
                            <a:noFill/>
                          </a:ln>
                          <a:solidFill>
                            <a:schemeClr val="tx1"/>
                          </a:solidFill>
                          <a:effectLst/>
                          <a:latin typeface="Arial" charset="0"/>
                        </a:rPr>
                        <a:t>Standard Oil</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000" b="0" i="0" u="none" strike="noStrike" cap="none" normalizeH="0" baseline="0" dirty="0" smtClean="0">
                          <a:ln>
                            <a:noFill/>
                          </a:ln>
                          <a:solidFill>
                            <a:schemeClr val="tx1"/>
                          </a:solidFill>
                          <a:effectLst/>
                          <a:latin typeface="Arial" charset="0"/>
                        </a:rPr>
                        <a:t>We sell gasoline</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000" b="0" i="0" u="none" strike="noStrike" cap="none" normalizeH="0" baseline="0" dirty="0" smtClean="0">
                          <a:ln>
                            <a:noFill/>
                          </a:ln>
                          <a:solidFill>
                            <a:schemeClr val="tx1"/>
                          </a:solidFill>
                          <a:effectLst/>
                          <a:latin typeface="Arial" charset="0"/>
                        </a:rPr>
                        <a:t>We supply energy</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876839">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000" b="0" i="0" u="none" strike="noStrike" cap="none" normalizeH="0" baseline="0" dirty="0" smtClean="0">
                          <a:ln>
                            <a:noFill/>
                          </a:ln>
                          <a:solidFill>
                            <a:schemeClr val="tx1"/>
                          </a:solidFill>
                          <a:effectLst/>
                          <a:latin typeface="Arial" charset="0"/>
                        </a:rPr>
                        <a:t>Columbia Pictures</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000" b="0" i="0" u="none" strike="noStrike" cap="none" normalizeH="0" baseline="0" dirty="0" smtClean="0">
                          <a:ln>
                            <a:noFill/>
                          </a:ln>
                          <a:solidFill>
                            <a:schemeClr val="tx1"/>
                          </a:solidFill>
                          <a:effectLst/>
                          <a:latin typeface="Arial" charset="0"/>
                        </a:rPr>
                        <a:t>We make movies</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000" b="0" i="0" u="none" strike="noStrike" cap="none" normalizeH="0" baseline="0" dirty="0" smtClean="0">
                          <a:ln>
                            <a:noFill/>
                          </a:ln>
                          <a:solidFill>
                            <a:schemeClr val="tx1"/>
                          </a:solidFill>
                          <a:effectLst/>
                          <a:latin typeface="Arial" charset="0"/>
                        </a:rPr>
                        <a:t>We entertain people</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extLst>
      <p:ext uri="{BB962C8B-B14F-4D97-AF65-F5344CB8AC3E}">
        <p14:creationId xmlns:p14="http://schemas.microsoft.com/office/powerpoint/2010/main" xmlns="" val="3729402299"/>
      </p:ext>
    </p:extLst>
  </p:cSld>
  <p:clrMapOvr>
    <a:masterClrMapping/>
  </p:clrMapOvr>
  <p:transition>
    <p:cu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sz="3200" smtClean="0"/>
              <a:t>Dimensions Define a Business</a:t>
            </a:r>
          </a:p>
        </p:txBody>
      </p:sp>
      <p:sp>
        <p:nvSpPr>
          <p:cNvPr id="5" name="Rounded Rectangle 4"/>
          <p:cNvSpPr/>
          <p:nvPr/>
        </p:nvSpPr>
        <p:spPr>
          <a:xfrm>
            <a:off x="2286000" y="1752600"/>
            <a:ext cx="3733800" cy="914400"/>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Customer Groups</a:t>
            </a:r>
          </a:p>
        </p:txBody>
      </p:sp>
      <p:sp>
        <p:nvSpPr>
          <p:cNvPr id="6" name="Rounded Rectangle 5"/>
          <p:cNvSpPr/>
          <p:nvPr/>
        </p:nvSpPr>
        <p:spPr>
          <a:xfrm>
            <a:off x="2286000" y="2819400"/>
            <a:ext cx="3733800" cy="914400"/>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Customer Needs</a:t>
            </a:r>
          </a:p>
        </p:txBody>
      </p:sp>
      <p:sp>
        <p:nvSpPr>
          <p:cNvPr id="7" name="Rounded Rectangle 6"/>
          <p:cNvSpPr/>
          <p:nvPr/>
        </p:nvSpPr>
        <p:spPr>
          <a:xfrm>
            <a:off x="2286000" y="3886200"/>
            <a:ext cx="3733800" cy="914400"/>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Technology</a:t>
            </a:r>
          </a:p>
        </p:txBody>
      </p:sp>
    </p:spTree>
    <p:extLst>
      <p:ext uri="{BB962C8B-B14F-4D97-AF65-F5344CB8AC3E}">
        <p14:creationId xmlns:p14="http://schemas.microsoft.com/office/powerpoint/2010/main" xmlns="" val="2529616698"/>
      </p:ext>
    </p:extLst>
  </p:cSld>
  <p:clrMapOvr>
    <a:masterClrMapping/>
  </p:clrMapOvr>
  <p:transition>
    <p:cu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lstStyle/>
          <a:p>
            <a:pPr eaLnBrk="1" hangingPunct="1"/>
            <a:r>
              <a:rPr lang="en-US" smtClean="0"/>
              <a:t>Characteristics of SBUs</a:t>
            </a:r>
          </a:p>
        </p:txBody>
      </p:sp>
      <p:sp>
        <p:nvSpPr>
          <p:cNvPr id="54274" name="Rectangle 3"/>
          <p:cNvSpPr>
            <a:spLocks noGrp="1" noChangeArrowheads="1"/>
          </p:cNvSpPr>
          <p:nvPr>
            <p:ph type="body" idx="1"/>
          </p:nvPr>
        </p:nvSpPr>
        <p:spPr/>
        <p:txBody>
          <a:bodyPr/>
          <a:lstStyle/>
          <a:p>
            <a:pPr eaLnBrk="1" hangingPunct="1"/>
            <a:r>
              <a:rPr lang="en-US" smtClean="0"/>
              <a:t>It is a single business or collection of related businesses</a:t>
            </a:r>
          </a:p>
          <a:p>
            <a:pPr eaLnBrk="1" hangingPunct="1"/>
            <a:r>
              <a:rPr lang="en-US" smtClean="0"/>
              <a:t>It has its own set of competitors</a:t>
            </a:r>
          </a:p>
          <a:p>
            <a:pPr eaLnBrk="1" hangingPunct="1"/>
            <a:r>
              <a:rPr lang="en-US" smtClean="0"/>
              <a:t>It has a leader responsible for strategic planning and profitability</a:t>
            </a:r>
          </a:p>
          <a:p>
            <a:pPr lvl="1" eaLnBrk="1" hangingPunct="1"/>
            <a:endParaRPr lang="en-US" smtClean="0"/>
          </a:p>
        </p:txBody>
      </p:sp>
    </p:spTree>
    <p:extLst>
      <p:ext uri="{BB962C8B-B14F-4D97-AF65-F5344CB8AC3E}">
        <p14:creationId xmlns:p14="http://schemas.microsoft.com/office/powerpoint/2010/main" xmlns="" val="3340635067"/>
      </p:ext>
    </p:extLst>
  </p:cSld>
  <p:clrMapOvr>
    <a:masterClrMapping/>
  </p:clrMapOvr>
  <p:transition>
    <p:cu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4"/>
          <p:cNvSpPr>
            <a:spLocks noGrp="1"/>
          </p:cNvSpPr>
          <p:nvPr>
            <p:ph type="title"/>
          </p:nvPr>
        </p:nvSpPr>
        <p:spPr/>
        <p:txBody>
          <a:bodyPr/>
          <a:lstStyle/>
          <a:p>
            <a:pPr eaLnBrk="1" hangingPunct="1"/>
            <a:endParaRPr lang="en-US" smtClean="0"/>
          </a:p>
        </p:txBody>
      </p:sp>
      <p:pic>
        <p:nvPicPr>
          <p:cNvPr id="56323"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23863" y="1828800"/>
            <a:ext cx="6980237" cy="3943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959336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p:txBody>
          <a:bodyPr>
            <a:normAutofit fontScale="90000"/>
          </a:bodyPr>
          <a:lstStyle/>
          <a:p>
            <a:pPr eaLnBrk="1" hangingPunct="1"/>
            <a:r>
              <a:rPr lang="en-US" smtClean="0"/>
              <a:t>Figure 2.2 The Strategic Planning Gap</a:t>
            </a:r>
          </a:p>
        </p:txBody>
      </p:sp>
      <p:pic>
        <p:nvPicPr>
          <p:cNvPr id="58371"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181100" y="1543050"/>
            <a:ext cx="6781800" cy="3771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4680928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p:txBody>
          <a:bodyPr/>
          <a:lstStyle/>
          <a:p>
            <a:pPr eaLnBrk="1" hangingPunct="1"/>
            <a:r>
              <a:rPr lang="en-US" smtClean="0"/>
              <a:t>What is Corporate Culture?</a:t>
            </a:r>
          </a:p>
        </p:txBody>
      </p:sp>
      <p:sp>
        <p:nvSpPr>
          <p:cNvPr id="60418" name="Rectangle 3"/>
          <p:cNvSpPr>
            <a:spLocks noGrp="1" noChangeArrowheads="1"/>
          </p:cNvSpPr>
          <p:nvPr>
            <p:ph type="body" idx="1"/>
          </p:nvPr>
        </p:nvSpPr>
        <p:spPr>
          <a:xfrm>
            <a:off x="533400" y="1600200"/>
            <a:ext cx="7620000" cy="4572000"/>
          </a:xfrm>
        </p:spPr>
        <p:txBody>
          <a:bodyPr/>
          <a:lstStyle/>
          <a:p>
            <a:pPr algn="r" eaLnBrk="1" hangingPunct="1">
              <a:buFont typeface="Wingdings" pitchFamily="2" charset="2"/>
              <a:buNone/>
            </a:pPr>
            <a:r>
              <a:rPr lang="en-US" b="1" smtClean="0"/>
              <a:t>Corporate culture </a:t>
            </a:r>
            <a:r>
              <a:rPr lang="en-US" smtClean="0"/>
              <a:t>is the </a:t>
            </a:r>
          </a:p>
          <a:p>
            <a:pPr algn="r" eaLnBrk="1" hangingPunct="1">
              <a:buFont typeface="Wingdings" pitchFamily="2" charset="2"/>
              <a:buNone/>
            </a:pPr>
            <a:r>
              <a:rPr lang="en-US" smtClean="0"/>
              <a:t>shared experiences, stories, beliefs, </a:t>
            </a:r>
          </a:p>
          <a:p>
            <a:pPr algn="r" eaLnBrk="1" hangingPunct="1">
              <a:buFont typeface="Wingdings" pitchFamily="2" charset="2"/>
              <a:buNone/>
            </a:pPr>
            <a:r>
              <a:rPr lang="en-US" smtClean="0"/>
              <a:t>and norms that </a:t>
            </a:r>
          </a:p>
          <a:p>
            <a:pPr algn="r" eaLnBrk="1" hangingPunct="1">
              <a:buFont typeface="Wingdings" pitchFamily="2" charset="2"/>
              <a:buNone/>
            </a:pPr>
            <a:r>
              <a:rPr lang="en-US" smtClean="0"/>
              <a:t>characterize an organization.</a:t>
            </a:r>
          </a:p>
        </p:txBody>
      </p:sp>
    </p:spTree>
    <p:extLst>
      <p:ext uri="{BB962C8B-B14F-4D97-AF65-F5344CB8AC3E}">
        <p14:creationId xmlns:p14="http://schemas.microsoft.com/office/powerpoint/2010/main" xmlns="" val="656270913"/>
      </p:ext>
    </p:extLst>
  </p:cSld>
  <p:clrMapOvr>
    <a:masterClrMapping/>
  </p:clrMapOvr>
  <p:transition>
    <p:cu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4"/>
          <p:cNvSpPr>
            <a:spLocks noGrp="1"/>
          </p:cNvSpPr>
          <p:nvPr>
            <p:ph type="title"/>
          </p:nvPr>
        </p:nvSpPr>
        <p:spPr/>
        <p:txBody>
          <a:bodyPr>
            <a:normAutofit fontScale="90000"/>
          </a:bodyPr>
          <a:lstStyle/>
          <a:p>
            <a:pPr eaLnBrk="1" hangingPunct="1"/>
            <a:r>
              <a:rPr lang="en-US" smtClean="0"/>
              <a:t>Figure 2.3 The Business Unit Strategic Planning Process</a:t>
            </a:r>
          </a:p>
        </p:txBody>
      </p:sp>
      <p:pic>
        <p:nvPicPr>
          <p:cNvPr id="62467"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28600" y="2514600"/>
            <a:ext cx="8153400" cy="2257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28183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p:txBody>
          <a:bodyPr/>
          <a:lstStyle/>
          <a:p>
            <a:pPr eaLnBrk="1" hangingPunct="1"/>
            <a:r>
              <a:rPr lang="en-US" smtClean="0"/>
              <a:t>SWOT Analysis</a:t>
            </a:r>
          </a:p>
        </p:txBody>
      </p:sp>
      <p:sp>
        <p:nvSpPr>
          <p:cNvPr id="8" name="Rounded Rectangle 7"/>
          <p:cNvSpPr/>
          <p:nvPr/>
        </p:nvSpPr>
        <p:spPr>
          <a:xfrm>
            <a:off x="685800" y="1676400"/>
            <a:ext cx="2590800" cy="8382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Strengths</a:t>
            </a:r>
          </a:p>
        </p:txBody>
      </p:sp>
      <p:sp>
        <p:nvSpPr>
          <p:cNvPr id="9" name="Rounded Rectangle 8"/>
          <p:cNvSpPr/>
          <p:nvPr/>
        </p:nvSpPr>
        <p:spPr>
          <a:xfrm>
            <a:off x="2057400" y="2743200"/>
            <a:ext cx="2590800" cy="8382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Weaknesses</a:t>
            </a:r>
          </a:p>
        </p:txBody>
      </p:sp>
      <p:sp>
        <p:nvSpPr>
          <p:cNvPr id="10" name="Rounded Rectangle 9"/>
          <p:cNvSpPr/>
          <p:nvPr/>
        </p:nvSpPr>
        <p:spPr>
          <a:xfrm>
            <a:off x="3733800" y="3733800"/>
            <a:ext cx="2590800" cy="8382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Opportunities</a:t>
            </a:r>
          </a:p>
        </p:txBody>
      </p:sp>
      <p:sp>
        <p:nvSpPr>
          <p:cNvPr id="11" name="Rounded Rectangle 10"/>
          <p:cNvSpPr/>
          <p:nvPr/>
        </p:nvSpPr>
        <p:spPr>
          <a:xfrm>
            <a:off x="5029200" y="4724400"/>
            <a:ext cx="2590800" cy="8382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Threats</a:t>
            </a:r>
          </a:p>
        </p:txBody>
      </p:sp>
    </p:spTree>
    <p:extLst>
      <p:ext uri="{BB962C8B-B14F-4D97-AF65-F5344CB8AC3E}">
        <p14:creationId xmlns:p14="http://schemas.microsoft.com/office/powerpoint/2010/main" xmlns="" val="4061454512"/>
      </p:ext>
    </p:extLst>
  </p:cSld>
  <p:clrMapOvr>
    <a:masterClrMapping/>
  </p:clrMapOvr>
  <p:transition>
    <p:cu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p:txBody>
          <a:bodyPr>
            <a:normAutofit fontScale="90000"/>
          </a:bodyPr>
          <a:lstStyle/>
          <a:p>
            <a:pPr eaLnBrk="1" hangingPunct="1"/>
            <a:r>
              <a:rPr lang="en-US" smtClean="0"/>
              <a:t>Market Opportunity Analysis (MOA)</a:t>
            </a:r>
          </a:p>
        </p:txBody>
      </p:sp>
      <p:sp>
        <p:nvSpPr>
          <p:cNvPr id="66562" name="Rectangle 3"/>
          <p:cNvSpPr>
            <a:spLocks noGrp="1" noChangeArrowheads="1"/>
          </p:cNvSpPr>
          <p:nvPr>
            <p:ph type="body" idx="1"/>
          </p:nvPr>
        </p:nvSpPr>
        <p:spPr>
          <a:xfrm>
            <a:off x="533400" y="1600200"/>
            <a:ext cx="7543800" cy="4572000"/>
          </a:xfrm>
        </p:spPr>
        <p:txBody>
          <a:bodyPr>
            <a:normAutofit lnSpcReduction="10000"/>
          </a:bodyPr>
          <a:lstStyle/>
          <a:p>
            <a:pPr eaLnBrk="1" hangingPunct="1"/>
            <a:r>
              <a:rPr lang="en-US" smtClean="0"/>
              <a:t>Can the benefits involved in the opportunity be articulated convincingly to a defined target market?</a:t>
            </a:r>
          </a:p>
          <a:p>
            <a:pPr eaLnBrk="1" hangingPunct="1"/>
            <a:r>
              <a:rPr lang="en-US" smtClean="0"/>
              <a:t>Can the target market be located and reached with cost-effective media and trade channels?</a:t>
            </a:r>
          </a:p>
          <a:p>
            <a:pPr eaLnBrk="1" hangingPunct="1"/>
            <a:r>
              <a:rPr lang="en-US" smtClean="0"/>
              <a:t>Does the company possess or have access to the critical capabilities and resources needed to deliver the customer benefits?</a:t>
            </a:r>
          </a:p>
        </p:txBody>
      </p:sp>
    </p:spTree>
    <p:extLst>
      <p:ext uri="{BB962C8B-B14F-4D97-AF65-F5344CB8AC3E}">
        <p14:creationId xmlns:p14="http://schemas.microsoft.com/office/powerpoint/2010/main" xmlns="" val="2515332646"/>
      </p:ext>
    </p:extLst>
  </p:cSld>
  <p:clrMapOvr>
    <a:masterClrMapping/>
  </p:clrMapOvr>
  <p:transition>
    <p:cu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p:txBody>
          <a:bodyPr>
            <a:normAutofit fontScale="90000"/>
          </a:bodyPr>
          <a:lstStyle/>
          <a:p>
            <a:pPr eaLnBrk="1" hangingPunct="1"/>
            <a:r>
              <a:rPr lang="en-US" smtClean="0"/>
              <a:t>Market Opportunity Analysis (MOA)</a:t>
            </a:r>
          </a:p>
        </p:txBody>
      </p:sp>
      <p:sp>
        <p:nvSpPr>
          <p:cNvPr id="68610" name="Rectangle 3"/>
          <p:cNvSpPr>
            <a:spLocks noGrp="1" noChangeArrowheads="1"/>
          </p:cNvSpPr>
          <p:nvPr>
            <p:ph type="body" idx="1"/>
          </p:nvPr>
        </p:nvSpPr>
        <p:spPr/>
        <p:txBody>
          <a:bodyPr/>
          <a:lstStyle/>
          <a:p>
            <a:pPr eaLnBrk="1" hangingPunct="1"/>
            <a:r>
              <a:rPr lang="en-US" smtClean="0"/>
              <a:t>Can the company deliver the benefits better than any actual or potential competitors?</a:t>
            </a:r>
          </a:p>
          <a:p>
            <a:pPr eaLnBrk="1" hangingPunct="1"/>
            <a:r>
              <a:rPr lang="en-US" smtClean="0"/>
              <a:t>Will the financial rate of return meet or exceed the company’s required threshold for investment?</a:t>
            </a:r>
          </a:p>
        </p:txBody>
      </p:sp>
    </p:spTree>
    <p:extLst>
      <p:ext uri="{BB962C8B-B14F-4D97-AF65-F5344CB8AC3E}">
        <p14:creationId xmlns:p14="http://schemas.microsoft.com/office/powerpoint/2010/main" xmlns="" val="149738901"/>
      </p:ext>
    </p:extLst>
  </p:cSld>
  <p:clrMapOvr>
    <a:masterClrMapping/>
  </p:clrMapOvr>
  <p:transition>
    <p:cu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p:txBody>
          <a:bodyPr>
            <a:normAutofit fontScale="90000"/>
          </a:bodyPr>
          <a:lstStyle/>
          <a:p>
            <a:pPr eaLnBrk="1" hangingPunct="1"/>
            <a:r>
              <a:rPr lang="en-US" smtClean="0"/>
              <a:t>Figure 2.4 </a:t>
            </a:r>
            <a:br>
              <a:rPr lang="en-US" smtClean="0"/>
            </a:br>
            <a:r>
              <a:rPr lang="en-US" smtClean="0"/>
              <a:t>Opportunity and Threat Matrices</a:t>
            </a:r>
          </a:p>
        </p:txBody>
      </p:sp>
      <p:pic>
        <p:nvPicPr>
          <p:cNvPr id="70659"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057400" y="1524000"/>
            <a:ext cx="4572000" cy="466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300678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p:txBody>
          <a:bodyPr/>
          <a:lstStyle/>
          <a:p>
            <a:pPr eaLnBrk="1" hangingPunct="1"/>
            <a:r>
              <a:rPr lang="en-US" smtClean="0"/>
              <a:t>Goal Formulation and MBO</a:t>
            </a:r>
          </a:p>
        </p:txBody>
      </p:sp>
      <p:sp>
        <p:nvSpPr>
          <p:cNvPr id="72706" name="Rectangle 3"/>
          <p:cNvSpPr>
            <a:spLocks noGrp="1" noChangeArrowheads="1"/>
          </p:cNvSpPr>
          <p:nvPr>
            <p:ph type="body" idx="1"/>
          </p:nvPr>
        </p:nvSpPr>
        <p:spPr/>
        <p:txBody>
          <a:bodyPr/>
          <a:lstStyle/>
          <a:p>
            <a:pPr eaLnBrk="1" hangingPunct="1"/>
            <a:r>
              <a:rPr lang="en-US" smtClean="0"/>
              <a:t>Unit’s objectives must be hierarchical</a:t>
            </a:r>
          </a:p>
          <a:p>
            <a:pPr eaLnBrk="1" hangingPunct="1"/>
            <a:r>
              <a:rPr lang="en-US" smtClean="0"/>
              <a:t>Objectives should be quantitative</a:t>
            </a:r>
          </a:p>
          <a:p>
            <a:pPr eaLnBrk="1" hangingPunct="1"/>
            <a:r>
              <a:rPr lang="en-US" smtClean="0"/>
              <a:t>Goals should be realistic</a:t>
            </a:r>
          </a:p>
          <a:p>
            <a:pPr eaLnBrk="1" hangingPunct="1"/>
            <a:r>
              <a:rPr lang="en-US" smtClean="0"/>
              <a:t>Objectives must be consistent</a:t>
            </a:r>
          </a:p>
        </p:txBody>
      </p:sp>
    </p:spTree>
    <p:extLst>
      <p:ext uri="{BB962C8B-B14F-4D97-AF65-F5344CB8AC3E}">
        <p14:creationId xmlns:p14="http://schemas.microsoft.com/office/powerpoint/2010/main" xmlns="" val="1528001334"/>
      </p:ext>
    </p:extLst>
  </p:cSld>
  <p:clrMapOvr>
    <a:masterClrMapping/>
  </p:clrMapOvr>
  <p:transition>
    <p:cu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lstStyle/>
          <a:p>
            <a:pPr eaLnBrk="1" hangingPunct="1"/>
            <a:r>
              <a:rPr lang="en-US" smtClean="0"/>
              <a:t>Porter’s Generic Strategies</a:t>
            </a:r>
          </a:p>
        </p:txBody>
      </p:sp>
      <p:sp>
        <p:nvSpPr>
          <p:cNvPr id="8" name="Rounded Rectangle 7"/>
          <p:cNvSpPr/>
          <p:nvPr/>
        </p:nvSpPr>
        <p:spPr>
          <a:xfrm>
            <a:off x="2057400" y="1752600"/>
            <a:ext cx="4267200" cy="914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Overall cost leadership</a:t>
            </a:r>
          </a:p>
        </p:txBody>
      </p:sp>
      <p:sp>
        <p:nvSpPr>
          <p:cNvPr id="9" name="Rounded Rectangle 8"/>
          <p:cNvSpPr/>
          <p:nvPr/>
        </p:nvSpPr>
        <p:spPr>
          <a:xfrm>
            <a:off x="2057400" y="2819400"/>
            <a:ext cx="4267200" cy="914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Differentiation</a:t>
            </a:r>
          </a:p>
        </p:txBody>
      </p:sp>
      <p:sp>
        <p:nvSpPr>
          <p:cNvPr id="10" name="Rounded Rectangle 9"/>
          <p:cNvSpPr/>
          <p:nvPr/>
        </p:nvSpPr>
        <p:spPr>
          <a:xfrm>
            <a:off x="2057400" y="3886200"/>
            <a:ext cx="4267200" cy="914400"/>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Focus</a:t>
            </a:r>
          </a:p>
        </p:txBody>
      </p:sp>
    </p:spTree>
    <p:extLst>
      <p:ext uri="{BB962C8B-B14F-4D97-AF65-F5344CB8AC3E}">
        <p14:creationId xmlns:p14="http://schemas.microsoft.com/office/powerpoint/2010/main" xmlns="" val="2911776728"/>
      </p:ext>
    </p:extLst>
  </p:cSld>
  <p:clrMapOvr>
    <a:masterClrMapping/>
  </p:clrMapOvr>
  <p:transition>
    <p:cu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p:txBody>
          <a:bodyPr/>
          <a:lstStyle/>
          <a:p>
            <a:pPr eaLnBrk="1" hangingPunct="1"/>
            <a:r>
              <a:rPr lang="en-US" smtClean="0"/>
              <a:t>Categories of Marketing Alliances</a:t>
            </a:r>
          </a:p>
        </p:txBody>
      </p:sp>
      <p:sp>
        <p:nvSpPr>
          <p:cNvPr id="76802" name="Rectangle 7"/>
          <p:cNvSpPr>
            <a:spLocks noGrp="1" noChangeArrowheads="1"/>
          </p:cNvSpPr>
          <p:nvPr>
            <p:ph type="body" idx="1"/>
          </p:nvPr>
        </p:nvSpPr>
        <p:spPr/>
        <p:txBody>
          <a:bodyPr/>
          <a:lstStyle/>
          <a:p>
            <a:pPr eaLnBrk="1" hangingPunct="1"/>
            <a:r>
              <a:rPr lang="en-US" smtClean="0"/>
              <a:t>Product or service alliance</a:t>
            </a:r>
          </a:p>
          <a:p>
            <a:pPr eaLnBrk="1" hangingPunct="1"/>
            <a:r>
              <a:rPr lang="en-US" smtClean="0"/>
              <a:t>Promotional alliance</a:t>
            </a:r>
          </a:p>
          <a:p>
            <a:pPr eaLnBrk="1" hangingPunct="1"/>
            <a:r>
              <a:rPr lang="en-US" smtClean="0"/>
              <a:t>Logistics alliances</a:t>
            </a:r>
          </a:p>
          <a:p>
            <a:pPr eaLnBrk="1" hangingPunct="1"/>
            <a:r>
              <a:rPr lang="en-US" smtClean="0"/>
              <a:t>Pricing collaborations</a:t>
            </a:r>
          </a:p>
        </p:txBody>
      </p:sp>
    </p:spTree>
    <p:extLst>
      <p:ext uri="{BB962C8B-B14F-4D97-AF65-F5344CB8AC3E}">
        <p14:creationId xmlns:p14="http://schemas.microsoft.com/office/powerpoint/2010/main" xmlns="" val="810957722"/>
      </p:ext>
    </p:extLst>
  </p:cSld>
  <p:clrMapOvr>
    <a:masterClrMapping/>
  </p:clrMapOvr>
  <p:transition>
    <p:cu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p:cNvSpPr>
            <a:spLocks noGrp="1"/>
          </p:cNvSpPr>
          <p:nvPr>
            <p:ph type="title"/>
          </p:nvPr>
        </p:nvSpPr>
        <p:spPr/>
        <p:txBody>
          <a:bodyPr/>
          <a:lstStyle/>
          <a:p>
            <a:pPr eaLnBrk="1" hangingPunct="1"/>
            <a:r>
              <a:rPr lang="en-US" smtClean="0"/>
              <a:t>McKinsey’s Elements of Success</a:t>
            </a:r>
          </a:p>
        </p:txBody>
      </p:sp>
      <p:sp>
        <p:nvSpPr>
          <p:cNvPr id="5" name="Rounded Rectangle 4"/>
          <p:cNvSpPr/>
          <p:nvPr/>
        </p:nvSpPr>
        <p:spPr>
          <a:xfrm>
            <a:off x="4572000" y="1981200"/>
            <a:ext cx="22098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Strategy</a:t>
            </a:r>
          </a:p>
        </p:txBody>
      </p:sp>
      <p:sp>
        <p:nvSpPr>
          <p:cNvPr id="6" name="Rounded Rectangle 5"/>
          <p:cNvSpPr/>
          <p:nvPr/>
        </p:nvSpPr>
        <p:spPr>
          <a:xfrm>
            <a:off x="4572000" y="2895600"/>
            <a:ext cx="22098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Structure</a:t>
            </a:r>
          </a:p>
        </p:txBody>
      </p:sp>
      <p:sp>
        <p:nvSpPr>
          <p:cNvPr id="7" name="Rounded Rectangle 6"/>
          <p:cNvSpPr/>
          <p:nvPr/>
        </p:nvSpPr>
        <p:spPr>
          <a:xfrm>
            <a:off x="4572000" y="3810000"/>
            <a:ext cx="22098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Systems</a:t>
            </a:r>
          </a:p>
        </p:txBody>
      </p:sp>
      <p:sp>
        <p:nvSpPr>
          <p:cNvPr id="8" name="Rounded Rectangle 7"/>
          <p:cNvSpPr/>
          <p:nvPr/>
        </p:nvSpPr>
        <p:spPr>
          <a:xfrm>
            <a:off x="1752600" y="3810000"/>
            <a:ext cx="22098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Style</a:t>
            </a:r>
          </a:p>
        </p:txBody>
      </p:sp>
      <p:sp>
        <p:nvSpPr>
          <p:cNvPr id="9" name="Rounded Rectangle 8"/>
          <p:cNvSpPr/>
          <p:nvPr/>
        </p:nvSpPr>
        <p:spPr>
          <a:xfrm>
            <a:off x="2667000" y="4800600"/>
            <a:ext cx="32766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Shared values</a:t>
            </a:r>
          </a:p>
        </p:txBody>
      </p:sp>
      <p:sp>
        <p:nvSpPr>
          <p:cNvPr id="10" name="Rounded Rectangle 9"/>
          <p:cNvSpPr/>
          <p:nvPr/>
        </p:nvSpPr>
        <p:spPr>
          <a:xfrm>
            <a:off x="1752600" y="2895600"/>
            <a:ext cx="22098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Staff</a:t>
            </a:r>
          </a:p>
        </p:txBody>
      </p:sp>
      <p:sp>
        <p:nvSpPr>
          <p:cNvPr id="11" name="Rounded Rectangle 10"/>
          <p:cNvSpPr/>
          <p:nvPr/>
        </p:nvSpPr>
        <p:spPr>
          <a:xfrm>
            <a:off x="1752600" y="1981200"/>
            <a:ext cx="2209800" cy="7620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Skills</a:t>
            </a:r>
          </a:p>
        </p:txBody>
      </p:sp>
    </p:spTree>
    <p:extLst>
      <p:ext uri="{BB962C8B-B14F-4D97-AF65-F5344CB8AC3E}">
        <p14:creationId xmlns:p14="http://schemas.microsoft.com/office/powerpoint/2010/main" xmlns="" val="30876418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p:txBody>
          <a:bodyPr/>
          <a:lstStyle/>
          <a:p>
            <a:pPr eaLnBrk="1" hangingPunct="1"/>
            <a:r>
              <a:rPr lang="en-US" smtClean="0"/>
              <a:t>Marketing Plan Contents</a:t>
            </a:r>
          </a:p>
        </p:txBody>
      </p:sp>
      <p:sp>
        <p:nvSpPr>
          <p:cNvPr id="80899" name="AutoShape 3"/>
          <p:cNvSpPr>
            <a:spLocks noChangeArrowheads="1"/>
          </p:cNvSpPr>
          <p:nvPr/>
        </p:nvSpPr>
        <p:spPr bwMode="auto">
          <a:xfrm>
            <a:off x="609600" y="1828800"/>
            <a:ext cx="7391400" cy="3429000"/>
          </a:xfrm>
          <a:prstGeom prst="roundRect">
            <a:avLst>
              <a:gd name="adj" fmla="val 16667"/>
            </a:avLst>
          </a:prstGeom>
          <a:solidFill>
            <a:schemeClr val="bg1"/>
          </a:solidFill>
          <a:ln w="9525">
            <a:solidFill>
              <a:schemeClr val="tx1"/>
            </a:solidFill>
            <a:round/>
            <a:headEnd/>
            <a:tailEnd/>
          </a:ln>
        </p:spPr>
        <p:txBody>
          <a:bodyPr wrap="none" anchor="ctr"/>
          <a:lstStyle/>
          <a:p>
            <a:pPr marL="862013">
              <a:buFont typeface="Wingdings" pitchFamily="2" charset="2"/>
              <a:buChar char="ü"/>
            </a:pPr>
            <a:r>
              <a:rPr lang="en-US" sz="3200"/>
              <a:t> Executive summary</a:t>
            </a:r>
          </a:p>
          <a:p>
            <a:pPr marL="862013">
              <a:buFont typeface="Wingdings" pitchFamily="2" charset="2"/>
              <a:buChar char="ü"/>
            </a:pPr>
            <a:r>
              <a:rPr lang="en-US" sz="3200"/>
              <a:t> Table of contents</a:t>
            </a:r>
          </a:p>
          <a:p>
            <a:pPr marL="862013">
              <a:buFont typeface="Wingdings" pitchFamily="2" charset="2"/>
              <a:buChar char="ü"/>
            </a:pPr>
            <a:r>
              <a:rPr lang="en-US" sz="3200"/>
              <a:t> Situation analysis</a:t>
            </a:r>
          </a:p>
          <a:p>
            <a:pPr marL="862013">
              <a:buFont typeface="Wingdings" pitchFamily="2" charset="2"/>
              <a:buChar char="ü"/>
            </a:pPr>
            <a:r>
              <a:rPr lang="en-US" sz="3200"/>
              <a:t> Marketing strategy</a:t>
            </a:r>
          </a:p>
          <a:p>
            <a:pPr marL="862013">
              <a:buFont typeface="Wingdings" pitchFamily="2" charset="2"/>
              <a:buChar char="ü"/>
            </a:pPr>
            <a:r>
              <a:rPr lang="en-US" sz="3200"/>
              <a:t> Financial projections</a:t>
            </a:r>
          </a:p>
          <a:p>
            <a:pPr marL="862013">
              <a:buFont typeface="Wingdings" pitchFamily="2" charset="2"/>
              <a:buChar char="ü"/>
            </a:pPr>
            <a:r>
              <a:rPr lang="en-US" sz="3200"/>
              <a:t> Implementation controls</a:t>
            </a:r>
          </a:p>
        </p:txBody>
      </p:sp>
    </p:spTree>
    <p:extLst>
      <p:ext uri="{BB962C8B-B14F-4D97-AF65-F5344CB8AC3E}">
        <p14:creationId xmlns:p14="http://schemas.microsoft.com/office/powerpoint/2010/main" xmlns="" val="1503054790"/>
      </p:ext>
    </p:extLst>
  </p:cSld>
  <p:clrMapOvr>
    <a:masterClrMapping/>
  </p:clrMapOvr>
  <p:transition>
    <p:cut/>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838200" y="609600"/>
            <a:ext cx="7696200" cy="1143000"/>
          </a:xfrm>
        </p:spPr>
        <p:txBody>
          <a:bodyPr/>
          <a:lstStyle/>
          <a:p>
            <a:pPr eaLnBrk="1" hangingPunct="1"/>
            <a:r>
              <a:rPr lang="en-US" smtClean="0"/>
              <a:t>Evaluating a Marketing Plan</a:t>
            </a:r>
          </a:p>
        </p:txBody>
      </p:sp>
      <p:sp>
        <p:nvSpPr>
          <p:cNvPr id="82947" name="AutoShape 3"/>
          <p:cNvSpPr>
            <a:spLocks noChangeArrowheads="1"/>
          </p:cNvSpPr>
          <p:nvPr/>
        </p:nvSpPr>
        <p:spPr bwMode="auto">
          <a:xfrm>
            <a:off x="762000" y="1905000"/>
            <a:ext cx="6934200" cy="3581400"/>
          </a:xfrm>
          <a:prstGeom prst="roundRect">
            <a:avLst>
              <a:gd name="adj" fmla="val 16667"/>
            </a:avLst>
          </a:prstGeom>
          <a:solidFill>
            <a:schemeClr val="bg1"/>
          </a:solidFill>
          <a:ln w="9525">
            <a:solidFill>
              <a:schemeClr val="tx1"/>
            </a:solidFill>
            <a:round/>
            <a:headEnd/>
            <a:tailEnd/>
          </a:ln>
        </p:spPr>
        <p:txBody>
          <a:bodyPr wrap="none" anchor="ctr"/>
          <a:lstStyle/>
          <a:p>
            <a:pPr marL="862013">
              <a:buFont typeface="Wingdings" pitchFamily="2" charset="2"/>
              <a:buChar char="ü"/>
            </a:pPr>
            <a:r>
              <a:rPr lang="en-US" sz="3200"/>
              <a:t> Is the plan simple?</a:t>
            </a:r>
          </a:p>
          <a:p>
            <a:pPr marL="862013">
              <a:buFont typeface="Wingdings" pitchFamily="2" charset="2"/>
              <a:buChar char="ü"/>
            </a:pPr>
            <a:r>
              <a:rPr lang="en-US" sz="3200"/>
              <a:t> Is the plan specific?</a:t>
            </a:r>
          </a:p>
          <a:p>
            <a:pPr marL="862013">
              <a:buFont typeface="Wingdings" pitchFamily="2" charset="2"/>
              <a:buChar char="ü"/>
            </a:pPr>
            <a:r>
              <a:rPr lang="en-US" sz="3200"/>
              <a:t> Is the plan realistic?</a:t>
            </a:r>
          </a:p>
          <a:p>
            <a:pPr marL="862013">
              <a:buFont typeface="Wingdings" pitchFamily="2" charset="2"/>
              <a:buChar char="ü"/>
            </a:pPr>
            <a:r>
              <a:rPr lang="en-US" sz="3200"/>
              <a:t> Is the plan complete?</a:t>
            </a:r>
          </a:p>
        </p:txBody>
      </p:sp>
    </p:spTree>
    <p:extLst>
      <p:ext uri="{BB962C8B-B14F-4D97-AF65-F5344CB8AC3E}">
        <p14:creationId xmlns:p14="http://schemas.microsoft.com/office/powerpoint/2010/main" xmlns="" val="1531390672"/>
      </p:ext>
    </p:extLst>
  </p:cSld>
  <p:clrMapOvr>
    <a:masterClrMapping/>
  </p:clrMapOvr>
  <p:transition>
    <p:cut/>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p:txBody>
          <a:bodyPr/>
          <a:lstStyle/>
          <a:p>
            <a:pPr eaLnBrk="1" hangingPunct="1"/>
            <a:r>
              <a:rPr lang="en-US" smtClean="0"/>
              <a:t>For Review</a:t>
            </a:r>
          </a:p>
        </p:txBody>
      </p:sp>
      <p:sp>
        <p:nvSpPr>
          <p:cNvPr id="2609155" name="Rectangle 3"/>
          <p:cNvSpPr>
            <a:spLocks noGrp="1" noChangeArrowheads="1"/>
          </p:cNvSpPr>
          <p:nvPr>
            <p:ph type="body" idx="1"/>
          </p:nvPr>
        </p:nvSpPr>
        <p:spPr/>
        <p:txBody>
          <a:bodyPr/>
          <a:lstStyle/>
          <a:p>
            <a:pPr eaLnBrk="1" hangingPunct="1"/>
            <a:r>
              <a:rPr lang="en-US" smtClean="0"/>
              <a:t>How does marketing affect customer value?</a:t>
            </a:r>
          </a:p>
          <a:p>
            <a:pPr eaLnBrk="1" hangingPunct="1"/>
            <a:r>
              <a:rPr lang="en-US" smtClean="0"/>
              <a:t>How is strategic planning carried out at different levels of the organization?</a:t>
            </a:r>
          </a:p>
          <a:p>
            <a:pPr eaLnBrk="1" hangingPunct="1"/>
            <a:r>
              <a:rPr lang="en-US" smtClean="0"/>
              <a:t>What does a marketing plan include?</a:t>
            </a:r>
          </a:p>
        </p:txBody>
      </p:sp>
    </p:spTree>
    <p:extLst>
      <p:ext uri="{BB962C8B-B14F-4D97-AF65-F5344CB8AC3E}">
        <p14:creationId xmlns:p14="http://schemas.microsoft.com/office/powerpoint/2010/main" xmlns="" val="4140562223"/>
      </p:ext>
    </p:extLst>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09155">
                                            <p:txEl>
                                              <p:pRg st="0" end="0"/>
                                            </p:txEl>
                                          </p:spTgt>
                                        </p:tgtEl>
                                        <p:attrNameLst>
                                          <p:attrName>style.visibility</p:attrName>
                                        </p:attrNameLst>
                                      </p:cBhvr>
                                      <p:to>
                                        <p:strVal val="visible"/>
                                      </p:to>
                                    </p:set>
                                    <p:animEffect transition="in" filter="blinds(horizontal)">
                                      <p:cBhvr>
                                        <p:cTn id="7" dur="500"/>
                                        <p:tgtEl>
                                          <p:spTgt spid="26091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609155">
                                            <p:txEl>
                                              <p:pRg st="1" end="1"/>
                                            </p:txEl>
                                          </p:spTgt>
                                        </p:tgtEl>
                                        <p:attrNameLst>
                                          <p:attrName>style.visibility</p:attrName>
                                        </p:attrNameLst>
                                      </p:cBhvr>
                                      <p:to>
                                        <p:strVal val="visible"/>
                                      </p:to>
                                    </p:set>
                                    <p:animEffect transition="in" filter="blinds(horizontal)">
                                      <p:cBhvr>
                                        <p:cTn id="12" dur="500"/>
                                        <p:tgtEl>
                                          <p:spTgt spid="260915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609155">
                                            <p:txEl>
                                              <p:pRg st="2" end="2"/>
                                            </p:txEl>
                                          </p:spTgt>
                                        </p:tgtEl>
                                        <p:attrNameLst>
                                          <p:attrName>style.visibility</p:attrName>
                                        </p:attrNameLst>
                                      </p:cBhvr>
                                      <p:to>
                                        <p:strVal val="visible"/>
                                      </p:to>
                                    </p:set>
                                    <p:animEffect transition="in" filter="blinds(horizontal)">
                                      <p:cBhvr>
                                        <p:cTn id="17" dur="500"/>
                                        <p:tgtEl>
                                          <p:spTgt spid="26091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9155" grpId="0" build="p" autoUpdateAnimBg="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984</TotalTime>
  <Words>4082</Words>
  <Application>Microsoft Office PowerPoint</Application>
  <PresentationFormat>On-screen Show (4:3)</PresentationFormat>
  <Paragraphs>304</Paragraphs>
  <Slides>40</Slides>
  <Notes>38</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Applied Marketing Strategies</vt:lpstr>
      <vt:lpstr>Review of Concepts</vt:lpstr>
      <vt:lpstr>Lecture Agenda</vt:lpstr>
      <vt:lpstr>Phases of Value Creation and Delivery</vt:lpstr>
      <vt:lpstr>What is the Value Chain?</vt:lpstr>
      <vt:lpstr>What is the Value Chain?</vt:lpstr>
      <vt:lpstr>What is the Value Chain?</vt:lpstr>
      <vt:lpstr>Core Business Processes</vt:lpstr>
      <vt:lpstr>Core Business Processes</vt:lpstr>
      <vt:lpstr>Characteristics of  Core Competencies</vt:lpstr>
      <vt:lpstr>Maximizing Core Competencies</vt:lpstr>
      <vt:lpstr>What is Holistic Marketing?</vt:lpstr>
      <vt:lpstr>Questions to Address in  Holistic Marketing </vt:lpstr>
      <vt:lpstr>Strategic Planning Priority</vt:lpstr>
      <vt:lpstr>Figure 2.1 The Strategic Planning, Implementation, and  Control Processes</vt:lpstr>
      <vt:lpstr>Table 2.1 Master Marketers</vt:lpstr>
      <vt:lpstr>What is a Marketing Plan?</vt:lpstr>
      <vt:lpstr>Levels of a Marketing Plan</vt:lpstr>
      <vt:lpstr>Corporate Headquarters’  Planning Activities</vt:lpstr>
      <vt:lpstr>Good Mission Statements</vt:lpstr>
      <vt:lpstr>Google</vt:lpstr>
      <vt:lpstr>Table 2.2  Major Competitive Spheres</vt:lpstr>
      <vt:lpstr>Product Orientation vs.  Market Orientation</vt:lpstr>
      <vt:lpstr>Dimensions Define a Business</vt:lpstr>
      <vt:lpstr>Characteristics of SBUs</vt:lpstr>
      <vt:lpstr>Slide 26</vt:lpstr>
      <vt:lpstr>Figure 2.2 The Strategic Planning Gap</vt:lpstr>
      <vt:lpstr>What is Corporate Culture?</vt:lpstr>
      <vt:lpstr>Figure 2.3 The Business Unit Strategic Planning Process</vt:lpstr>
      <vt:lpstr>SWOT Analysis</vt:lpstr>
      <vt:lpstr>Market Opportunity Analysis (MOA)</vt:lpstr>
      <vt:lpstr>Market Opportunity Analysis (MOA)</vt:lpstr>
      <vt:lpstr>Figure 2.4  Opportunity and Threat Matrices</vt:lpstr>
      <vt:lpstr>Goal Formulation and MBO</vt:lpstr>
      <vt:lpstr>Porter’s Generic Strategies</vt:lpstr>
      <vt:lpstr>Categories of Marketing Alliances</vt:lpstr>
      <vt:lpstr>McKinsey’s Elements of Success</vt:lpstr>
      <vt:lpstr>Marketing Plan Contents</vt:lpstr>
      <vt:lpstr>Evaluating a Marketing Plan</vt:lpstr>
      <vt:lpstr>For Review</vt:lpstr>
    </vt:vector>
  </TitlesOfParts>
  <Company>QMUL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Muhammad Umar Chaudhry</dc:creator>
  <cp:lastModifiedBy>vcomsats</cp:lastModifiedBy>
  <cp:revision>41</cp:revision>
  <dcterms:created xsi:type="dcterms:W3CDTF">2012-11-28T18:40:59Z</dcterms:created>
  <dcterms:modified xsi:type="dcterms:W3CDTF">2012-12-05T07:44:02Z</dcterms:modified>
</cp:coreProperties>
</file>