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86" r:id="rId2"/>
    <p:sldId id="257" r:id="rId3"/>
    <p:sldId id="258" r:id="rId4"/>
    <p:sldId id="276" r:id="rId5"/>
    <p:sldId id="321" r:id="rId6"/>
    <p:sldId id="277" r:id="rId7"/>
    <p:sldId id="322" r:id="rId8"/>
    <p:sldId id="323" r:id="rId9"/>
    <p:sldId id="324" r:id="rId10"/>
    <p:sldId id="330" r:id="rId11"/>
    <p:sldId id="278" r:id="rId12"/>
    <p:sldId id="331" r:id="rId13"/>
    <p:sldId id="279" r:id="rId14"/>
    <p:sldId id="332" r:id="rId15"/>
    <p:sldId id="280" r:id="rId16"/>
    <p:sldId id="325" r:id="rId17"/>
    <p:sldId id="281" r:id="rId18"/>
    <p:sldId id="326" r:id="rId19"/>
    <p:sldId id="282" r:id="rId20"/>
    <p:sldId id="283" r:id="rId21"/>
    <p:sldId id="327" r:id="rId22"/>
    <p:sldId id="284"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8182" autoAdjust="0"/>
  </p:normalViewPr>
  <p:slideViewPr>
    <p:cSldViewPr>
      <p:cViewPr>
        <p:scale>
          <a:sx n="57" d="100"/>
          <a:sy n="57" d="100"/>
        </p:scale>
        <p:origin x="-1075" y="-5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13E6FC-63D8-42EE-BFE7-9CF801B0C737}" type="datetimeFigureOut">
              <a:rPr lang="en-GB" smtClean="0"/>
              <a:pPr/>
              <a:t>21/01/2013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7A1E17-F58D-4223-85B7-648E99BA47BB}" type="slidenum">
              <a:rPr lang="en-GB" smtClean="0"/>
              <a:pPr/>
              <a:t>‹#›</a:t>
            </a:fld>
            <a:endParaRPr lang="en-GB"/>
          </a:p>
        </p:txBody>
      </p:sp>
    </p:spTree>
    <p:extLst>
      <p:ext uri="{BB962C8B-B14F-4D97-AF65-F5344CB8AC3E}">
        <p14:creationId xmlns="" xmlns:p14="http://schemas.microsoft.com/office/powerpoint/2010/main" val="3967470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1953918-D6EB-4FD3-AF52-30AA0B166923}" type="slidenum">
              <a:rPr lang="en-US" smtClean="0"/>
              <a:pPr eaLnBrk="1" hangingPunct="1"/>
              <a:t>2</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B3F7622-AB4B-49F7-AFFD-62E624ACDF0F}" type="slidenum">
              <a:rPr lang="en-US" smtClean="0"/>
              <a:pPr eaLnBrk="1" hangingPunct="1"/>
              <a:t>3</a:t>
            </a:fld>
            <a:endParaRPr 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Good marketing is no accident, but a result of careful planning and execution using state-of-the-art tools and techniques. It becomes both an art and a science as marketers strive to find creative new solutions to challenges in a complex marketing environment. </a:t>
            </a:r>
          </a:p>
          <a:p>
            <a:pPr eaLnBrk="1" hangingPunct="1"/>
            <a:r>
              <a:rPr lang="en-US" smtClean="0">
                <a:latin typeface="Arial" pitchFamily="34" charset="0"/>
              </a:rPr>
              <a:t>In this book, the authors describe how top marketers balance discipline and imagination to address these new marketing realities. In the first chapter, they set the stage by reviewing important marketing concepts, tools, frameworks, and issues.</a:t>
            </a:r>
          </a:p>
          <a:p>
            <a:pPr eaLnBrk="1" hangingPunct="1"/>
            <a:r>
              <a:rPr lang="en-US" smtClean="0">
                <a:latin typeface="Arial" pitchFamily="34" charset="0"/>
              </a:rPr>
              <a:t>The questions identified in the slide will be our focus.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The holistic marketing concept is based on the development, design, and implementation of marketing programs, processes, and activities that recognize their breadth and interdependencies.</a:t>
            </a:r>
          </a:p>
          <a:p>
            <a:pPr eaLnBrk="1" hangingPunct="1"/>
            <a:r>
              <a:rPr lang="en-US" dirty="0" smtClean="0">
                <a:latin typeface="Arial" pitchFamily="34" charset="0"/>
              </a:rPr>
              <a:t>Holistic marketing acknowledges that everything matters in marketing—and that a broad, integrated perspective is often necessary. Figure 1.3 provides a schematic overview of four broad components characterizing holistic marketing: relationship marketing, integrated marketing, internal marketing, and performance marketing.</a:t>
            </a:r>
          </a:p>
        </p:txBody>
      </p:sp>
      <p:sp>
        <p:nvSpPr>
          <p:cNvPr id="7885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C64880D7-02C1-41AA-AFF0-BBD011FDC17C}" type="slidenum">
              <a:rPr lang="en-US" smtClean="0"/>
              <a:pPr eaLnBrk="1" hangingPunct="1"/>
              <a:t>4</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The holistic marketing concept is based on the development, design, and implementation of marketing programs, processes, and activities that recognize their breadth and interdependencies.</a:t>
            </a:r>
          </a:p>
          <a:p>
            <a:pPr eaLnBrk="1" hangingPunct="1"/>
            <a:r>
              <a:rPr lang="en-US" smtClean="0">
                <a:latin typeface="Arial" pitchFamily="34" charset="0"/>
              </a:rPr>
              <a:t>Holistic marketing acknowledges that everything matters in marketing—and that a broad, integrated perspective is often necessary. Figure 1.3 provides a schematic overview of four broad components characterizing holistic marketing: relationship marketing, integrated marketing, internal marketing, and performance marketing.</a:t>
            </a:r>
          </a:p>
        </p:txBody>
      </p:sp>
      <p:sp>
        <p:nvSpPr>
          <p:cNvPr id="7885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C64880D7-02C1-41AA-AFF0-BBD011FDC17C}" type="slidenum">
              <a:rPr lang="en-US" smtClean="0"/>
              <a:pPr eaLnBrk="1" hangingPunct="1"/>
              <a:t>5</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Relationship marketing aims to build mutually satisfying long-term relationships with key constituents in order to earn and retain their business.</a:t>
            </a:r>
          </a:p>
          <a:p>
            <a:pPr eaLnBrk="1" hangingPunct="1"/>
            <a:r>
              <a:rPr lang="en-US" dirty="0" smtClean="0">
                <a:latin typeface="Arial" pitchFamily="34" charset="0"/>
              </a:rPr>
              <a:t>Four key constituents for relationship marketing are customers, employees, marketing partners (channels, suppliers, distributors, dealers, agencies), and members of the financial community (shareholders, investors, analysts). Marketers must create prosperity among all these constituents and balance the returns to all key stakeholders. To develop strong relationships with them requires understanding their capabilities and resources, needs, goals, and desires. The ultimate outcome of relationship marketing is a unique company asset called a marketing network, consisting of the company and its supporting stakeholders—customers, employees, suppliers, distributors, retailers, and others—with whom it has built mutually profitable business relationships. The operating principle is simple: build an effective network of relationships with key stakeholders, and profits will follow.</a:t>
            </a:r>
          </a:p>
        </p:txBody>
      </p:sp>
      <p:sp>
        <p:nvSpPr>
          <p:cNvPr id="7987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E7D82B36-089B-447B-8F0D-121AC976D087}" type="slidenum">
              <a:rPr lang="en-US" smtClean="0"/>
              <a:pPr eaLnBrk="1" hangingPunct="1"/>
              <a:t>6</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Relationship marketing aims to build mutually satisfying long-term relationships with key constituents in order to earn and retain their business.</a:t>
            </a:r>
          </a:p>
          <a:p>
            <a:pPr eaLnBrk="1" hangingPunct="1"/>
            <a:r>
              <a:rPr lang="en-US" dirty="0" smtClean="0">
                <a:latin typeface="Arial" pitchFamily="34" charset="0"/>
              </a:rPr>
              <a:t>Four key constituents for relationship marketing are customers, employees, marketing partners (channels, suppliers, distributors, dealers, agencies), and members of the financial community (shareholders, investors, analysts). Marketers must create prosperity among all these constituents and balance the returns to all key stakeholders. To develop strong relationships with them requires understanding their capabilities and resources, needs, goals, and desires. The ultimate outcome of relationship marketing is a unique company asset called a marketing network, consisting of the company and its supporting stakeholders—customers, employees, suppliers, distributors, retailers, and others—with whom it has built mutually profitable business relationships. The operating principle is simple: build an effective network of relationships with key stakeholders, and profits will follow.</a:t>
            </a:r>
          </a:p>
        </p:txBody>
      </p:sp>
      <p:sp>
        <p:nvSpPr>
          <p:cNvPr id="7987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E7D82B36-089B-447B-8F0D-121AC976D087}" type="slidenum">
              <a:rPr lang="en-US" smtClean="0"/>
              <a:pPr eaLnBrk="1" hangingPunct="1"/>
              <a:t>7</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The holistic marketing concept is based on the development, design, and implementation of marketing programs, processes, and activities that recognize their breadth and interdependencies.</a:t>
            </a:r>
          </a:p>
          <a:p>
            <a:pPr eaLnBrk="1" hangingPunct="1"/>
            <a:r>
              <a:rPr lang="en-US" smtClean="0">
                <a:latin typeface="Arial" pitchFamily="34" charset="0"/>
              </a:rPr>
              <a:t>Holistic marketing acknowledges that everything matters in marketing—and that a broad, integrated perspective is often necessary. Figure 1.3 provides a schematic overview of four broad components characterizing holistic marketing: relationship marketing, integrated marketing, internal marketing, and performance marketing.</a:t>
            </a:r>
          </a:p>
        </p:txBody>
      </p:sp>
      <p:sp>
        <p:nvSpPr>
          <p:cNvPr id="7885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C64880D7-02C1-41AA-AFF0-BBD011FDC17C}" type="slidenum">
              <a:rPr lang="en-US" smtClean="0"/>
              <a:pPr eaLnBrk="1" hangingPunct="1"/>
              <a:t>10</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Integrated marketing occurs when the marketer devises marketing activities and assembles marketing programs to create, communicate, and deliver value for consumers such that “the whole is greater than the sum of its parts.” Two key themes are that (1) many different marketing activities can create, communicate, and deliver value and (2) marketers should design and implement any one marketing activity with all other activities in mind.</a:t>
            </a:r>
          </a:p>
        </p:txBody>
      </p:sp>
      <p:sp>
        <p:nvSpPr>
          <p:cNvPr id="8090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B3D05BE1-645D-4B4F-95BB-0394B29EA844}" type="slidenum">
              <a:rPr lang="en-US" smtClean="0"/>
              <a:pPr eaLnBrk="1" hangingPunct="1"/>
              <a:t>11</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The holistic marketing concept is based on the development, design, and implementation of marketing programs, processes, and activities that recognize their breadth and interdependencies.</a:t>
            </a:r>
          </a:p>
          <a:p>
            <a:pPr eaLnBrk="1" hangingPunct="1"/>
            <a:r>
              <a:rPr lang="en-US" smtClean="0">
                <a:latin typeface="Arial" pitchFamily="34" charset="0"/>
              </a:rPr>
              <a:t>Holistic marketing acknowledges that everything matters in marketing—and that a broad, integrated perspective is often necessary. Figure 1.3 provides a schematic overview of four broad components characterizing holistic marketing: relationship marketing, integrated marketing, internal marketing, and performance marketing.</a:t>
            </a:r>
          </a:p>
        </p:txBody>
      </p:sp>
      <p:sp>
        <p:nvSpPr>
          <p:cNvPr id="7885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C64880D7-02C1-41AA-AFF0-BBD011FDC17C}" type="slidenum">
              <a:rPr lang="en-US" smtClean="0"/>
              <a:pPr eaLnBrk="1" hangingPunct="1"/>
              <a:t>12</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EF0E728-27F0-4B2B-B0C6-6884D98A4B10}" type="slidenum">
              <a:rPr lang="en-US" smtClean="0"/>
              <a:pPr eaLnBrk="1" hangingPunct="1"/>
              <a:t>13</a:t>
            </a:fld>
            <a:endParaRPr 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Snowshoe Mountain in Snowshoe, West Virginia, embarked on a marketing program based on internal marketing to better brand the ski resort with a promise of an “authentic, rustic and engaging wilderness experience.” In launching a branding initiative to define their goals and articulate what they wanted the Snowshoe Mountain brand to represent to visitors, the resort’s marketers started inside. They incorporated the new brand promise in a 40-page brand book that contained the history of the resort and a list of seven attitude words that characterized how employees should interact with guests. On-mountain messaging and signs also reminded employees to deliver on the brand promise. All new hires received a brand presentation from the director of marketing to help them better understand the brand and become effective advocates.</a:t>
            </a:r>
          </a:p>
          <a:p>
            <a:pPr eaLnBrk="1" hangingPunct="1"/>
            <a:endParaRPr lang="en-US"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The holistic marketing concept is based on the development, design, and implementation of marketing programs, processes, and activities that recognize their breadth and interdependencies.</a:t>
            </a:r>
          </a:p>
          <a:p>
            <a:pPr eaLnBrk="1" hangingPunct="1"/>
            <a:r>
              <a:rPr lang="en-US" smtClean="0">
                <a:latin typeface="Arial" pitchFamily="34" charset="0"/>
              </a:rPr>
              <a:t>Holistic marketing acknowledges that everything matters in marketing—and that a broad, integrated perspective is often necessary. Figure 1.3 provides a schematic overview of four broad components characterizing holistic marketing: relationship marketing, integrated marketing, internal marketing, and performance marketing.</a:t>
            </a:r>
          </a:p>
        </p:txBody>
      </p:sp>
      <p:sp>
        <p:nvSpPr>
          <p:cNvPr id="7885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C64880D7-02C1-41AA-AFF0-BBD011FDC17C}" type="slidenum">
              <a:rPr lang="en-US" smtClean="0"/>
              <a:pPr eaLnBrk="1" hangingPunct="1"/>
              <a:t>14</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1C77332-B7AD-4C06-BD9D-00621E550A45}" type="slidenum">
              <a:rPr lang="en-US" smtClean="0"/>
              <a:pPr eaLnBrk="1" hangingPunct="1"/>
              <a:t>15</a:t>
            </a:fld>
            <a:endParaRPr lang="en-US"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Performance marketing requires understanding the financial and nonfinancial returns to business and society from marketing activities and programs. Top marketers are increasingly going beyond sales revenue to examine the marketing scorecard and interpret what is happening to market share, customer loss rate, customer satisfaction, product quality, and other measures. They are also considering the legal, ethical, social, and environmental effects of marketing activities and programs.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1C77332-B7AD-4C06-BD9D-00621E550A45}" type="slidenum">
              <a:rPr lang="en-US" smtClean="0"/>
              <a:pPr eaLnBrk="1" hangingPunct="1"/>
              <a:t>16</a:t>
            </a:fld>
            <a:endParaRPr lang="en-US"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Performance marketing requires understanding the financial and nonfinancial returns to business and society from marketing activities and programs. Top marketers are increasingly going beyond sales revenue to examine the marketing scorecard and interpret what is happening to market share, customer loss rate, customer satisfaction, product quality, and other measures. They are also considering the legal, ethical, social, and environmental effects of marketing activities and programs.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In Table 1.2 these forms of social activity are defined and examples from McDonald’s are provided. </a:t>
            </a:r>
          </a:p>
        </p:txBody>
      </p:sp>
      <p:sp>
        <p:nvSpPr>
          <p:cNvPr id="8397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0B9948D1-E93A-4675-9CEE-3268BC6449F5}" type="slidenum">
              <a:rPr lang="en-US" smtClean="0"/>
              <a:pPr eaLnBrk="1" hangingPunct="1"/>
              <a:t>17</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McCarthy classified various marketing activities into marketing-mix tools of four broad kinds, which he called the four Ps of marketing: product, price, place, and promotion. The marketing variables under each P are shown in Figure 1.4. Given the breadth, complexity, and richness of marketing, however—as exemplified by holistic marketing—clearly these four Ps are not the whole story anymore.</a:t>
            </a:r>
          </a:p>
        </p:txBody>
      </p:sp>
      <p:sp>
        <p:nvSpPr>
          <p:cNvPr id="8499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32EDFF0-D7FE-4795-A8B5-E3EA8F612FB7}" type="slidenum">
              <a:rPr lang="en-US" smtClean="0"/>
              <a:pPr eaLnBrk="1" hangingPunct="1"/>
              <a:t>19</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If we update them to reflect the holistic marketing concept, we arrive at a more representative set that encompasses modern marketing realities: people, processes, programs, and performance, as in Figure 1.5.</a:t>
            </a:r>
          </a:p>
          <a:p>
            <a:pPr eaLnBrk="1" hangingPunct="1"/>
            <a:r>
              <a:rPr lang="en-US" smtClean="0">
                <a:latin typeface="Arial" pitchFamily="34" charset="0"/>
              </a:rPr>
              <a:t>People reflects, in part, internal marketing and the fact that employees are critical to marketing success. </a:t>
            </a:r>
          </a:p>
          <a:p>
            <a:pPr eaLnBrk="1" hangingPunct="1"/>
            <a:r>
              <a:rPr lang="en-US" smtClean="0">
                <a:latin typeface="Arial" pitchFamily="34" charset="0"/>
              </a:rPr>
              <a:t>Processes reflects all the creativity, discipline, and structure brought to marketing management. Programs reflects all the firm’s consumer-directed activities. It encompasses the old four Ps as well as a range of other marketing activities that might not fit as neatly into the old view of marketing.</a:t>
            </a:r>
          </a:p>
          <a:p>
            <a:pPr eaLnBrk="1" hangingPunct="1"/>
            <a:r>
              <a:rPr lang="en-US" smtClean="0">
                <a:latin typeface="Arial" pitchFamily="34" charset="0"/>
              </a:rPr>
              <a:t>We define performance as in holistic marketing, to capture the range of possible outcome measures that have financial and nonfinancial implications (profitability as well as brand and customer equity), and implications beyond the company itself (social responsibility, legal, ethical, and community related).</a:t>
            </a:r>
          </a:p>
        </p:txBody>
      </p:sp>
      <p:sp>
        <p:nvSpPr>
          <p:cNvPr id="860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8664B96-4100-41E7-B34D-CA5055C1D929}" type="slidenum">
              <a:rPr lang="en-US" smtClean="0"/>
              <a:pPr eaLnBrk="1" hangingPunct="1"/>
              <a:t>20</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If we update them to reflect the holistic marketing concept, we arrive at a more representative set that encompasses modern marketing realities: people, processes, programs, and performance, as in Figure 1.5.</a:t>
            </a:r>
          </a:p>
          <a:p>
            <a:pPr eaLnBrk="1" hangingPunct="1"/>
            <a:r>
              <a:rPr lang="en-US" dirty="0" smtClean="0">
                <a:latin typeface="Arial" pitchFamily="34" charset="0"/>
              </a:rPr>
              <a:t>People reflects, in part, internal marketing and the fact that employees are critical to marketing success. </a:t>
            </a:r>
          </a:p>
          <a:p>
            <a:pPr eaLnBrk="1" hangingPunct="1"/>
            <a:r>
              <a:rPr lang="en-US" dirty="0" smtClean="0">
                <a:latin typeface="Arial" pitchFamily="34" charset="0"/>
              </a:rPr>
              <a:t>Processes reflects all the creativity, discipline, and structure brought to marketing management. Programs reflects all the firm’s consumer-directed activities. It encompasses the old four Ps as well as a range of other marketing activities that might not fit as neatly into the old view of marketing.</a:t>
            </a:r>
          </a:p>
          <a:p>
            <a:pPr eaLnBrk="1" hangingPunct="1"/>
            <a:r>
              <a:rPr lang="en-US" dirty="0" smtClean="0">
                <a:latin typeface="Arial" pitchFamily="34" charset="0"/>
              </a:rPr>
              <a:t>We define performance as in holistic marketing, to capture the range of possible outcome measures that have financial and nonfinancial implications (profitability as well as brand and customer equity), and implications beyond the company itself (social responsibility, legal, ethical, and community related).</a:t>
            </a:r>
          </a:p>
        </p:txBody>
      </p:sp>
      <p:sp>
        <p:nvSpPr>
          <p:cNvPr id="860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8664B96-4100-41E7-B34D-CA5055C1D929}" type="slidenum">
              <a:rPr lang="en-US" smtClean="0"/>
              <a:pPr eaLnBrk="1" hangingPunct="1"/>
              <a:t>21</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31590C9-E225-4006-8AC4-1A5485BD2399}" type="slidenum">
              <a:rPr lang="en-US" smtClean="0"/>
              <a:pPr eaLnBrk="1" hangingPunct="1"/>
              <a:t>22</a:t>
            </a:fld>
            <a:endParaRPr 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With the holistic marketing philosophy as a backdrop, we can identify a specific set of tasks that make up successful marketing management and marketing leadership.</a:t>
            </a:r>
          </a:p>
          <a:p>
            <a:pPr eaLnBrk="1" hangingPunct="1"/>
            <a:endParaRPr 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EB65739-77E5-494F-957A-26B06295B588}" type="datetimeFigureOut">
              <a:rPr lang="en-GB" smtClean="0"/>
              <a:pPr/>
              <a:t>21/01/2013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52768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EB65739-77E5-494F-957A-26B06295B588}" type="datetimeFigureOut">
              <a:rPr lang="en-GB" smtClean="0"/>
              <a:pPr/>
              <a:t>21/01/2013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2485212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B65739-77E5-494F-957A-26B06295B588}" type="datetimeFigureOut">
              <a:rPr lang="en-GB" smtClean="0"/>
              <a:pPr/>
              <a:t>21/01/2013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4267410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EB65739-77E5-494F-957A-26B06295B588}" type="datetimeFigureOut">
              <a:rPr lang="en-GB" smtClean="0"/>
              <a:pPr/>
              <a:t>21/01/2013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2337226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EB65739-77E5-494F-957A-26B06295B588}" type="datetimeFigureOut">
              <a:rPr lang="en-GB" smtClean="0"/>
              <a:pPr/>
              <a:t>21/01/2013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3307282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EB65739-77E5-494F-957A-26B06295B588}" type="datetimeFigureOut">
              <a:rPr lang="en-GB" smtClean="0"/>
              <a:pPr/>
              <a:t>21/01/2013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3770990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B65739-77E5-494F-957A-26B06295B588}" type="datetimeFigureOut">
              <a:rPr lang="en-GB" smtClean="0"/>
              <a:pPr/>
              <a:t>21/01/2013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979945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B65739-77E5-494F-957A-26B06295B588}" type="datetimeFigureOut">
              <a:rPr lang="en-GB" smtClean="0"/>
              <a:pPr/>
              <a:t>21/01/2013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2560812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B65739-77E5-494F-957A-26B06295B588}" type="datetimeFigureOut">
              <a:rPr lang="en-GB" smtClean="0"/>
              <a:pPr/>
              <a:t>21/01/2013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1409647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EB65739-77E5-494F-957A-26B06295B588}" type="datetimeFigureOut">
              <a:rPr lang="en-GB" smtClean="0"/>
              <a:pPr/>
              <a:t>21/01/2013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305184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EB65739-77E5-494F-957A-26B06295B588}" type="datetimeFigureOut">
              <a:rPr lang="en-GB" smtClean="0"/>
              <a:pPr/>
              <a:t>21/01/2013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40192800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Tree>
    <p:extLst>
      <p:ext uri="{BB962C8B-B14F-4D97-AF65-F5344CB8AC3E}">
        <p14:creationId xmlns="" xmlns:p14="http://schemas.microsoft.com/office/powerpoint/2010/main" val="978180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B65739-77E5-494F-957A-26B06295B588}" type="datetimeFigureOut">
              <a:rPr lang="en-GB" smtClean="0"/>
              <a:pPr/>
              <a:t>21/01/2013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2260291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2592"/>
            <a:ext cx="8497888" cy="914400"/>
          </a:xfrm>
        </p:spPr>
        <p:txBody>
          <a:bodyPr>
            <a:normAutofit/>
          </a:bodyPr>
          <a:lstStyle/>
          <a:p>
            <a:pPr algn="ctr">
              <a:defRPr/>
            </a:pPr>
            <a:r>
              <a:rPr lang="en-US" u="sng" dirty="0" smtClean="0">
                <a:solidFill>
                  <a:schemeClr val="tx1">
                    <a:lumMod val="75000"/>
                    <a:lumOff val="25000"/>
                  </a:schemeClr>
                </a:solidFill>
              </a:rPr>
              <a:t>Applied Marketing Strategies</a:t>
            </a:r>
            <a:endParaRPr lang="en-US" u="sng" dirty="0">
              <a:solidFill>
                <a:schemeClr val="tx1">
                  <a:lumMod val="75000"/>
                  <a:lumOff val="25000"/>
                </a:schemeClr>
              </a:solidFill>
            </a:endParaRPr>
          </a:p>
        </p:txBody>
      </p:sp>
      <p:sp>
        <p:nvSpPr>
          <p:cNvPr id="8195" name="Text Placeholder 2"/>
          <p:cNvSpPr>
            <a:spLocks noGrp="1"/>
          </p:cNvSpPr>
          <p:nvPr>
            <p:ph type="body" idx="1"/>
          </p:nvPr>
        </p:nvSpPr>
        <p:spPr>
          <a:xfrm>
            <a:off x="762000" y="3529013"/>
            <a:ext cx="7772400" cy="1271587"/>
          </a:xfrm>
        </p:spPr>
        <p:txBody>
          <a:bodyPr/>
          <a:lstStyle/>
          <a:p>
            <a:pPr algn="ctr"/>
            <a:r>
              <a:rPr lang="en-US" sz="6000" dirty="0" smtClean="0"/>
              <a:t>Lecture </a:t>
            </a:r>
            <a:r>
              <a:rPr lang="en-US" sz="6000" dirty="0"/>
              <a:t>4</a:t>
            </a:r>
            <a:endParaRPr lang="en-US" sz="6000" dirty="0" smtClean="0"/>
          </a:p>
        </p:txBody>
      </p:sp>
      <p:sp>
        <p:nvSpPr>
          <p:cNvPr id="8196" name="TextBox 3"/>
          <p:cNvSpPr txBox="1">
            <a:spLocks noChangeArrowheads="1"/>
          </p:cNvSpPr>
          <p:nvPr/>
        </p:nvSpPr>
        <p:spPr bwMode="auto">
          <a:xfrm>
            <a:off x="6804248" y="3068960"/>
            <a:ext cx="1462088"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t>MGT 681</a:t>
            </a:r>
          </a:p>
        </p:txBody>
      </p:sp>
    </p:spTree>
    <p:extLst>
      <p:ext uri="{BB962C8B-B14F-4D97-AF65-F5344CB8AC3E}">
        <p14:creationId xmlns="" xmlns:p14="http://schemas.microsoft.com/office/powerpoint/2010/main" val="1842826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p:txBody>
          <a:bodyPr>
            <a:normAutofit/>
          </a:bodyPr>
          <a:lstStyle/>
          <a:p>
            <a:pPr marL="514350" indent="-514350"/>
            <a:r>
              <a:rPr lang="en-US" sz="6600" b="1" dirty="0">
                <a:solidFill>
                  <a:schemeClr val="tx1">
                    <a:lumMod val="85000"/>
                    <a:lumOff val="15000"/>
                  </a:schemeClr>
                </a:solidFill>
              </a:rPr>
              <a:t>Review of Concepts</a:t>
            </a:r>
          </a:p>
        </p:txBody>
      </p:sp>
      <p:sp>
        <p:nvSpPr>
          <p:cNvPr id="2" name="Subtitle 1"/>
          <p:cNvSpPr>
            <a:spLocks noGrp="1"/>
          </p:cNvSpPr>
          <p:nvPr>
            <p:ph type="subTitle" idx="1"/>
          </p:nvPr>
        </p:nvSpPr>
        <p:spPr/>
        <p:txBody>
          <a:bodyPr/>
          <a:lstStyle/>
          <a:p>
            <a:r>
              <a:rPr lang="en-GB" dirty="0" smtClean="0"/>
              <a:t>Part 1</a:t>
            </a:r>
            <a:endParaRPr lang="en-GB" dirty="0"/>
          </a:p>
        </p:txBody>
      </p:sp>
    </p:spTree>
    <p:extLst>
      <p:ext uri="{BB962C8B-B14F-4D97-AF65-F5344CB8AC3E}">
        <p14:creationId xmlns="" xmlns:p14="http://schemas.microsoft.com/office/powerpoint/2010/main" val="157786259"/>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dirty="0" smtClean="0"/>
              <a:t>Lecture Agenda</a:t>
            </a:r>
          </a:p>
        </p:txBody>
      </p:sp>
      <p:sp>
        <p:nvSpPr>
          <p:cNvPr id="29699" name="Rectangle 3"/>
          <p:cNvSpPr>
            <a:spLocks noGrp="1" noChangeArrowheads="1"/>
          </p:cNvSpPr>
          <p:nvPr>
            <p:ph type="body" idx="1"/>
          </p:nvPr>
        </p:nvSpPr>
        <p:spPr/>
        <p:txBody>
          <a:bodyPr/>
          <a:lstStyle/>
          <a:p>
            <a:pPr eaLnBrk="1" hangingPunct="1"/>
            <a:r>
              <a:rPr lang="en-US" dirty="0" smtClean="0"/>
              <a:t>How has marketing changed?</a:t>
            </a:r>
          </a:p>
          <a:p>
            <a:pPr eaLnBrk="1" hangingPunct="1"/>
            <a:r>
              <a:rPr lang="en-US" dirty="0" smtClean="0"/>
              <a:t>What are the tasks necessary for successful marketing?</a:t>
            </a:r>
          </a:p>
          <a:p>
            <a:pPr eaLnBrk="1" hangingPunct="1"/>
            <a:endParaRPr lang="en-US" dirty="0" smtClean="0"/>
          </a:p>
        </p:txBody>
      </p:sp>
    </p:spTree>
    <p:extLst>
      <p:ext uri="{BB962C8B-B14F-4D97-AF65-F5344CB8AC3E}">
        <p14:creationId xmlns="" xmlns:p14="http://schemas.microsoft.com/office/powerpoint/2010/main" val="3324175977"/>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smtClean="0"/>
              <a:t>Holistic Marketing</a:t>
            </a:r>
          </a:p>
        </p:txBody>
      </p:sp>
      <p:sp>
        <p:nvSpPr>
          <p:cNvPr id="4" name="Content Placeholder 3"/>
          <p:cNvSpPr>
            <a:spLocks noGrp="1"/>
          </p:cNvSpPr>
          <p:nvPr>
            <p:ph idx="1"/>
          </p:nvPr>
        </p:nvSpPr>
        <p:spPr/>
        <p:txBody>
          <a:bodyPr>
            <a:normAutofit fontScale="77500" lnSpcReduction="20000"/>
          </a:bodyPr>
          <a:lstStyle/>
          <a:p>
            <a:r>
              <a:rPr lang="en-US" dirty="0" smtClean="0">
                <a:latin typeface="Arial" pitchFamily="34" charset="0"/>
              </a:rPr>
              <a:t>The holistic marketing concept is based on the: </a:t>
            </a:r>
          </a:p>
          <a:p>
            <a:pPr lvl="1"/>
            <a:r>
              <a:rPr lang="en-US" dirty="0" smtClean="0">
                <a:latin typeface="Arial" pitchFamily="34" charset="0"/>
              </a:rPr>
              <a:t>Development </a:t>
            </a:r>
          </a:p>
          <a:p>
            <a:pPr lvl="1"/>
            <a:r>
              <a:rPr lang="en-US" dirty="0" smtClean="0">
                <a:latin typeface="Arial" pitchFamily="34" charset="0"/>
              </a:rPr>
              <a:t>Design</a:t>
            </a:r>
          </a:p>
          <a:p>
            <a:pPr lvl="1"/>
            <a:r>
              <a:rPr lang="en-US" dirty="0" smtClean="0">
                <a:latin typeface="Arial" pitchFamily="34" charset="0"/>
              </a:rPr>
              <a:t>Implementation </a:t>
            </a:r>
          </a:p>
          <a:p>
            <a:r>
              <a:rPr lang="en-US" dirty="0" smtClean="0">
                <a:latin typeface="Arial" pitchFamily="34" charset="0"/>
              </a:rPr>
              <a:t>of marketing programs, processes, and activities that recognize their breadth and interdependencies.</a:t>
            </a:r>
          </a:p>
          <a:p>
            <a:endParaRPr lang="en-US" dirty="0" smtClean="0">
              <a:latin typeface="Arial" pitchFamily="34" charset="0"/>
            </a:endParaRPr>
          </a:p>
          <a:p>
            <a:r>
              <a:rPr lang="en-US" dirty="0" smtClean="0">
                <a:latin typeface="Arial" pitchFamily="34" charset="0"/>
              </a:rPr>
              <a:t>Holistic marketing acknowledges that everything matters in marketing</a:t>
            </a:r>
          </a:p>
          <a:p>
            <a:endParaRPr lang="en-US" dirty="0" smtClean="0">
              <a:latin typeface="Arial" pitchFamily="34" charset="0"/>
            </a:endParaRPr>
          </a:p>
          <a:p>
            <a:r>
              <a:rPr lang="en-US" dirty="0" smtClean="0">
                <a:latin typeface="Arial" pitchFamily="34" charset="0"/>
              </a:rPr>
              <a:t>A broad, integrated perspective is necessary. </a:t>
            </a:r>
          </a:p>
          <a:p>
            <a:endParaRPr lang="en-US" dirty="0"/>
          </a:p>
        </p:txBody>
      </p:sp>
    </p:spTree>
    <p:extLst>
      <p:ext uri="{BB962C8B-B14F-4D97-AF65-F5344CB8AC3E}">
        <p14:creationId xmlns="" xmlns:p14="http://schemas.microsoft.com/office/powerpoint/2010/main" val="3678318349"/>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smtClean="0"/>
              <a:t>Holistic Marketing</a:t>
            </a:r>
          </a:p>
        </p:txBody>
      </p:sp>
      <p:pic>
        <p:nvPicPr>
          <p:cNvPr id="48131"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838200" y="1524000"/>
            <a:ext cx="6653213" cy="4257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678318349"/>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pPr eaLnBrk="1" hangingPunct="1"/>
            <a:r>
              <a:rPr lang="en-US" smtClean="0"/>
              <a:t>Relationship Marketing</a:t>
            </a:r>
          </a:p>
        </p:txBody>
      </p:sp>
      <p:sp>
        <p:nvSpPr>
          <p:cNvPr id="9" name="Content Placeholder 8"/>
          <p:cNvSpPr>
            <a:spLocks noGrp="1"/>
          </p:cNvSpPr>
          <p:nvPr>
            <p:ph idx="1"/>
          </p:nvPr>
        </p:nvSpPr>
        <p:spPr/>
        <p:txBody>
          <a:bodyPr/>
          <a:lstStyle/>
          <a:p>
            <a:r>
              <a:rPr lang="en-US" dirty="0" smtClean="0">
                <a:latin typeface="Arial" pitchFamily="34" charset="0"/>
              </a:rPr>
              <a:t>Relationship marketing aims to build </a:t>
            </a:r>
            <a:r>
              <a:rPr lang="en-US" dirty="0" smtClean="0">
                <a:solidFill>
                  <a:srgbClr val="FF0000"/>
                </a:solidFill>
                <a:latin typeface="Arial" pitchFamily="34" charset="0"/>
              </a:rPr>
              <a:t>mutually satisfying </a:t>
            </a:r>
            <a:r>
              <a:rPr lang="en-US" dirty="0" smtClean="0">
                <a:solidFill>
                  <a:schemeClr val="tx2">
                    <a:lumMod val="60000"/>
                    <a:lumOff val="40000"/>
                  </a:schemeClr>
                </a:solidFill>
                <a:latin typeface="Arial" pitchFamily="34" charset="0"/>
              </a:rPr>
              <a:t>long-term relationships </a:t>
            </a:r>
            <a:r>
              <a:rPr lang="en-US" dirty="0" smtClean="0">
                <a:latin typeface="Arial" pitchFamily="34" charset="0"/>
              </a:rPr>
              <a:t>with key constituents in order to earn and retain their business.</a:t>
            </a:r>
          </a:p>
          <a:p>
            <a:endParaRPr lang="en-US" dirty="0"/>
          </a:p>
        </p:txBody>
      </p:sp>
    </p:spTree>
    <p:extLst>
      <p:ext uri="{BB962C8B-B14F-4D97-AF65-F5344CB8AC3E}">
        <p14:creationId xmlns="" xmlns:p14="http://schemas.microsoft.com/office/powerpoint/2010/main" val="1601668663"/>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pPr eaLnBrk="1" hangingPunct="1"/>
            <a:r>
              <a:rPr lang="en-US" dirty="0" smtClean="0"/>
              <a:t>Relationship Marketing</a:t>
            </a:r>
          </a:p>
        </p:txBody>
      </p:sp>
      <p:sp>
        <p:nvSpPr>
          <p:cNvPr id="5" name="Rounded Rectangle 4"/>
          <p:cNvSpPr/>
          <p:nvPr/>
        </p:nvSpPr>
        <p:spPr>
          <a:xfrm>
            <a:off x="457200" y="1981200"/>
            <a:ext cx="28956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Customers</a:t>
            </a:r>
          </a:p>
        </p:txBody>
      </p:sp>
      <p:sp>
        <p:nvSpPr>
          <p:cNvPr id="6" name="Rounded Rectangle 5"/>
          <p:cNvSpPr/>
          <p:nvPr/>
        </p:nvSpPr>
        <p:spPr>
          <a:xfrm>
            <a:off x="2057400" y="2895600"/>
            <a:ext cx="28956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Employees</a:t>
            </a:r>
          </a:p>
        </p:txBody>
      </p:sp>
      <p:sp>
        <p:nvSpPr>
          <p:cNvPr id="7" name="Rounded Rectangle 6"/>
          <p:cNvSpPr/>
          <p:nvPr/>
        </p:nvSpPr>
        <p:spPr>
          <a:xfrm>
            <a:off x="685800" y="3810000"/>
            <a:ext cx="28956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Marketing Partners</a:t>
            </a:r>
          </a:p>
        </p:txBody>
      </p:sp>
      <p:sp>
        <p:nvSpPr>
          <p:cNvPr id="8" name="Rounded Rectangle 7"/>
          <p:cNvSpPr/>
          <p:nvPr/>
        </p:nvSpPr>
        <p:spPr>
          <a:xfrm>
            <a:off x="2133600" y="4724400"/>
            <a:ext cx="28956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Financial Community</a:t>
            </a:r>
          </a:p>
        </p:txBody>
      </p:sp>
      <p:sp>
        <p:nvSpPr>
          <p:cNvPr id="9" name="TextBox 8"/>
          <p:cNvSpPr txBox="1"/>
          <p:nvPr/>
        </p:nvSpPr>
        <p:spPr>
          <a:xfrm>
            <a:off x="3581400" y="3886200"/>
            <a:ext cx="5634876" cy="369332"/>
          </a:xfrm>
          <a:prstGeom prst="rect">
            <a:avLst/>
          </a:prstGeom>
          <a:noFill/>
        </p:spPr>
        <p:txBody>
          <a:bodyPr wrap="none" rtlCol="0">
            <a:spAutoFit/>
          </a:bodyPr>
          <a:lstStyle/>
          <a:p>
            <a:r>
              <a:rPr lang="en-US" dirty="0" smtClean="0">
                <a:latin typeface="Arial" pitchFamily="34" charset="0"/>
              </a:rPr>
              <a:t>(channels, suppliers, distributors, dealers, agencies) </a:t>
            </a:r>
            <a:endParaRPr lang="en-US" dirty="0"/>
          </a:p>
        </p:txBody>
      </p:sp>
      <p:sp>
        <p:nvSpPr>
          <p:cNvPr id="10" name="TextBox 9"/>
          <p:cNvSpPr txBox="1"/>
          <p:nvPr/>
        </p:nvSpPr>
        <p:spPr>
          <a:xfrm>
            <a:off x="5105400" y="4800600"/>
            <a:ext cx="3826689" cy="369332"/>
          </a:xfrm>
          <a:prstGeom prst="rect">
            <a:avLst/>
          </a:prstGeom>
          <a:noFill/>
        </p:spPr>
        <p:txBody>
          <a:bodyPr wrap="none" rtlCol="0">
            <a:spAutoFit/>
          </a:bodyPr>
          <a:lstStyle/>
          <a:p>
            <a:r>
              <a:rPr lang="en-US" dirty="0" smtClean="0">
                <a:latin typeface="Arial" pitchFamily="34" charset="0"/>
              </a:rPr>
              <a:t>(shareholders, investors, analysts). </a:t>
            </a:r>
            <a:endParaRPr lang="en-US" dirty="0"/>
          </a:p>
        </p:txBody>
      </p:sp>
    </p:spTree>
    <p:extLst>
      <p:ext uri="{BB962C8B-B14F-4D97-AF65-F5344CB8AC3E}">
        <p14:creationId xmlns="" xmlns:p14="http://schemas.microsoft.com/office/powerpoint/2010/main" val="1601668663"/>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Relationship Marketing</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latin typeface="Arial" pitchFamily="34" charset="0"/>
              </a:rPr>
              <a:t>Create prosperity among all these constituents </a:t>
            </a:r>
          </a:p>
          <a:p>
            <a:endParaRPr lang="en-US" dirty="0" smtClean="0">
              <a:latin typeface="Arial" pitchFamily="34" charset="0"/>
            </a:endParaRPr>
          </a:p>
          <a:p>
            <a:r>
              <a:rPr lang="en-US" dirty="0" smtClean="0">
                <a:latin typeface="Arial" pitchFamily="34" charset="0"/>
              </a:rPr>
              <a:t>Balance the returns to all key stakeholders.</a:t>
            </a:r>
          </a:p>
          <a:p>
            <a:pPr>
              <a:buNone/>
            </a:pPr>
            <a:r>
              <a:rPr lang="en-US" dirty="0" smtClean="0">
                <a:latin typeface="Arial" pitchFamily="34" charset="0"/>
              </a:rPr>
              <a:t> </a:t>
            </a:r>
          </a:p>
          <a:p>
            <a:r>
              <a:rPr lang="en-US" dirty="0" smtClean="0">
                <a:latin typeface="Arial" pitchFamily="34" charset="0"/>
              </a:rPr>
              <a:t>Understanding constituents’ </a:t>
            </a:r>
          </a:p>
          <a:p>
            <a:pPr lvl="1"/>
            <a:r>
              <a:rPr lang="en-US" dirty="0" smtClean="0">
                <a:latin typeface="Arial" pitchFamily="34" charset="0"/>
              </a:rPr>
              <a:t>capabilities and resources</a:t>
            </a:r>
          </a:p>
          <a:p>
            <a:pPr lvl="1"/>
            <a:r>
              <a:rPr lang="en-US" dirty="0" smtClean="0">
                <a:latin typeface="Arial" pitchFamily="34" charset="0"/>
              </a:rPr>
              <a:t>Needs </a:t>
            </a:r>
          </a:p>
          <a:p>
            <a:pPr lvl="1"/>
            <a:r>
              <a:rPr lang="en-US" dirty="0" smtClean="0">
                <a:latin typeface="Arial" pitchFamily="34" charset="0"/>
              </a:rPr>
              <a:t>Goals</a:t>
            </a:r>
          </a:p>
          <a:p>
            <a:pPr lvl="1"/>
            <a:r>
              <a:rPr lang="en-US" dirty="0" smtClean="0">
                <a:latin typeface="Arial" pitchFamily="34" charset="0"/>
              </a:rPr>
              <a:t>Desires. </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rPr>
              <a:t>Marketing Network</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latin typeface="Arial" pitchFamily="34" charset="0"/>
              </a:rPr>
              <a:t>The ultimate outcome of relationship marketing:</a:t>
            </a:r>
          </a:p>
          <a:p>
            <a:endParaRPr lang="en-US" dirty="0" smtClean="0">
              <a:latin typeface="Arial" pitchFamily="34" charset="0"/>
            </a:endParaRPr>
          </a:p>
          <a:p>
            <a:pPr lvl="1"/>
            <a:r>
              <a:rPr lang="en-US" dirty="0" smtClean="0">
                <a:latin typeface="Arial" pitchFamily="34" charset="0"/>
              </a:rPr>
              <a:t> A unique company asset </a:t>
            </a:r>
          </a:p>
          <a:p>
            <a:endParaRPr lang="en-US" dirty="0" smtClean="0">
              <a:latin typeface="Arial" pitchFamily="34" charset="0"/>
            </a:endParaRPr>
          </a:p>
          <a:p>
            <a:r>
              <a:rPr lang="en-US" dirty="0" smtClean="0">
                <a:latin typeface="Arial" pitchFamily="34" charset="0"/>
              </a:rPr>
              <a:t>Consists of the company and its supporting stakeholders—customers, employees, suppliers, distributors, retailers, and others—with whom it has built mutually profitable business relationships. </a:t>
            </a:r>
          </a:p>
          <a:p>
            <a:endParaRPr lang="en-US" dirty="0" smtClean="0">
              <a:latin typeface="Arial" pitchFamily="34" charset="0"/>
            </a:endParaRPr>
          </a:p>
          <a:p>
            <a:r>
              <a:rPr lang="en-US" dirty="0" smtClean="0">
                <a:latin typeface="Arial" pitchFamily="34" charset="0"/>
              </a:rPr>
              <a:t>The operating principle is : build an effective network of relationships with key stakeholders, and profits will follow.</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smtClean="0"/>
              <a:t>Holistic Marketing</a:t>
            </a:r>
          </a:p>
        </p:txBody>
      </p:sp>
      <p:pic>
        <p:nvPicPr>
          <p:cNvPr id="48131"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838200" y="1524000"/>
            <a:ext cx="6653213" cy="4257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678318349"/>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pPr eaLnBrk="1" hangingPunct="1"/>
            <a:r>
              <a:rPr lang="en-US" smtClean="0"/>
              <a:t>Integrated Marketing</a:t>
            </a:r>
          </a:p>
        </p:txBody>
      </p:sp>
      <p:sp>
        <p:nvSpPr>
          <p:cNvPr id="4" name="Content Placeholder 3"/>
          <p:cNvSpPr>
            <a:spLocks noGrp="1"/>
          </p:cNvSpPr>
          <p:nvPr>
            <p:ph idx="1"/>
          </p:nvPr>
        </p:nvSpPr>
        <p:spPr/>
        <p:txBody>
          <a:bodyPr>
            <a:normAutofit fontScale="77500" lnSpcReduction="20000"/>
          </a:bodyPr>
          <a:lstStyle/>
          <a:p>
            <a:r>
              <a:rPr lang="en-US" dirty="0" smtClean="0">
                <a:latin typeface="Arial" pitchFamily="34" charset="0"/>
              </a:rPr>
              <a:t>Integrated marketing occurs when the marketer devises marketing activities and assembles marketing programs to:</a:t>
            </a:r>
          </a:p>
          <a:p>
            <a:pPr lvl="1"/>
            <a:r>
              <a:rPr lang="en-US" dirty="0" smtClean="0">
                <a:latin typeface="Arial" pitchFamily="34" charset="0"/>
              </a:rPr>
              <a:t>Create value </a:t>
            </a:r>
          </a:p>
          <a:p>
            <a:pPr lvl="1"/>
            <a:r>
              <a:rPr lang="en-US" dirty="0" smtClean="0">
                <a:latin typeface="Arial" pitchFamily="34" charset="0"/>
              </a:rPr>
              <a:t>Communicate value</a:t>
            </a:r>
          </a:p>
          <a:p>
            <a:pPr lvl="1"/>
            <a:r>
              <a:rPr lang="en-US" dirty="0" smtClean="0">
                <a:latin typeface="Arial" pitchFamily="34" charset="0"/>
              </a:rPr>
              <a:t>Deliver value </a:t>
            </a:r>
          </a:p>
          <a:p>
            <a:r>
              <a:rPr lang="en-US" dirty="0" smtClean="0">
                <a:latin typeface="Arial" pitchFamily="34" charset="0"/>
              </a:rPr>
              <a:t>For consumers such that “the whole is greater than the sum of its parts.” </a:t>
            </a:r>
          </a:p>
          <a:p>
            <a:r>
              <a:rPr lang="en-US" dirty="0" smtClean="0">
                <a:latin typeface="Arial" pitchFamily="34" charset="0"/>
              </a:rPr>
              <a:t>Two key themes are that </a:t>
            </a:r>
          </a:p>
          <a:p>
            <a:pPr lvl="1"/>
            <a:r>
              <a:rPr lang="en-US" dirty="0" smtClean="0">
                <a:latin typeface="Arial" pitchFamily="34" charset="0"/>
              </a:rPr>
              <a:t>many different marketing activities can create, communicate, and deliver value and </a:t>
            </a:r>
          </a:p>
          <a:p>
            <a:pPr lvl="1"/>
            <a:r>
              <a:rPr lang="en-US" dirty="0" smtClean="0">
                <a:latin typeface="Arial" pitchFamily="34" charset="0"/>
              </a:rPr>
              <a:t>marketers should design and implement any one marketing activity with all other activities in mind.</a:t>
            </a:r>
          </a:p>
          <a:p>
            <a:endParaRPr lang="en-US" dirty="0"/>
          </a:p>
        </p:txBody>
      </p:sp>
    </p:spTree>
    <p:extLst>
      <p:ext uri="{BB962C8B-B14F-4D97-AF65-F5344CB8AC3E}">
        <p14:creationId xmlns="" xmlns:p14="http://schemas.microsoft.com/office/powerpoint/2010/main" val="1585744551"/>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smtClean="0"/>
              <a:t>Holistic Marketing</a:t>
            </a:r>
          </a:p>
        </p:txBody>
      </p:sp>
      <p:pic>
        <p:nvPicPr>
          <p:cNvPr id="48131"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838200" y="1524000"/>
            <a:ext cx="6653213" cy="4257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678318349"/>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smtClean="0"/>
              <a:t>Internal Marketing</a:t>
            </a:r>
          </a:p>
        </p:txBody>
      </p:sp>
      <p:sp>
        <p:nvSpPr>
          <p:cNvPr id="51203" name="Rectangle 3"/>
          <p:cNvSpPr>
            <a:spLocks noGrp="1" noChangeArrowheads="1"/>
          </p:cNvSpPr>
          <p:nvPr>
            <p:ph type="body" idx="1"/>
          </p:nvPr>
        </p:nvSpPr>
        <p:spPr>
          <a:xfrm>
            <a:off x="533400" y="1600200"/>
            <a:ext cx="7772400" cy="4572000"/>
          </a:xfrm>
        </p:spPr>
        <p:txBody>
          <a:bodyPr/>
          <a:lstStyle/>
          <a:p>
            <a:pPr algn="r" eaLnBrk="1" hangingPunct="1">
              <a:buFont typeface="Wingdings" pitchFamily="2" charset="2"/>
              <a:buNone/>
            </a:pPr>
            <a:r>
              <a:rPr lang="en-US" b="1" dirty="0" smtClean="0"/>
              <a:t>Internal marketing</a:t>
            </a:r>
            <a:r>
              <a:rPr lang="en-US" dirty="0" smtClean="0"/>
              <a:t> is the task of  </a:t>
            </a:r>
          </a:p>
          <a:p>
            <a:pPr algn="r" eaLnBrk="1" hangingPunct="1">
              <a:buFont typeface="Wingdings" pitchFamily="2" charset="2"/>
              <a:buNone/>
            </a:pPr>
            <a:r>
              <a:rPr lang="en-US" dirty="0" smtClean="0"/>
              <a:t>hiring, training, and motivating able employees </a:t>
            </a:r>
          </a:p>
          <a:p>
            <a:pPr algn="r" eaLnBrk="1" hangingPunct="1">
              <a:buFont typeface="Wingdings" pitchFamily="2" charset="2"/>
              <a:buNone/>
            </a:pPr>
            <a:r>
              <a:rPr lang="en-US" dirty="0" smtClean="0"/>
              <a:t>who want to serve customers well. </a:t>
            </a:r>
          </a:p>
        </p:txBody>
      </p:sp>
    </p:spTree>
    <p:extLst>
      <p:ext uri="{BB962C8B-B14F-4D97-AF65-F5344CB8AC3E}">
        <p14:creationId xmlns="" xmlns:p14="http://schemas.microsoft.com/office/powerpoint/2010/main" val="3840190228"/>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smtClean="0"/>
              <a:t>Holistic Marketing</a:t>
            </a:r>
          </a:p>
        </p:txBody>
      </p:sp>
      <p:pic>
        <p:nvPicPr>
          <p:cNvPr id="48131"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838200" y="1524000"/>
            <a:ext cx="6653213" cy="4257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678318349"/>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5"/>
          <p:cNvSpPr>
            <a:spLocks noGrp="1" noChangeArrowheads="1"/>
          </p:cNvSpPr>
          <p:nvPr>
            <p:ph type="title"/>
          </p:nvPr>
        </p:nvSpPr>
        <p:spPr/>
        <p:txBody>
          <a:bodyPr/>
          <a:lstStyle/>
          <a:p>
            <a:pPr eaLnBrk="1" hangingPunct="1"/>
            <a:r>
              <a:rPr lang="en-US" smtClean="0"/>
              <a:t>Performance Marketing </a:t>
            </a:r>
          </a:p>
        </p:txBody>
      </p:sp>
      <p:sp>
        <p:nvSpPr>
          <p:cNvPr id="5" name="Content Placeholder 4"/>
          <p:cNvSpPr>
            <a:spLocks noGrp="1"/>
          </p:cNvSpPr>
          <p:nvPr>
            <p:ph idx="1"/>
          </p:nvPr>
        </p:nvSpPr>
        <p:spPr/>
        <p:txBody>
          <a:bodyPr>
            <a:normAutofit fontScale="77500" lnSpcReduction="20000"/>
          </a:bodyPr>
          <a:lstStyle/>
          <a:p>
            <a:r>
              <a:rPr lang="en-US" dirty="0" smtClean="0">
                <a:latin typeface="Arial" pitchFamily="34" charset="0"/>
              </a:rPr>
              <a:t>Performance marketing requires understanding the financial and nonfinancial returns to business and society from marketing activities and programs.</a:t>
            </a:r>
          </a:p>
          <a:p>
            <a:r>
              <a:rPr lang="en-US" dirty="0" smtClean="0">
                <a:latin typeface="Arial" pitchFamily="34" charset="0"/>
              </a:rPr>
              <a:t>Going beyond sales revenue and examine the marketing scorecard and interpret what is happening to </a:t>
            </a:r>
          </a:p>
          <a:p>
            <a:pPr lvl="1"/>
            <a:r>
              <a:rPr lang="en-US" dirty="0" smtClean="0">
                <a:latin typeface="Arial" pitchFamily="34" charset="0"/>
              </a:rPr>
              <a:t>market share</a:t>
            </a:r>
          </a:p>
          <a:p>
            <a:pPr lvl="1"/>
            <a:r>
              <a:rPr lang="en-US" dirty="0" smtClean="0">
                <a:latin typeface="Arial" pitchFamily="34" charset="0"/>
              </a:rPr>
              <a:t>customer loss rate</a:t>
            </a:r>
          </a:p>
          <a:p>
            <a:pPr lvl="1"/>
            <a:r>
              <a:rPr lang="en-US" dirty="0" smtClean="0">
                <a:latin typeface="Arial" pitchFamily="34" charset="0"/>
              </a:rPr>
              <a:t>customer satisfaction</a:t>
            </a:r>
          </a:p>
          <a:p>
            <a:pPr lvl="1"/>
            <a:r>
              <a:rPr lang="en-US" dirty="0" smtClean="0">
                <a:latin typeface="Arial" pitchFamily="34" charset="0"/>
              </a:rPr>
              <a:t>product quality and other measures. </a:t>
            </a:r>
          </a:p>
          <a:p>
            <a:r>
              <a:rPr lang="en-US" dirty="0" smtClean="0">
                <a:latin typeface="Arial" pitchFamily="34" charset="0"/>
              </a:rPr>
              <a:t>Considering the legal, ethical, social, and environmental effects of marketing activities and programs.</a:t>
            </a:r>
          </a:p>
          <a:p>
            <a:endParaRPr lang="en-US" dirty="0"/>
          </a:p>
        </p:txBody>
      </p:sp>
    </p:spTree>
    <p:extLst>
      <p:ext uri="{BB962C8B-B14F-4D97-AF65-F5344CB8AC3E}">
        <p14:creationId xmlns="" xmlns:p14="http://schemas.microsoft.com/office/powerpoint/2010/main" val="177740382"/>
      </p:ext>
    </p:ext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5"/>
          <p:cNvSpPr>
            <a:spLocks noGrp="1" noChangeArrowheads="1"/>
          </p:cNvSpPr>
          <p:nvPr>
            <p:ph type="title"/>
          </p:nvPr>
        </p:nvSpPr>
        <p:spPr/>
        <p:txBody>
          <a:bodyPr/>
          <a:lstStyle/>
          <a:p>
            <a:pPr eaLnBrk="1" hangingPunct="1"/>
            <a:r>
              <a:rPr lang="en-US" smtClean="0"/>
              <a:t>Performance Marketing </a:t>
            </a:r>
          </a:p>
        </p:txBody>
      </p:sp>
      <p:sp>
        <p:nvSpPr>
          <p:cNvPr id="6" name="Rounded Rectangle 5"/>
          <p:cNvSpPr/>
          <p:nvPr/>
        </p:nvSpPr>
        <p:spPr>
          <a:xfrm>
            <a:off x="1524000" y="2133600"/>
            <a:ext cx="2971800" cy="2971800"/>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Financial </a:t>
            </a:r>
          </a:p>
          <a:p>
            <a:pPr algn="ctr">
              <a:defRPr/>
            </a:pPr>
            <a:r>
              <a:rPr lang="en-US" dirty="0">
                <a:solidFill>
                  <a:schemeClr val="tx1"/>
                </a:solidFill>
              </a:rPr>
              <a:t>Accountability</a:t>
            </a:r>
          </a:p>
        </p:txBody>
      </p:sp>
      <p:sp>
        <p:nvSpPr>
          <p:cNvPr id="7" name="Rounded Rectangle 6"/>
          <p:cNvSpPr/>
          <p:nvPr/>
        </p:nvSpPr>
        <p:spPr>
          <a:xfrm>
            <a:off x="4648200" y="2133600"/>
            <a:ext cx="2971800" cy="2971800"/>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Social Responsibility Marketing</a:t>
            </a:r>
          </a:p>
        </p:txBody>
      </p:sp>
    </p:spTree>
    <p:extLst>
      <p:ext uri="{BB962C8B-B14F-4D97-AF65-F5344CB8AC3E}">
        <p14:creationId xmlns="" xmlns:p14="http://schemas.microsoft.com/office/powerpoint/2010/main" val="177740382"/>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5"/>
          <p:cNvSpPr>
            <a:spLocks noGrp="1"/>
          </p:cNvSpPr>
          <p:nvPr>
            <p:ph type="title"/>
          </p:nvPr>
        </p:nvSpPr>
        <p:spPr/>
        <p:txBody>
          <a:bodyPr>
            <a:normAutofit fontScale="90000"/>
          </a:bodyPr>
          <a:lstStyle/>
          <a:p>
            <a:pPr eaLnBrk="1" hangingPunct="1"/>
            <a:r>
              <a:rPr lang="en-US" smtClean="0"/>
              <a:t>Types of </a:t>
            </a:r>
            <a:br>
              <a:rPr lang="en-US" smtClean="0"/>
            </a:br>
            <a:r>
              <a:rPr lang="en-US" smtClean="0"/>
              <a:t>Corporate Social Initiatives</a:t>
            </a:r>
          </a:p>
        </p:txBody>
      </p:sp>
      <p:sp>
        <p:nvSpPr>
          <p:cNvPr id="53251" name="Content Placeholder 6"/>
          <p:cNvSpPr>
            <a:spLocks noGrp="1"/>
          </p:cNvSpPr>
          <p:nvPr>
            <p:ph idx="1"/>
          </p:nvPr>
        </p:nvSpPr>
        <p:spPr>
          <a:xfrm>
            <a:off x="533400" y="1828800"/>
            <a:ext cx="7924800" cy="4343400"/>
          </a:xfrm>
        </p:spPr>
        <p:txBody>
          <a:bodyPr/>
          <a:lstStyle/>
          <a:p>
            <a:pPr eaLnBrk="1" hangingPunct="1"/>
            <a:r>
              <a:rPr lang="en-US" smtClean="0"/>
              <a:t>Corporate social marketing</a:t>
            </a:r>
          </a:p>
          <a:p>
            <a:pPr eaLnBrk="1" hangingPunct="1"/>
            <a:r>
              <a:rPr lang="en-US" smtClean="0"/>
              <a:t>Cause marketing</a:t>
            </a:r>
          </a:p>
          <a:p>
            <a:pPr eaLnBrk="1" hangingPunct="1"/>
            <a:r>
              <a:rPr lang="en-US" smtClean="0"/>
              <a:t>Cause-related marketing</a:t>
            </a:r>
          </a:p>
          <a:p>
            <a:pPr eaLnBrk="1" hangingPunct="1"/>
            <a:r>
              <a:rPr lang="en-US" smtClean="0"/>
              <a:t>Corporate philanthropy</a:t>
            </a:r>
          </a:p>
          <a:p>
            <a:pPr eaLnBrk="1" hangingPunct="1"/>
            <a:r>
              <a:rPr lang="en-US" smtClean="0"/>
              <a:t>Corporate community involvement</a:t>
            </a:r>
          </a:p>
          <a:p>
            <a:pPr eaLnBrk="1" hangingPunct="1"/>
            <a:r>
              <a:rPr lang="en-US" smtClean="0"/>
              <a:t>Socially responsible business practices</a:t>
            </a:r>
          </a:p>
        </p:txBody>
      </p:sp>
    </p:spTree>
    <p:extLst>
      <p:ext uri="{BB962C8B-B14F-4D97-AF65-F5344CB8AC3E}">
        <p14:creationId xmlns="" xmlns:p14="http://schemas.microsoft.com/office/powerpoint/2010/main" val="1067977327"/>
      </p:ext>
    </p:extLst>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The Marketing Mix</a:t>
            </a:r>
            <a:endParaRPr lang="en-US" dirty="0"/>
          </a:p>
        </p:txBody>
      </p:sp>
      <p:sp>
        <p:nvSpPr>
          <p:cNvPr id="4" name="Content Placeholder 3"/>
          <p:cNvSpPr>
            <a:spLocks noGrp="1"/>
          </p:cNvSpPr>
          <p:nvPr>
            <p:ph idx="1"/>
          </p:nvPr>
        </p:nvSpPr>
        <p:spPr/>
        <p:txBody>
          <a:bodyPr/>
          <a:lstStyle/>
          <a:p>
            <a:r>
              <a:rPr lang="en-US" dirty="0" smtClean="0">
                <a:latin typeface="Arial" pitchFamily="34" charset="0"/>
              </a:rPr>
              <a:t>McCarthy classified various marketing activities into marketing-mix tools of four broad kinds which he called the four Ps of marketing: </a:t>
            </a:r>
          </a:p>
          <a:p>
            <a:pPr lvl="1"/>
            <a:r>
              <a:rPr lang="en-US" dirty="0" smtClean="0">
                <a:latin typeface="Arial" pitchFamily="34" charset="0"/>
              </a:rPr>
              <a:t>Product, </a:t>
            </a:r>
          </a:p>
          <a:p>
            <a:pPr lvl="1"/>
            <a:r>
              <a:rPr lang="en-US" dirty="0" smtClean="0">
                <a:latin typeface="Arial" pitchFamily="34" charset="0"/>
              </a:rPr>
              <a:t>Price, </a:t>
            </a:r>
          </a:p>
          <a:p>
            <a:pPr lvl="1"/>
            <a:r>
              <a:rPr lang="en-US" dirty="0" smtClean="0">
                <a:latin typeface="Arial" pitchFamily="34" charset="0"/>
              </a:rPr>
              <a:t>Place</a:t>
            </a:r>
          </a:p>
          <a:p>
            <a:pPr lvl="1"/>
            <a:r>
              <a:rPr lang="en-US" dirty="0" smtClean="0">
                <a:latin typeface="Arial" pitchFamily="34" charset="0"/>
              </a:rPr>
              <a:t>Promotion.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4"/>
          <p:cNvSpPr>
            <a:spLocks noGrp="1"/>
          </p:cNvSpPr>
          <p:nvPr>
            <p:ph type="title"/>
          </p:nvPr>
        </p:nvSpPr>
        <p:spPr/>
        <p:txBody>
          <a:bodyPr/>
          <a:lstStyle/>
          <a:p>
            <a:pPr eaLnBrk="1" hangingPunct="1"/>
            <a:r>
              <a:rPr lang="en-US" dirty="0" smtClean="0"/>
              <a:t>The Marketing Mix</a:t>
            </a:r>
          </a:p>
        </p:txBody>
      </p:sp>
      <p:pic>
        <p:nvPicPr>
          <p:cNvPr id="54275"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371600" y="1676400"/>
            <a:ext cx="6148388" cy="42465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632812047"/>
      </p:ext>
    </p:extLst>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pPr eaLnBrk="1" hangingPunct="1"/>
            <a:r>
              <a:rPr lang="en-US" smtClean="0"/>
              <a:t>The New Four Ps</a:t>
            </a:r>
          </a:p>
        </p:txBody>
      </p:sp>
      <p:sp>
        <p:nvSpPr>
          <p:cNvPr id="5" name="Rounded Rectangle 4"/>
          <p:cNvSpPr/>
          <p:nvPr/>
        </p:nvSpPr>
        <p:spPr>
          <a:xfrm>
            <a:off x="2286000" y="2667000"/>
            <a:ext cx="41148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Processes</a:t>
            </a:r>
          </a:p>
        </p:txBody>
      </p:sp>
      <p:sp>
        <p:nvSpPr>
          <p:cNvPr id="6" name="Rounded Rectangle 5"/>
          <p:cNvSpPr/>
          <p:nvPr/>
        </p:nvSpPr>
        <p:spPr>
          <a:xfrm>
            <a:off x="2286000" y="1752600"/>
            <a:ext cx="41148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People</a:t>
            </a:r>
          </a:p>
        </p:txBody>
      </p:sp>
      <p:sp>
        <p:nvSpPr>
          <p:cNvPr id="7" name="Rounded Rectangle 6"/>
          <p:cNvSpPr/>
          <p:nvPr/>
        </p:nvSpPr>
        <p:spPr>
          <a:xfrm>
            <a:off x="2286000" y="3581400"/>
            <a:ext cx="41148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Programs</a:t>
            </a:r>
          </a:p>
        </p:txBody>
      </p:sp>
      <p:sp>
        <p:nvSpPr>
          <p:cNvPr id="8" name="Rounded Rectangle 7"/>
          <p:cNvSpPr/>
          <p:nvPr/>
        </p:nvSpPr>
        <p:spPr>
          <a:xfrm>
            <a:off x="2286000" y="4495800"/>
            <a:ext cx="41148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Performance</a:t>
            </a:r>
          </a:p>
        </p:txBody>
      </p:sp>
    </p:spTree>
    <p:extLst>
      <p:ext uri="{BB962C8B-B14F-4D97-AF65-F5344CB8AC3E}">
        <p14:creationId xmlns="" xmlns:p14="http://schemas.microsoft.com/office/powerpoint/2010/main" val="1771710956"/>
      </p:ext>
    </p:extLst>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pPr eaLnBrk="1" hangingPunct="1"/>
            <a:r>
              <a:rPr lang="en-US" smtClean="0"/>
              <a:t>The New Four Ps</a:t>
            </a:r>
          </a:p>
        </p:txBody>
      </p:sp>
      <p:sp>
        <p:nvSpPr>
          <p:cNvPr id="9" name="Content Placeholder 8"/>
          <p:cNvSpPr>
            <a:spLocks noGrp="1"/>
          </p:cNvSpPr>
          <p:nvPr>
            <p:ph idx="1"/>
          </p:nvPr>
        </p:nvSpPr>
        <p:spPr/>
        <p:txBody>
          <a:bodyPr>
            <a:normAutofit fontScale="62500" lnSpcReduction="20000"/>
          </a:bodyPr>
          <a:lstStyle/>
          <a:p>
            <a:r>
              <a:rPr lang="en-US" dirty="0" smtClean="0">
                <a:latin typeface="Arial" pitchFamily="34" charset="0"/>
              </a:rPr>
              <a:t>People reflects, in part, internal marketing and the fact that employees are critical to marketing success. </a:t>
            </a:r>
          </a:p>
          <a:p>
            <a:r>
              <a:rPr lang="en-US" dirty="0" smtClean="0">
                <a:latin typeface="Arial" pitchFamily="34" charset="0"/>
              </a:rPr>
              <a:t>Processes reflects all the </a:t>
            </a:r>
          </a:p>
          <a:p>
            <a:pPr lvl="1"/>
            <a:r>
              <a:rPr lang="en-US" dirty="0" smtClean="0">
                <a:latin typeface="Arial" pitchFamily="34" charset="0"/>
              </a:rPr>
              <a:t>creativity, </a:t>
            </a:r>
          </a:p>
          <a:p>
            <a:pPr lvl="1"/>
            <a:r>
              <a:rPr lang="en-US" dirty="0" smtClean="0">
                <a:latin typeface="Arial" pitchFamily="34" charset="0"/>
              </a:rPr>
              <a:t>discipline, </a:t>
            </a:r>
          </a:p>
          <a:p>
            <a:pPr lvl="1"/>
            <a:r>
              <a:rPr lang="en-US" dirty="0" smtClean="0">
                <a:latin typeface="Arial" pitchFamily="34" charset="0"/>
              </a:rPr>
              <a:t>and structure </a:t>
            </a:r>
          </a:p>
          <a:p>
            <a:pPr lvl="1"/>
            <a:r>
              <a:rPr lang="en-US" dirty="0" smtClean="0">
                <a:latin typeface="Arial" pitchFamily="34" charset="0"/>
              </a:rPr>
              <a:t>brought to marketing. </a:t>
            </a:r>
          </a:p>
          <a:p>
            <a:r>
              <a:rPr lang="en-US" dirty="0" smtClean="0">
                <a:latin typeface="Arial" pitchFamily="34" charset="0"/>
              </a:rPr>
              <a:t>Programs reflects all the firm’s consumer-directed activities.</a:t>
            </a:r>
          </a:p>
          <a:p>
            <a:pPr lvl="1"/>
            <a:r>
              <a:rPr lang="en-US" dirty="0" smtClean="0">
                <a:latin typeface="Arial" pitchFamily="34" charset="0"/>
              </a:rPr>
              <a:t> It encompasses the old four Ps as well as a range of other marketing activities that might not fit as neatly into the old view of marketing.</a:t>
            </a:r>
          </a:p>
          <a:p>
            <a:pPr lvl="1">
              <a:buNone/>
            </a:pPr>
            <a:endParaRPr lang="en-US" dirty="0" smtClean="0">
              <a:latin typeface="Arial" pitchFamily="34" charset="0"/>
            </a:endParaRPr>
          </a:p>
          <a:p>
            <a:r>
              <a:rPr lang="en-US" dirty="0" smtClean="0">
                <a:latin typeface="Arial" pitchFamily="34" charset="0"/>
              </a:rPr>
              <a:t>Performance as in holistic marketing, to capture the range of possible outcome measures that have </a:t>
            </a:r>
            <a:r>
              <a:rPr lang="en-US" b="1" dirty="0" smtClean="0">
                <a:latin typeface="Arial" pitchFamily="34" charset="0"/>
              </a:rPr>
              <a:t>financial and nonfinancial </a:t>
            </a:r>
            <a:r>
              <a:rPr lang="en-US" dirty="0" smtClean="0">
                <a:latin typeface="Arial" pitchFamily="34" charset="0"/>
              </a:rPr>
              <a:t>implications (profitability as well as brand and customer equity), and implications beyond the company itself (</a:t>
            </a:r>
            <a:r>
              <a:rPr lang="en-US" b="1" dirty="0" smtClean="0">
                <a:latin typeface="Arial" pitchFamily="34" charset="0"/>
              </a:rPr>
              <a:t>social responsibility, legal, ethical, and community related</a:t>
            </a:r>
            <a:r>
              <a:rPr lang="en-US" dirty="0" smtClean="0">
                <a:latin typeface="Arial" pitchFamily="34" charset="0"/>
              </a:rPr>
              <a:t>).</a:t>
            </a:r>
          </a:p>
          <a:p>
            <a:endParaRPr lang="en-US" dirty="0"/>
          </a:p>
        </p:txBody>
      </p:sp>
    </p:spTree>
    <p:extLst>
      <p:ext uri="{BB962C8B-B14F-4D97-AF65-F5344CB8AC3E}">
        <p14:creationId xmlns="" xmlns:p14="http://schemas.microsoft.com/office/powerpoint/2010/main" val="1771710956"/>
      </p:ext>
    </p:extLst>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dirty="0" smtClean="0"/>
              <a:t>Marketing Applied Strategy Tasks</a:t>
            </a:r>
          </a:p>
        </p:txBody>
      </p:sp>
      <p:sp>
        <p:nvSpPr>
          <p:cNvPr id="2584579" name="Rectangle 3"/>
          <p:cNvSpPr>
            <a:spLocks noGrp="1" noChangeArrowheads="1"/>
          </p:cNvSpPr>
          <p:nvPr>
            <p:ph type="body" idx="1"/>
          </p:nvPr>
        </p:nvSpPr>
        <p:spPr/>
        <p:txBody>
          <a:bodyPr>
            <a:normAutofit lnSpcReduction="10000"/>
          </a:bodyPr>
          <a:lstStyle/>
          <a:p>
            <a:pPr eaLnBrk="1" hangingPunct="1"/>
            <a:r>
              <a:rPr lang="en-US" dirty="0" smtClean="0"/>
              <a:t>Develop market strategies and plans</a:t>
            </a:r>
          </a:p>
          <a:p>
            <a:pPr eaLnBrk="1" hangingPunct="1"/>
            <a:r>
              <a:rPr lang="en-US" dirty="0" smtClean="0"/>
              <a:t>Capture marketing insights</a:t>
            </a:r>
          </a:p>
          <a:p>
            <a:pPr eaLnBrk="1" hangingPunct="1"/>
            <a:r>
              <a:rPr lang="en-US" dirty="0" smtClean="0"/>
              <a:t>Connect with customers</a:t>
            </a:r>
          </a:p>
          <a:p>
            <a:pPr eaLnBrk="1" hangingPunct="1"/>
            <a:r>
              <a:rPr lang="en-US" dirty="0" smtClean="0"/>
              <a:t>Build strong brands</a:t>
            </a:r>
          </a:p>
          <a:p>
            <a:pPr eaLnBrk="1" hangingPunct="1"/>
            <a:r>
              <a:rPr lang="en-US" dirty="0" smtClean="0"/>
              <a:t>Shape market offerings</a:t>
            </a:r>
          </a:p>
          <a:p>
            <a:pPr eaLnBrk="1" hangingPunct="1"/>
            <a:r>
              <a:rPr lang="en-US" dirty="0" smtClean="0"/>
              <a:t>Deliver value</a:t>
            </a:r>
          </a:p>
          <a:p>
            <a:pPr eaLnBrk="1" hangingPunct="1"/>
            <a:r>
              <a:rPr lang="en-US" dirty="0" smtClean="0"/>
              <a:t>Communicate value</a:t>
            </a:r>
          </a:p>
          <a:p>
            <a:pPr eaLnBrk="1" hangingPunct="1"/>
            <a:r>
              <a:rPr lang="en-US" dirty="0" smtClean="0"/>
              <a:t>Create long-term growth</a:t>
            </a:r>
          </a:p>
        </p:txBody>
      </p:sp>
    </p:spTree>
    <p:extLst>
      <p:ext uri="{BB962C8B-B14F-4D97-AF65-F5344CB8AC3E}">
        <p14:creationId xmlns="" xmlns:p14="http://schemas.microsoft.com/office/powerpoint/2010/main" val="131416235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84579">
                                            <p:txEl>
                                              <p:pRg st="0" end="0"/>
                                            </p:txEl>
                                          </p:spTgt>
                                        </p:tgtEl>
                                        <p:attrNameLst>
                                          <p:attrName>style.visibility</p:attrName>
                                        </p:attrNameLst>
                                      </p:cBhvr>
                                      <p:to>
                                        <p:strVal val="visible"/>
                                      </p:to>
                                    </p:set>
                                    <p:animEffect transition="in" filter="blinds(horizontal)">
                                      <p:cBhvr>
                                        <p:cTn id="7" dur="500"/>
                                        <p:tgtEl>
                                          <p:spTgt spid="25845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84579">
                                            <p:txEl>
                                              <p:pRg st="1" end="1"/>
                                            </p:txEl>
                                          </p:spTgt>
                                        </p:tgtEl>
                                        <p:attrNameLst>
                                          <p:attrName>style.visibility</p:attrName>
                                        </p:attrNameLst>
                                      </p:cBhvr>
                                      <p:to>
                                        <p:strVal val="visible"/>
                                      </p:to>
                                    </p:set>
                                    <p:animEffect transition="in" filter="blinds(horizontal)">
                                      <p:cBhvr>
                                        <p:cTn id="12" dur="500"/>
                                        <p:tgtEl>
                                          <p:spTgt spid="258457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584579">
                                            <p:txEl>
                                              <p:pRg st="2" end="2"/>
                                            </p:txEl>
                                          </p:spTgt>
                                        </p:tgtEl>
                                        <p:attrNameLst>
                                          <p:attrName>style.visibility</p:attrName>
                                        </p:attrNameLst>
                                      </p:cBhvr>
                                      <p:to>
                                        <p:strVal val="visible"/>
                                      </p:to>
                                    </p:set>
                                    <p:animEffect transition="in" filter="blinds(horizontal)">
                                      <p:cBhvr>
                                        <p:cTn id="17" dur="500"/>
                                        <p:tgtEl>
                                          <p:spTgt spid="258457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584579">
                                            <p:txEl>
                                              <p:pRg st="3" end="3"/>
                                            </p:txEl>
                                          </p:spTgt>
                                        </p:tgtEl>
                                        <p:attrNameLst>
                                          <p:attrName>style.visibility</p:attrName>
                                        </p:attrNameLst>
                                      </p:cBhvr>
                                      <p:to>
                                        <p:strVal val="visible"/>
                                      </p:to>
                                    </p:set>
                                    <p:animEffect transition="in" filter="blinds(horizontal)">
                                      <p:cBhvr>
                                        <p:cTn id="22" dur="500"/>
                                        <p:tgtEl>
                                          <p:spTgt spid="258457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584579">
                                            <p:txEl>
                                              <p:pRg st="4" end="4"/>
                                            </p:txEl>
                                          </p:spTgt>
                                        </p:tgtEl>
                                        <p:attrNameLst>
                                          <p:attrName>style.visibility</p:attrName>
                                        </p:attrNameLst>
                                      </p:cBhvr>
                                      <p:to>
                                        <p:strVal val="visible"/>
                                      </p:to>
                                    </p:set>
                                    <p:animEffect transition="in" filter="blinds(horizontal)">
                                      <p:cBhvr>
                                        <p:cTn id="27" dur="500"/>
                                        <p:tgtEl>
                                          <p:spTgt spid="258457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584579">
                                            <p:txEl>
                                              <p:pRg st="5" end="5"/>
                                            </p:txEl>
                                          </p:spTgt>
                                        </p:tgtEl>
                                        <p:attrNameLst>
                                          <p:attrName>style.visibility</p:attrName>
                                        </p:attrNameLst>
                                      </p:cBhvr>
                                      <p:to>
                                        <p:strVal val="visible"/>
                                      </p:to>
                                    </p:set>
                                    <p:animEffect transition="in" filter="blinds(horizontal)">
                                      <p:cBhvr>
                                        <p:cTn id="32" dur="500"/>
                                        <p:tgtEl>
                                          <p:spTgt spid="258457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584579">
                                            <p:txEl>
                                              <p:pRg st="6" end="6"/>
                                            </p:txEl>
                                          </p:spTgt>
                                        </p:tgtEl>
                                        <p:attrNameLst>
                                          <p:attrName>style.visibility</p:attrName>
                                        </p:attrNameLst>
                                      </p:cBhvr>
                                      <p:to>
                                        <p:strVal val="visible"/>
                                      </p:to>
                                    </p:set>
                                    <p:animEffect transition="in" filter="blinds(horizontal)">
                                      <p:cBhvr>
                                        <p:cTn id="37" dur="500"/>
                                        <p:tgtEl>
                                          <p:spTgt spid="2584579">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584579">
                                            <p:txEl>
                                              <p:pRg st="7" end="7"/>
                                            </p:txEl>
                                          </p:spTgt>
                                        </p:tgtEl>
                                        <p:attrNameLst>
                                          <p:attrName>style.visibility</p:attrName>
                                        </p:attrNameLst>
                                      </p:cBhvr>
                                      <p:to>
                                        <p:strVal val="visible"/>
                                      </p:to>
                                    </p:set>
                                    <p:animEffect transition="in" filter="blinds(horizontal)">
                                      <p:cBhvr>
                                        <p:cTn id="42" dur="500"/>
                                        <p:tgtEl>
                                          <p:spTgt spid="258457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4579"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905</TotalTime>
  <Words>2198</Words>
  <Application>Microsoft Office PowerPoint</Application>
  <PresentationFormat>On-screen Show (4:3)</PresentationFormat>
  <Paragraphs>163</Paragraphs>
  <Slides>22</Slides>
  <Notes>18</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Applied Marketing Strategies</vt:lpstr>
      <vt:lpstr>Review of Concepts</vt:lpstr>
      <vt:lpstr>Lecture Agenda</vt:lpstr>
      <vt:lpstr>Holistic Marketing</vt:lpstr>
      <vt:lpstr>Holistic Marketing</vt:lpstr>
      <vt:lpstr>Relationship Marketing</vt:lpstr>
      <vt:lpstr>Relationship Marketing</vt:lpstr>
      <vt:lpstr>Relationship Marketing</vt:lpstr>
      <vt:lpstr>Marketing Network</vt:lpstr>
      <vt:lpstr>Holistic Marketing</vt:lpstr>
      <vt:lpstr>Integrated Marketing</vt:lpstr>
      <vt:lpstr>Holistic Marketing</vt:lpstr>
      <vt:lpstr>Internal Marketing</vt:lpstr>
      <vt:lpstr>Holistic Marketing</vt:lpstr>
      <vt:lpstr>Performance Marketing </vt:lpstr>
      <vt:lpstr>Performance Marketing </vt:lpstr>
      <vt:lpstr>Types of  Corporate Social Initiatives</vt:lpstr>
      <vt:lpstr>The Marketing Mix</vt:lpstr>
      <vt:lpstr>The Marketing Mix</vt:lpstr>
      <vt:lpstr>The New Four Ps</vt:lpstr>
      <vt:lpstr>The New Four Ps</vt:lpstr>
      <vt:lpstr>Marketing Applied Strategy Tasks</vt:lpstr>
    </vt:vector>
  </TitlesOfParts>
  <Company>QMUL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Muhammad Umar Chaudhry</dc:creator>
  <cp:lastModifiedBy>NTS</cp:lastModifiedBy>
  <cp:revision>42</cp:revision>
  <dcterms:created xsi:type="dcterms:W3CDTF">2012-11-28T18:40:59Z</dcterms:created>
  <dcterms:modified xsi:type="dcterms:W3CDTF">2013-01-21T07:36:40Z</dcterms:modified>
</cp:coreProperties>
</file>