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297"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2" r:id="rId3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53931" autoAdjust="0"/>
  </p:normalViewPr>
  <p:slideViewPr>
    <p:cSldViewPr>
      <p:cViewPr varScale="1">
        <p:scale>
          <a:sx n="22" d="100"/>
          <a:sy n="22" d="100"/>
        </p:scale>
        <p:origin x="-1992" y="-9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99A398D-17D5-4333-BAD6-5838CEFBC573}" type="datetimeFigureOut">
              <a:rPr lang="en-GB" smtClean="0"/>
              <a:pPr/>
              <a:t>11/01/2013</a:t>
            </a:fld>
            <a:endParaRPr lang="en-GB"/>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 xmlns:p14="http://schemas.microsoft.com/office/powerpoint/2010/main"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11/01/2013</a:t>
            </a:fld>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785F4D9-002B-4359-ACF7-A5370AD6CDDE}"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With ever faster communication, transportation, and financial flows, the world is rapidly shrinking. Countries are increasingly multicultural, and products and services developed in one country are finding enthusiastic acceptance in others. A German businessman may wear an Italian suit to meet an English friend at a Japanese restaurant, who later returns home to drink Russian vodka and watch a U.S. movie on a Korean TV. Emerging markets that embrace capitalism and consumerism are especially attractive targets. They are also creating marketing powerhouses all their own. Companies need to be able to cross boundaries within and outside their country.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EF3FCE2-7695-4EC0-BA23-67CDEABE1E12}" type="slidenum">
              <a:rPr lang="en-US" smtClean="0"/>
              <a:pPr/>
              <a:t>4</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FBE0FCB-C7E0-4219-AF35-B8B70BFA0385}" type="slidenum">
              <a:rPr lang="en-US" smtClean="0"/>
              <a:pPr/>
              <a:t>5</a:t>
            </a:fld>
            <a:endParaRPr lang="en-US"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err="1" smtClean="0">
                <a:latin typeface="Arial" pitchFamily="34" charset="0"/>
              </a:rPr>
              <a:t>Pollo</a:t>
            </a:r>
            <a:r>
              <a:rPr lang="en-US" dirty="0" smtClean="0">
                <a:latin typeface="Arial" pitchFamily="34" charset="0"/>
              </a:rPr>
              <a:t> </a:t>
            </a:r>
            <a:r>
              <a:rPr lang="en-US" dirty="0" err="1" smtClean="0">
                <a:latin typeface="Arial" pitchFamily="34" charset="0"/>
              </a:rPr>
              <a:t>Campero</a:t>
            </a:r>
            <a:r>
              <a:rPr lang="en-US" dirty="0" smtClean="0">
                <a:latin typeface="Arial" pitchFamily="34" charset="0"/>
              </a:rPr>
              <a:t> (Spanish for “country) has used Latin American immigrants to launch over 50 U.S. stores, blending old favorites such as fried plantains and milky </a:t>
            </a:r>
            <a:r>
              <a:rPr lang="en-US" dirty="0" err="1" smtClean="0">
                <a:latin typeface="Arial" pitchFamily="34" charset="0"/>
              </a:rPr>
              <a:t>horchata</a:t>
            </a:r>
            <a:r>
              <a:rPr lang="en-US" dirty="0" smtClean="0">
                <a:latin typeface="Arial" pitchFamily="34" charset="0"/>
              </a:rPr>
              <a:t> drinks with traditional U.S. fare such as grilled chicken and mashed potatoes. Although some U.S. businesses may want to eliminate foreign competition through protective legislation, the better way to compete is to continuously improve products at home and expand into foreign markets. In a global industry, competitors’ strategic positions in major geographic or national markets are affected by their overall global positions. A global firm operates in more than one country and captures R&amp;D, production, logistical, marketing, and financial advantages not available to purely domestic competitors. Global firms plan, operate, and coordinate their activities on a worldwide basis.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F0C82E7-344B-46A4-82E1-0D326E4E8EB4}" type="slidenum">
              <a:rPr lang="en-US" smtClean="0"/>
              <a:pPr/>
              <a:t>6</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For a company of any size or any type to go global, it must make a series of decisions  as shown in Figure 21.1 and detailed in the slide.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eaLnBrk="1" hangingPunct="1">
              <a:defRPr/>
            </a:pPr>
            <a:r>
              <a:rPr lang="en-US" dirty="0" smtClean="0"/>
              <a:t>Most companies would prefer to remain domestic if their domestic market were large enough. Managers would not need to learn other languages and laws, deal with volatile currencies, face political and legal uncertainties, or redesign their products to suit different customer needs and expectations. Business would be easier and safer. Yet several factors can draw companies into the international arena:</a:t>
            </a:r>
          </a:p>
          <a:p>
            <a:pPr marL="228600" indent="-228600" eaLnBrk="1" hangingPunct="1">
              <a:buFontTx/>
              <a:buAutoNum type="arabicPeriod"/>
              <a:defRPr/>
            </a:pPr>
            <a:r>
              <a:rPr lang="en-US" dirty="0" smtClean="0"/>
              <a:t>Some international markets present better profit opportunities than the domestic market.</a:t>
            </a:r>
          </a:p>
          <a:p>
            <a:pPr marL="228600" indent="-228600" eaLnBrk="1" hangingPunct="1">
              <a:buFontTx/>
              <a:buAutoNum type="arabicPeriod"/>
              <a:defRPr/>
            </a:pPr>
            <a:r>
              <a:rPr lang="en-US" dirty="0" smtClean="0"/>
              <a:t>The company needs a larger customer base to achieve economies of scale.</a:t>
            </a:r>
          </a:p>
          <a:p>
            <a:pPr marL="228600" indent="-228600" eaLnBrk="1" hangingPunct="1">
              <a:buFontTx/>
              <a:buAutoNum type="arabicPeriod"/>
              <a:defRPr/>
            </a:pPr>
            <a:r>
              <a:rPr lang="en-US" dirty="0" smtClean="0"/>
              <a:t>The company wants to reduce its dependence on any one market.</a:t>
            </a:r>
          </a:p>
          <a:p>
            <a:pPr marL="228600" indent="-228600" eaLnBrk="1" hangingPunct="1">
              <a:buFontTx/>
              <a:buAutoNum type="arabicPeriod"/>
              <a:defRPr/>
            </a:pPr>
            <a:r>
              <a:rPr lang="en-US" dirty="0" smtClean="0"/>
              <a:t>The company decides to counterattack global competitors in their home markets.</a:t>
            </a:r>
          </a:p>
          <a:p>
            <a:pPr marL="228600" indent="-228600" eaLnBrk="1" hangingPunct="1">
              <a:buFontTx/>
              <a:buAutoNum type="arabicPeriod"/>
              <a:defRPr/>
            </a:pPr>
            <a:r>
              <a:rPr lang="en-US" dirty="0" smtClean="0"/>
              <a:t> Customers are going abroad and require international service.</a:t>
            </a:r>
            <a:endParaRPr lang="en-US" dirty="0"/>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0F4068F-270B-4A82-9C98-88D892F54B41}"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Before making a decision to go abroad, the company must also weigh several risks:</a:t>
            </a:r>
          </a:p>
          <a:p>
            <a:pPr eaLnBrk="1" hangingPunct="1"/>
            <a:r>
              <a:rPr lang="en-US" smtClean="0">
                <a:latin typeface="Arial" pitchFamily="34" charset="0"/>
              </a:rPr>
              <a:t>• The company might not understand foreign preferences and could fail to offer a competitively attractive product.</a:t>
            </a:r>
          </a:p>
          <a:p>
            <a:pPr eaLnBrk="1" hangingPunct="1"/>
            <a:r>
              <a:rPr lang="en-US" smtClean="0">
                <a:latin typeface="Arial" pitchFamily="34" charset="0"/>
              </a:rPr>
              <a:t>• The company might not understand the foreign country’s business culture.</a:t>
            </a:r>
          </a:p>
          <a:p>
            <a:pPr eaLnBrk="1" hangingPunct="1"/>
            <a:r>
              <a:rPr lang="en-US" smtClean="0">
                <a:latin typeface="Arial" pitchFamily="34" charset="0"/>
              </a:rPr>
              <a:t>• The company might underestimate foreign regulations and incur unexpected costs.</a:t>
            </a:r>
          </a:p>
          <a:p>
            <a:pPr eaLnBrk="1" hangingPunct="1"/>
            <a:r>
              <a:rPr lang="en-US" smtClean="0">
                <a:latin typeface="Arial" pitchFamily="34" charset="0"/>
              </a:rPr>
              <a:t>• The company might lack managers with international experience.</a:t>
            </a:r>
          </a:p>
          <a:p>
            <a:pPr eaLnBrk="1" hangingPunct="1"/>
            <a:r>
              <a:rPr lang="en-US" smtClean="0">
                <a:latin typeface="Arial" pitchFamily="34" charset="0"/>
              </a:rPr>
              <a:t>• The foreign country might change its commercial laws, devalue its currency, or undergo a political revolution and expropriate foreign property.</a:t>
            </a: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AF9275D-4D31-4109-A229-45C58994324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AD32F1B-5F93-4BC7-806A-7125BEA14829}" type="slidenum">
              <a:rPr lang="en-US" smtClean="0"/>
              <a:pPr/>
              <a:t>9</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Some companies don’t act until events thrust them into the international arena. The internationalization process typically has four stages. These stages are shown in the slide. </a:t>
            </a:r>
            <a:endParaRPr lang="en-US" b="1" dirty="0" smtClean="0">
              <a:latin typeface="Arial" pitchFamily="34" charset="0"/>
            </a:endParaRPr>
          </a:p>
          <a:p>
            <a:pPr eaLnBrk="1" hangingPunct="1"/>
            <a:r>
              <a:rPr lang="en-US" dirty="0" smtClean="0">
                <a:latin typeface="Arial" pitchFamily="34" charset="0"/>
              </a:rPr>
              <a:t>The first task is to move from stage 1 to stage  2.Most firms work with an independent agent and enter a nearby or similar country. Later, the firm establishes an export department to manage its agent relationships. Still later, it replaces agents with its own sales subsidiaries in its larger export markets. This increases investment and risk, but also earning potential. Next, to manage subsidiaries, the company replaces the export department with an international department or division. If markets are large and stable, or the host country requires local production, the company will locate production facilities there. By this time, it’s operating as a multinational and optimizing its sourcing, financing, manufacturing, and marketing as a global organization.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must decide how many countries to enter and how fast to expand. Typical entry strategies are the waterfall approach, gradually entering countries in sequence, and the sprinkler approach, entering many countries simultaneously. Increasingly, firms—especially technology intensive firms—are born global and market to the entire world from the outset.</a:t>
            </a: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578E36B-498A-4EED-BD63-DF04C7D974C9}"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s-ES" smtClean="0">
                <a:latin typeface="Arial" pitchFamily="34" charset="0"/>
              </a:rPr>
              <a:t>In Mexico, retailer Grupo Elektra [a Mexican financial and retail </a:t>
            </a:r>
            <a:r>
              <a:rPr lang="en-US" smtClean="0">
                <a:latin typeface="Arial" pitchFamily="34" charset="0"/>
              </a:rPr>
              <a:t>corporation owned by Grupo Salinas that is listed on the New York Stock Exchange (EKT), the Bolsa Mexicana de Valores (ELEKTRA), and the Spanish Stock Market Latibex (XEKT)] is selling washing machines, refrigerators, televisions, and other items on credit to people making less than $10 a day. The company’s many stores double as bank branches where people can withdraw, deposit, and transmit cash, as well as get loans. According to BCG, local dynamos often combine in-depth understanding of consumer tastes with cost-effective production techniques to create a locally laser-focused business model.</a:t>
            </a: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8EFF1C6-1075-4A5F-A78C-CDF9C710AD6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CC5F02D-0FBF-4DEB-BFD4-2CBB15C8C4CF}" type="slidenum">
              <a:rPr lang="en-US" smtClean="0"/>
              <a:pPr/>
              <a:t>12</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European Union. Formed in 1957, the European Union set out to create a single European market by reducing barriers to the free flow of products, services, finances, and labor among member countries, and by developing trade policies with nonmember nations. Today, it’s one of the world’s largest single markets, with 27 member countries, a common currency—the euro—and more than 495 million consumers, accounting for 37 percent of the world’s exports. </a:t>
            </a:r>
          </a:p>
          <a:p>
            <a:pPr eaLnBrk="1" hangingPunct="1"/>
            <a:r>
              <a:rPr lang="en-US" dirty="0" smtClean="0">
                <a:latin typeface="Arial" pitchFamily="34" charset="0"/>
              </a:rPr>
              <a:t>NAFTA In January 1994, the North American Free Trade Agreement (NAFTA) unified the United States, Mexico, and Canada in a single market of 440 million people who produce and consume $16 trillion worth of goods and services annually. </a:t>
            </a:r>
          </a:p>
          <a:p>
            <a:pPr eaLnBrk="1" hangingPunct="1"/>
            <a:r>
              <a:rPr lang="en-US" dirty="0" smtClean="0">
                <a:latin typeface="Arial" pitchFamily="34" charset="0"/>
              </a:rPr>
              <a:t>MERCOSUR  (or MERCOSUL) links Brazil, Argentina, Paraguay, Uruguay, and (soon) Venezuela to promote free trade and the fluid  movement of goods, people, and currency. </a:t>
            </a:r>
          </a:p>
          <a:p>
            <a:pPr eaLnBrk="1" hangingPunct="1"/>
            <a:r>
              <a:rPr lang="en-US" dirty="0" smtClean="0">
                <a:latin typeface="Arial" pitchFamily="34" charset="0"/>
              </a:rPr>
              <a:t>APEC Twenty-one countries, as well as the NAFTA members and Japan and China, are working to create a pan-Pacific free trade area under the auspices of the Asian Pacific Economic Cooperation (APEC) forum. These countries account for approximately 40.5 percent of the world’s population, approximately 54.2 percent of world GDP, and about 43.7 percent of world trade. </a:t>
            </a:r>
          </a:p>
          <a:p>
            <a:pPr eaLnBrk="1" hangingPunct="1"/>
            <a:r>
              <a:rPr lang="en-US" dirty="0" smtClean="0">
                <a:latin typeface="Arial" pitchFamily="34" charset="0"/>
              </a:rPr>
              <a:t>ASEAN Ten countries make up the Association of Southeast Asian Nations: Brunei Darussalam, Cambodia, Indonesia, Lao PDR, Malaysia, Myanmar, Philippines, Singapore, Thailand, and Viet Nam.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One of the sharpest distinctions in global marketing is between developed and developing or emerging markets such as Brazil, Russia, India, and China (often called “BRIC” for short: Brazil, Russia, India, and China). Two other developing markets with much economic and marketing significance are Indonesia and South Africa. The unmet needs of the developing world represent huge potential markets for food, clothing, shelter, consumer electronics, appliances, and many other goods.</a:t>
            </a:r>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D535E0A-C057-4212-80C2-3DB8203D4E5D}"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6A65898-8848-4C7D-AE7E-A505CCD0AA1D}" type="slidenum">
              <a:rPr lang="en-US" smtClean="0"/>
              <a:pPr/>
              <a:t>14</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Once a company decides to target a particular country, it must determine the best mode of entry. Its broad choices are </a:t>
            </a:r>
            <a:r>
              <a:rPr lang="en-US" i="1" dirty="0" smtClean="0">
                <a:latin typeface="Arial" pitchFamily="34" charset="0"/>
              </a:rPr>
              <a:t>indirect exporting, direct exporting, licensing, joint ventures, and direct investment, </a:t>
            </a:r>
            <a:r>
              <a:rPr lang="en-US" dirty="0" smtClean="0">
                <a:latin typeface="Arial" pitchFamily="34" charset="0"/>
              </a:rPr>
              <a:t>shown in Figure 21.2 and listed in the slide. Each succeeding strategy entails more commitment, risk, control, and profit potential.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4A17E16-5839-4BBB-85AD-80FFFB74DDD0}" type="slidenum">
              <a:rPr lang="en-US" smtClean="0"/>
              <a:pPr/>
              <a:t>15</a:t>
            </a:fld>
            <a:endParaRPr lang="en-US"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typically start with export, specifically </a:t>
            </a:r>
            <a:r>
              <a:rPr lang="en-US" i="1" smtClean="0">
                <a:latin typeface="Arial" pitchFamily="34" charset="0"/>
              </a:rPr>
              <a:t>indirect exporting—that is, they work through independent </a:t>
            </a:r>
            <a:r>
              <a:rPr lang="en-US" smtClean="0">
                <a:latin typeface="Arial" pitchFamily="34" charset="0"/>
              </a:rPr>
              <a:t>intermediaries. </a:t>
            </a:r>
            <a:r>
              <a:rPr lang="en-US" i="1" smtClean="0">
                <a:latin typeface="Arial" pitchFamily="34" charset="0"/>
              </a:rPr>
              <a:t>Domestic-based export merchants buy the manufacturer’s products and </a:t>
            </a:r>
            <a:r>
              <a:rPr lang="en-US" smtClean="0">
                <a:latin typeface="Arial" pitchFamily="34" charset="0"/>
              </a:rPr>
              <a:t>then sell them abroad. </a:t>
            </a:r>
            <a:r>
              <a:rPr lang="en-US" i="1" smtClean="0">
                <a:latin typeface="Arial" pitchFamily="34" charset="0"/>
              </a:rPr>
              <a:t>Domestic-based export agents, including trading companies, seek and negotiate </a:t>
            </a:r>
            <a:r>
              <a:rPr lang="en-US" smtClean="0">
                <a:latin typeface="Arial" pitchFamily="34" charset="0"/>
              </a:rPr>
              <a:t>foreign purchases for a commission. </a:t>
            </a:r>
            <a:r>
              <a:rPr lang="en-US" i="1" smtClean="0">
                <a:latin typeface="Arial" pitchFamily="34" charset="0"/>
              </a:rPr>
              <a:t>Cooperative organizations conduct exporting activities for several </a:t>
            </a:r>
            <a:r>
              <a:rPr lang="en-US" smtClean="0">
                <a:latin typeface="Arial" pitchFamily="34" charset="0"/>
              </a:rPr>
              <a:t>producers—often of primary products such as fruits or nuts—and are partly under their administrative control. </a:t>
            </a:r>
            <a:r>
              <a:rPr lang="en-US" i="1" smtClean="0">
                <a:latin typeface="Arial" pitchFamily="34" charset="0"/>
              </a:rPr>
              <a:t>Export-management companies agree to manage a company’s export activities for a fee. </a:t>
            </a:r>
            <a:r>
              <a:rPr lang="en-US" smtClean="0">
                <a:latin typeface="Arial" pitchFamily="34" charset="0"/>
              </a:rPr>
              <a:t>Indirect export has two advantages. First, there is less investment: The firm doesn’t have to develop an export department, an overseas sales force, or a set of international contacts. Second, there’s less risk: Because international marketing intermediaries bring know-how and services to the relationship, the seller will make fewer mistakes.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5B5662F-C5CD-4CB1-8DCD-C92E01D36F0B}" type="slidenum">
              <a:rPr lang="en-US" smtClean="0"/>
              <a:pPr/>
              <a:t>16</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may eventually decide to handle their own exports. The investment and risk are somewhat greater, but so is the potential return. Direct exporting happens in several ways:</a:t>
            </a:r>
          </a:p>
          <a:p>
            <a:pPr eaLnBrk="1" hangingPunct="1"/>
            <a:r>
              <a:rPr lang="en-US" smtClean="0">
                <a:latin typeface="Arial" pitchFamily="34" charset="0"/>
              </a:rPr>
              <a:t>• Domestic-based export department or division. A purely service function may evolve into a self-contained export department operating as its own profit center.</a:t>
            </a:r>
          </a:p>
          <a:p>
            <a:pPr eaLnBrk="1" hangingPunct="1"/>
            <a:r>
              <a:rPr lang="en-US" smtClean="0">
                <a:latin typeface="Arial" pitchFamily="34" charset="0"/>
              </a:rPr>
              <a:t>• Overseas sales branch or subsidiary. The sales branch handles sales and distribution and perhaps warehousing and promotion as well. It often serves as a display and customer-service center.</a:t>
            </a:r>
          </a:p>
          <a:p>
            <a:pPr eaLnBrk="1" hangingPunct="1"/>
            <a:r>
              <a:rPr lang="en-US" smtClean="0">
                <a:latin typeface="Arial" pitchFamily="34" charset="0"/>
              </a:rPr>
              <a:t>• Traveling export sales representatives. Home-based sales representatives travel abroad to find business.</a:t>
            </a:r>
          </a:p>
          <a:p>
            <a:pPr eaLnBrk="1" hangingPunct="1"/>
            <a:r>
              <a:rPr lang="en-US" smtClean="0">
                <a:latin typeface="Arial" pitchFamily="34" charset="0"/>
              </a:rPr>
              <a:t>• Foreign-based distributors or agents. These third parties can hold limited or exclusive rights to represent the company in that country.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Licensing is a simple way to engage in international marketing. The licensor issues a license to a foreign company to use a manufacturing process, trademark, patent, trade secret, or other item of value for a fee or royalty. The licensor gains entry at little risk; the licensee gains production expertise or a well-known product or brand name. The licensor, however, has less control over the licensee than over its own production and sales facilities. If the licensee is very successful, the firm has given up profits, and if and when the contract ends, it might find it has created a competitor. To prevent this, the licensor usually supplies some proprietary product ingredients or components (as Coca-Cola does). But the best strategy is to lead in innovation so the licensee will continue to depend on the licensor.</a:t>
            </a:r>
          </a:p>
          <a:p>
            <a:pPr eaLnBrk="1" hangingPunct="1">
              <a:defRPr/>
            </a:pPr>
            <a:r>
              <a:rPr lang="en-US" dirty="0" smtClean="0"/>
              <a:t>Licensing arrangements vary. Companies such as Hyatt and Marriott sell </a:t>
            </a:r>
            <a:r>
              <a:rPr lang="en-US" i="1" dirty="0" smtClean="0"/>
              <a:t>management contracts </a:t>
            </a:r>
            <a:r>
              <a:rPr lang="en-US" dirty="0" smtClean="0"/>
              <a:t>to owners of foreign hotels to manage these businesses for a fee. The management firm may have the option to purchase some share in the managed company within a stated period.</a:t>
            </a:r>
          </a:p>
          <a:p>
            <a:pPr eaLnBrk="1" hangingPunct="1">
              <a:defRPr/>
            </a:pPr>
            <a:r>
              <a:rPr lang="en-US" dirty="0" smtClean="0"/>
              <a:t>In </a:t>
            </a:r>
            <a:r>
              <a:rPr lang="en-US" i="1" dirty="0" smtClean="0"/>
              <a:t>contract manufacturing, the firm hires local manufacturers to produce the product</a:t>
            </a:r>
            <a:r>
              <a:rPr lang="en-US" dirty="0" smtClean="0"/>
              <a:t>. Contract manufacturing reduces the company’s control over the process and risks loss of potential profits. However, it offers a chance to start faster, with the opportunity to partner with or buy out the local manufacturer later.</a:t>
            </a:r>
          </a:p>
          <a:p>
            <a:pPr eaLnBrk="1" hangingPunct="1">
              <a:defRPr/>
            </a:pPr>
            <a:r>
              <a:rPr lang="en-US" dirty="0" smtClean="0"/>
              <a:t>Finally, a company can enter a foreign market through </a:t>
            </a:r>
            <a:r>
              <a:rPr lang="en-US" i="1" dirty="0" smtClean="0"/>
              <a:t>franchising, a more complete form of licensing. </a:t>
            </a:r>
            <a:r>
              <a:rPr lang="en-US" dirty="0" smtClean="0"/>
              <a:t>The franchisor offers a complete brand concept and operating system. In return, the franchisee invests in and pays certain fees to the franchisor.</a:t>
            </a:r>
            <a:endParaRPr lang="en-US" dirty="0"/>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3EB9534-D58B-4F07-9EE1-5056F7C7184D}"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Historically, foreign investors have often joined local investors in a joint venture company in which they share ownership and control. A joint venture may be necessary or desirable for economic or political reasons. The foreign firm might lack the financial, physical, or managerial resources to undertake the venture alone, or the foreign government might require joint ownership as a condition for entry. Joint ownership has drawbacks. The partners might disagree over investment, marketing, or other policies. One might want to reinvest earnings for growth, the other to declare more dividends. Joint ownership can also prevent a multinational company from carrying out specific manufacturing and marketing policies on a worldwide basis. </a:t>
            </a:r>
          </a:p>
          <a:p>
            <a:pPr eaLnBrk="1" hangingPunct="1"/>
            <a:r>
              <a:rPr lang="en-US" smtClean="0">
                <a:latin typeface="Arial" pitchFamily="34" charset="0"/>
              </a:rPr>
              <a:t>McDonald’s handpicks its global partners one by one to find “compulsive achievers” who will put forth the desired effort.</a:t>
            </a: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EC13E0B-C991-4AA2-804F-1168FE611BD0}"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If the market is large enough, direct investment offers distinct advantages. First, the firm secures cost economies through cheaper labor or raw materials, government incentives, and freight savings. Second, the firm strengthens its image in the host country because it creates jobs. Third, the firm deepens its relationship with government, customers, local suppliers, and distributors, enabling it to better adapt its products to the local environment. Fourth, the firm retains full control over its investment and therefore can develop manufacturing and marketing policies that serve its long term international objectives. Fifth, the firm assures itself of access to the market in case the host country insists locally purchased goods have domestic content. The main disadvantage of direct investment is that the firm exposes a large investment to risks such as blocked or devalued currencies, worsening markets, or expropriation. If the host country requires substantial severance for employees, reducing or closing operations can be expensive.</a:t>
            </a:r>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AAF5B30-82FA-4BDC-B7EA-00274ED8858F}"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20B76CB-61F8-4F2C-BF14-CEF74D712E8F}" type="slidenum">
              <a:rPr lang="en-US" smtClean="0"/>
              <a:pPr/>
              <a:t>20</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International companies must decide how much to adapt their marketing strategy to local conditions. </a:t>
            </a:r>
            <a:r>
              <a:rPr lang="en-US" dirty="0" smtClean="0">
                <a:latin typeface="Arial" pitchFamily="34" charset="0"/>
              </a:rPr>
              <a:t>At one extreme is a standardized marketing program worldwide, which promises the lowest costs; Table 21.2 summarizes some pros and cons. At the other extreme is an adapted marketing program in which the company, consistent with the marketing concept, believes consumer needs vary and tailors marketing to each target group.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F19DFBB-4999-47AB-AC73-751A6705A309}" type="slidenum">
              <a:rPr lang="en-US" smtClean="0"/>
              <a:pPr/>
              <a:t>21</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Consumer behavior may reflect cultural differences that can be pronounced across countries. </a:t>
            </a:r>
            <a:r>
              <a:rPr lang="en-US" dirty="0" err="1" smtClean="0">
                <a:latin typeface="Arial" pitchFamily="34" charset="0"/>
              </a:rPr>
              <a:t>Hofstede</a:t>
            </a:r>
            <a:r>
              <a:rPr lang="en-US" dirty="0" smtClean="0">
                <a:latin typeface="Arial" pitchFamily="34" charset="0"/>
              </a:rPr>
              <a:t> identifies four cultural dimensions that differentiate countries:</a:t>
            </a:r>
          </a:p>
          <a:p>
            <a:pPr eaLnBrk="1" hangingPunct="1"/>
            <a:r>
              <a:rPr lang="en-US" dirty="0" smtClean="0">
                <a:latin typeface="Arial" pitchFamily="34" charset="0"/>
              </a:rPr>
              <a:t>1. Individualism versus collectivism—In collectivist societies, the self-worth of an individual is rooted more in the social system than in individual achievement (high collectivism: Japan; low: United States).</a:t>
            </a:r>
          </a:p>
          <a:p>
            <a:pPr eaLnBrk="1" hangingPunct="1"/>
            <a:r>
              <a:rPr lang="en-US" dirty="0" smtClean="0">
                <a:latin typeface="Arial" pitchFamily="34" charset="0"/>
              </a:rPr>
              <a:t>2. High versus low power distance—High power distance cultures tend to be less egalitarian (high: Russia; low: Nordic).</a:t>
            </a:r>
          </a:p>
          <a:p>
            <a:pPr eaLnBrk="1" hangingPunct="1"/>
            <a:r>
              <a:rPr lang="en-US" dirty="0" smtClean="0">
                <a:latin typeface="Arial" pitchFamily="34" charset="0"/>
              </a:rPr>
              <a:t>3. Masculine versus feminine—This dimension measures how much the culture is dominated by assertive males versus nurturing females (highly masculine: Japan; low: Nordic countries).</a:t>
            </a:r>
          </a:p>
          <a:p>
            <a:pPr eaLnBrk="1" hangingPunct="1"/>
            <a:r>
              <a:rPr lang="en-US" dirty="0" smtClean="0">
                <a:latin typeface="Arial" pitchFamily="34" charset="0"/>
              </a:rPr>
              <a:t>4. Weak versus strong uncertainty avoidance—Uncertainty avoidance indicates how risk-aversive people are (high avoidance: Greece; low: Jamaica). Consumer behavior differences as well as historical market factors lead marketers to position brands differently in different markets.</a:t>
            </a:r>
          </a:p>
          <a:p>
            <a:pPr eaLnBrk="1" hangingPunct="1"/>
            <a:r>
              <a:rPr lang="en-US" dirty="0" smtClean="0">
                <a:latin typeface="Arial" pitchFamily="34" charset="0"/>
              </a:rPr>
              <a:t>Heineken beer is a high-end super-premium offering in the United States but middle-of-the-road in its Dutch home market. Honda automobiles denote speed, youth, and energy in Japan and quality and reliability in the United States.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D70F1CD-06EF-45EF-AC28-512F0F2AF8BF}" type="slidenum">
              <a:rPr lang="en-US" smtClean="0"/>
              <a:pPr/>
              <a:t>22</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Because of all these differences, most products require at least some adaptation. Even Coca-Cola is sweeter or less carbonated in certain countries. Rather than assuming it can introduce its domestic product “as is” in another country, the company should review the elements  listed in the slide and determine which add more revenue than cost if adapted. The best global brands are consistent in theme but reflect significant differences in consumer behavior, brand development, competitive forces, and the legal or political environment. Global brand managers are often told to “Think Global, Act Local.”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63CDAC3-D423-46D7-A4F8-8F6A0EE92BCC}" type="slidenum">
              <a:rPr lang="en-US" smtClean="0"/>
              <a:pPr/>
              <a:t>23</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slide and the next list the 10 Commandments of Global Branding detailed in the Marketing Memo.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4595BD9-9718-4BE0-8283-FD4B51D57DF8}" type="slidenum">
              <a:rPr lang="en-US" smtClean="0"/>
              <a:pPr/>
              <a:t>24</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There are five communication and product adaptation strategies shown in Figure 21.3. Straight extension introduces the product in the foreign market without any change. Product adaptation alters the product to meet local conditions or preferences. Flexible manufacturing makes it easier to do so on several levels.</a:t>
            </a:r>
          </a:p>
        </p:txBody>
      </p:sp>
      <p:sp>
        <p:nvSpPr>
          <p:cNvPr id="634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5E122CA-7321-4CD1-AD62-02DC2654BC72}"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9E3377B-43D6-4E76-9D4E-65EF4B59C6F2}" type="slidenum">
              <a:rPr lang="en-US" smtClean="0"/>
              <a:pPr/>
              <a:t>26</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 company can produce a regional version of its product, such as a Western European version. A company can produce a country version.  A company can produce a city version.  A company can produce different retailer versions.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138F304-6BA9-42D0-B768-2B0B8DC3DB12}" type="slidenum">
              <a:rPr lang="en-US" smtClean="0"/>
              <a:pPr/>
              <a:t>27</a:t>
            </a:fld>
            <a:endParaRPr lang="en-US" smtClean="0"/>
          </a:p>
        </p:txBody>
      </p:sp>
      <p:sp>
        <p:nvSpPr>
          <p:cNvPr id="67586" name="Rectangle 2"/>
          <p:cNvSpPr>
            <a:spLocks noGrp="1" noRot="1" noChangeAspect="1" noChangeArrowheads="1" noTextEdit="1"/>
          </p:cNvSpPr>
          <p:nvPr>
            <p:ph type="sldImg"/>
          </p:nvPr>
        </p:nvSpPr>
        <p:spPr>
          <a:ln/>
        </p:spPr>
      </p:sp>
      <p:sp>
        <p:nvSpPr>
          <p:cNvPr id="2428931" name="Rectangle 3"/>
          <p:cNvSpPr>
            <a:spLocks noGrp="1" noChangeArrowheads="1"/>
          </p:cNvSpPr>
          <p:nvPr>
            <p:ph type="body" idx="1"/>
          </p:nvPr>
        </p:nvSpPr>
        <p:spPr/>
        <p:txBody>
          <a:bodyPr/>
          <a:lstStyle/>
          <a:p>
            <a:pPr eaLnBrk="1" hangingPunct="1">
              <a:defRPr/>
            </a:pPr>
            <a:r>
              <a:rPr lang="en-US" dirty="0" smtClean="0"/>
              <a:t>A Gucci handbag may sell for $120 in Italy and $240 in the United States. Why? Gucci must add the cost of transportation, tariffs, importer margin, wholesaler margin, and retailer margin to its factory price. Price escalation from these added costs and currency fluctuation risk might make the price two to five times as much in another country to earn the same profit for the manufacturer. Companies have three choices for setting prices in different countries:</a:t>
            </a:r>
          </a:p>
          <a:p>
            <a:pPr marL="228600" indent="-228600" eaLnBrk="1" hangingPunct="1">
              <a:buFontTx/>
              <a:buAutoNum type="arabicPeriod"/>
              <a:defRPr/>
            </a:pPr>
            <a:r>
              <a:rPr lang="en-US" dirty="0" smtClean="0"/>
              <a:t>Set a uniform price everywhere. </a:t>
            </a:r>
          </a:p>
          <a:p>
            <a:pPr marL="228600" indent="-228600" eaLnBrk="1" hangingPunct="1">
              <a:buFontTx/>
              <a:buAutoNum type="arabicPeriod"/>
              <a:defRPr/>
            </a:pPr>
            <a:r>
              <a:rPr lang="en-US" dirty="0" smtClean="0"/>
              <a:t>Set a market-based price in each country. </a:t>
            </a:r>
          </a:p>
          <a:p>
            <a:pPr marL="228600" indent="-228600" eaLnBrk="1" hangingPunct="1">
              <a:buFontTx/>
              <a:buAutoNum type="arabicPeriod"/>
              <a:defRPr/>
            </a:pPr>
            <a:r>
              <a:rPr lang="en-US" dirty="0" smtClean="0"/>
              <a:t>Set a cost-based price in each country. </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85AEDCD-13A7-4B5A-A531-7D48EA83CFE5}" type="slidenum">
              <a:rPr lang="en-US" smtClean="0"/>
              <a:pPr/>
              <a:t>28</a:t>
            </a:fld>
            <a:endParaRPr lang="en-US" smtClean="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Gray markets create a free-rider problem, making legitimate distributors’ investments in supporting a manufacturer’s product less productive and selective distribution systems more intensive. They harm distributor relations, tarnish the manufacturer’s brand equity, and undermine the integrity of the distribution channel. They can even pose risks to consumers if the seemingly brand-new product they think they are buying is damaged, remarked, obsolete, without warranty or support, or just counterfeit. Multinationals try to prevent gray markets by policing the distributors, raising their prices to lower-cost distributors, or altering product characteristics or service warranties for different countries.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73730" name="Notes Placeholder 2"/>
          <p:cNvSpPr>
            <a:spLocks noGrp="1"/>
          </p:cNvSpPr>
          <p:nvPr>
            <p:ph type="body" idx="1"/>
          </p:nvPr>
        </p:nvSpPr>
        <p:spPr>
          <a:xfrm>
            <a:off x="914811" y="3257260"/>
            <a:ext cx="7314380" cy="32909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Country-of-origin perceptions are the mental associations and beliefs triggered by a country.  Although Kazakhstan has a positive story to tell given its huge size, rich natural resources, and rapid modernization, British comedian </a:t>
            </a:r>
            <a:r>
              <a:rPr lang="en-US" dirty="0" err="1" smtClean="0">
                <a:latin typeface="Arial" pitchFamily="34" charset="0"/>
              </a:rPr>
              <a:t>Sacha</a:t>
            </a:r>
            <a:r>
              <a:rPr lang="en-US" dirty="0" smtClean="0">
                <a:latin typeface="Arial" pitchFamily="34" charset="0"/>
              </a:rPr>
              <a:t> Baron Cohen’s mock documentary </a:t>
            </a:r>
            <a:r>
              <a:rPr lang="en-US" i="1" dirty="0" err="1" smtClean="0">
                <a:latin typeface="Arial" pitchFamily="34" charset="0"/>
              </a:rPr>
              <a:t>Borat</a:t>
            </a:r>
            <a:r>
              <a:rPr lang="en-US" i="1" dirty="0" smtClean="0">
                <a:latin typeface="Arial" pitchFamily="34" charset="0"/>
              </a:rPr>
              <a:t> portrayed the country in a sometimes </a:t>
            </a:r>
            <a:r>
              <a:rPr lang="en-US" dirty="0" smtClean="0">
                <a:latin typeface="Arial" pitchFamily="34" charset="0"/>
              </a:rPr>
              <a:t>crude and vulgar light. As one government official noted,“ the only fact of the movie is the geographic location of Kazakhstan.” Fortunately, the tongue-in-cheek film also created awareness and interest in the country and what has been called the “</a:t>
            </a:r>
            <a:r>
              <a:rPr lang="en-US" dirty="0" err="1" smtClean="0">
                <a:latin typeface="Arial" pitchFamily="34" charset="0"/>
              </a:rPr>
              <a:t>Borat</a:t>
            </a:r>
            <a:r>
              <a:rPr lang="en-US" dirty="0" smtClean="0">
                <a:latin typeface="Arial" pitchFamily="34" charset="0"/>
              </a:rPr>
              <a:t> Bounce,” an unanticipated surge in Tourism. </a:t>
            </a:r>
          </a:p>
          <a:p>
            <a:pPr eaLnBrk="1" hangingPunct="1"/>
            <a:r>
              <a:rPr lang="en-US" dirty="0" smtClean="0">
                <a:latin typeface="Arial" pitchFamily="34" charset="0"/>
              </a:rPr>
              <a:t>People are often ethnocentric and favorably predisposed to their own country’s products, unless they come from a less developed country. The more favorable a country’s image, the more prominently the “Made in...” label should be displayed.  The impact of country of origin varies with the type of product. Consumers want to know where a car was made, but not the lubricating oil. Certain countries enjoy a reputation for certain goods: Japan for automobiles and consumer electronics; the United States for high-tech innovations, soft drinks, toys, cigarettes, and jeans; France for wine, perfume, and luxury goods. Sometimes country of-origin perception can encompass an entire country’s products. </a:t>
            </a:r>
          </a:p>
        </p:txBody>
      </p:sp>
      <p:sp>
        <p:nvSpPr>
          <p:cNvPr id="737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1060C6A-8571-4CD2-A943-1FFD36EE01C5}" type="slidenum">
              <a:rPr lang="en-US" smtClean="0"/>
              <a:pPr/>
              <a:t>29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 xmlns:p14="http://schemas.microsoft.com/office/powerpoint/2010/main" val="70382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32</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5400" dirty="0"/>
              <a:t>The New Global Paradigm  </a:t>
            </a:r>
          </a:p>
        </p:txBody>
      </p:sp>
      <p:sp>
        <p:nvSpPr>
          <p:cNvPr id="2" name="Subtitle 1"/>
          <p:cNvSpPr>
            <a:spLocks noGrp="1"/>
          </p:cNvSpPr>
          <p:nvPr>
            <p:ph type="subTitle" idx="1"/>
          </p:nvPr>
        </p:nvSpPr>
        <p:spPr/>
        <p:txBody>
          <a:bodyPr/>
          <a:lstStyle/>
          <a:p>
            <a:r>
              <a:rPr lang="en-GB" dirty="0" smtClean="0"/>
              <a:t>Part 6</a:t>
            </a:r>
            <a:endParaRPr lang="en-GB" dirty="0"/>
          </a:p>
        </p:txBody>
      </p:sp>
    </p:spTree>
    <p:extLst>
      <p:ext uri="{BB962C8B-B14F-4D97-AF65-F5344CB8AC3E}">
        <p14:creationId xmlns="" xmlns:p14="http://schemas.microsoft.com/office/powerpoint/2010/main" val="399145240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US" dirty="0"/>
              <a:t>Lecture Agenda</a:t>
            </a:r>
            <a:endParaRPr lang="en-US" dirty="0" smtClean="0"/>
          </a:p>
        </p:txBody>
      </p:sp>
      <p:sp>
        <p:nvSpPr>
          <p:cNvPr id="17411" name="Rectangle 5"/>
          <p:cNvSpPr>
            <a:spLocks noGrp="1" noChangeArrowheads="1"/>
          </p:cNvSpPr>
          <p:nvPr>
            <p:ph type="body" idx="1"/>
          </p:nvPr>
        </p:nvSpPr>
        <p:spPr>
          <a:xfrm>
            <a:off x="533400" y="1295400"/>
            <a:ext cx="7924800" cy="4572000"/>
          </a:xfrm>
        </p:spPr>
        <p:txBody>
          <a:bodyPr>
            <a:normAutofit lnSpcReduction="10000"/>
          </a:bodyPr>
          <a:lstStyle/>
          <a:p>
            <a:pPr eaLnBrk="1" hangingPunct="1"/>
            <a:r>
              <a:rPr lang="en-US" smtClean="0"/>
              <a:t>What factors should a company review before deciding to go abroad?</a:t>
            </a:r>
          </a:p>
          <a:p>
            <a:pPr eaLnBrk="1" hangingPunct="1"/>
            <a:r>
              <a:rPr lang="en-US" smtClean="0"/>
              <a:t>How can companies evaluate and select specific foreign markets to enter?</a:t>
            </a:r>
          </a:p>
          <a:p>
            <a:pPr eaLnBrk="1" hangingPunct="1"/>
            <a:r>
              <a:rPr lang="en-US" smtClean="0"/>
              <a:t>What are the differences between marketing in a developing and a developed market?</a:t>
            </a:r>
          </a:p>
          <a:p>
            <a:pPr eaLnBrk="1" hangingPunct="1"/>
            <a:r>
              <a:rPr lang="en-US" smtClean="0"/>
              <a:t>What are the major ways of entering a foreign market?</a:t>
            </a:r>
          </a:p>
        </p:txBody>
      </p:sp>
    </p:spTree>
    <p:extLst>
      <p:ext uri="{BB962C8B-B14F-4D97-AF65-F5344CB8AC3E}">
        <p14:creationId xmlns="" xmlns:p14="http://schemas.microsoft.com/office/powerpoint/2010/main" val="174076197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r>
              <a:rPr lang="en-US" dirty="0"/>
              <a:t>Lecture Agenda</a:t>
            </a:r>
            <a:endParaRPr lang="en-US" dirty="0" smtClean="0"/>
          </a:p>
        </p:txBody>
      </p:sp>
      <p:sp>
        <p:nvSpPr>
          <p:cNvPr id="19459" name="Rectangle 5"/>
          <p:cNvSpPr>
            <a:spLocks noGrp="1" noChangeArrowheads="1"/>
          </p:cNvSpPr>
          <p:nvPr>
            <p:ph type="body" idx="1"/>
          </p:nvPr>
        </p:nvSpPr>
        <p:spPr>
          <a:xfrm>
            <a:off x="533400" y="1295400"/>
            <a:ext cx="7772400" cy="4572000"/>
          </a:xfrm>
        </p:spPr>
        <p:txBody>
          <a:bodyPr/>
          <a:lstStyle/>
          <a:p>
            <a:pPr eaLnBrk="1" hangingPunct="1"/>
            <a:r>
              <a:rPr lang="en-US" smtClean="0"/>
              <a:t>To what extent must the company adapt its products and marketing program to each foreign country?</a:t>
            </a:r>
          </a:p>
          <a:p>
            <a:pPr eaLnBrk="1" hangingPunct="1"/>
            <a:r>
              <a:rPr lang="en-US" smtClean="0"/>
              <a:t>How do marketers influence country-of-origin effects?</a:t>
            </a:r>
          </a:p>
          <a:p>
            <a:pPr eaLnBrk="1" hangingPunct="1"/>
            <a:r>
              <a:rPr lang="en-US" smtClean="0"/>
              <a:t>How should the company manage and organize its international activities? </a:t>
            </a:r>
          </a:p>
        </p:txBody>
      </p:sp>
    </p:spTree>
    <p:extLst>
      <p:ext uri="{BB962C8B-B14F-4D97-AF65-F5344CB8AC3E}">
        <p14:creationId xmlns="" xmlns:p14="http://schemas.microsoft.com/office/powerpoint/2010/main" val="106332794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What is a Global Firm?</a:t>
            </a:r>
          </a:p>
        </p:txBody>
      </p:sp>
      <p:sp>
        <p:nvSpPr>
          <p:cNvPr id="21507" name="Rectangle 5"/>
          <p:cNvSpPr>
            <a:spLocks noGrp="1" noChangeArrowheads="1"/>
          </p:cNvSpPr>
          <p:nvPr>
            <p:ph type="body" idx="1"/>
          </p:nvPr>
        </p:nvSpPr>
        <p:spPr>
          <a:xfrm>
            <a:off x="533400" y="1219200"/>
            <a:ext cx="7924800" cy="4953000"/>
          </a:xfrm>
        </p:spPr>
        <p:txBody>
          <a:bodyPr/>
          <a:lstStyle/>
          <a:p>
            <a:pPr indent="4763" algn="r" eaLnBrk="1" hangingPunct="1">
              <a:buFontTx/>
              <a:buNone/>
            </a:pPr>
            <a:r>
              <a:rPr lang="en-US" smtClean="0"/>
              <a:t>A </a:t>
            </a:r>
            <a:r>
              <a:rPr lang="en-US" b="1" smtClean="0"/>
              <a:t>global firm</a:t>
            </a:r>
            <a:r>
              <a:rPr lang="en-US" smtClean="0"/>
              <a:t> is one that operates in more than one country and captures R&amp;D, production, logistical, marketing, and financial advantages in its costs and reputation that are not available to purely domestic competitors.</a:t>
            </a:r>
          </a:p>
          <a:p>
            <a:pPr indent="4763" algn="ctr" eaLnBrk="1" hangingPunct="1">
              <a:spcBef>
                <a:spcPct val="0"/>
              </a:spcBef>
              <a:spcAft>
                <a:spcPct val="0"/>
              </a:spcAft>
              <a:buClrTx/>
              <a:buFont typeface="Wingdings" pitchFamily="2" charset="2"/>
              <a:buNone/>
            </a:pPr>
            <a:endParaRPr lang="en-US" smtClean="0"/>
          </a:p>
        </p:txBody>
      </p:sp>
    </p:spTree>
    <p:extLst>
      <p:ext uri="{BB962C8B-B14F-4D97-AF65-F5344CB8AC3E}">
        <p14:creationId xmlns="" xmlns:p14="http://schemas.microsoft.com/office/powerpoint/2010/main" val="1281704025"/>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3200" smtClean="0"/>
              <a:t>Major Decisions in </a:t>
            </a:r>
            <a:br>
              <a:rPr lang="en-US" sz="3200" smtClean="0"/>
            </a:br>
            <a:r>
              <a:rPr lang="en-US" sz="3200" smtClean="0"/>
              <a:t>International Marketing</a:t>
            </a:r>
          </a:p>
        </p:txBody>
      </p:sp>
      <p:sp>
        <p:nvSpPr>
          <p:cNvPr id="23555" name="Rectangle 12"/>
          <p:cNvSpPr>
            <a:spLocks noGrp="1" noChangeArrowheads="1"/>
          </p:cNvSpPr>
          <p:nvPr>
            <p:ph type="body" idx="1"/>
          </p:nvPr>
        </p:nvSpPr>
        <p:spPr/>
        <p:txBody>
          <a:bodyPr/>
          <a:lstStyle/>
          <a:p>
            <a:pPr eaLnBrk="1" hangingPunct="1"/>
            <a:r>
              <a:rPr lang="en-US" smtClean="0"/>
              <a:t>Deciding whether to go</a:t>
            </a:r>
          </a:p>
          <a:p>
            <a:pPr eaLnBrk="1" hangingPunct="1"/>
            <a:r>
              <a:rPr lang="en-US" smtClean="0"/>
              <a:t>Deciding which markets to enter</a:t>
            </a:r>
          </a:p>
          <a:p>
            <a:pPr eaLnBrk="1" hangingPunct="1"/>
            <a:r>
              <a:rPr lang="en-US" smtClean="0"/>
              <a:t>Deciding how to enter</a:t>
            </a:r>
          </a:p>
          <a:p>
            <a:pPr eaLnBrk="1" hangingPunct="1"/>
            <a:r>
              <a:rPr lang="en-US" smtClean="0"/>
              <a:t>Deciding on the marketing program</a:t>
            </a:r>
          </a:p>
          <a:p>
            <a:pPr eaLnBrk="1" hangingPunct="1"/>
            <a:r>
              <a:rPr lang="en-US" smtClean="0"/>
              <a:t>Deciding on the marketing organization</a:t>
            </a:r>
          </a:p>
        </p:txBody>
      </p:sp>
    </p:spTree>
    <p:extLst>
      <p:ext uri="{BB962C8B-B14F-4D97-AF65-F5344CB8AC3E}">
        <p14:creationId xmlns="" xmlns:p14="http://schemas.microsoft.com/office/powerpoint/2010/main" val="110504151"/>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normAutofit fontScale="90000"/>
          </a:bodyPr>
          <a:lstStyle/>
          <a:p>
            <a:pPr eaLnBrk="1" hangingPunct="1"/>
            <a:r>
              <a:rPr lang="en-US" smtClean="0"/>
              <a:t>Reasons for Pursuing </a:t>
            </a:r>
            <a:br>
              <a:rPr lang="en-US" smtClean="0"/>
            </a:br>
            <a:r>
              <a:rPr lang="en-US" smtClean="0"/>
              <a:t>Global Markets</a:t>
            </a:r>
          </a:p>
        </p:txBody>
      </p:sp>
      <p:sp>
        <p:nvSpPr>
          <p:cNvPr id="25602" name="Content Placeholder 2"/>
          <p:cNvSpPr>
            <a:spLocks noGrp="1"/>
          </p:cNvSpPr>
          <p:nvPr>
            <p:ph idx="1"/>
          </p:nvPr>
        </p:nvSpPr>
        <p:spPr>
          <a:xfrm>
            <a:off x="533400" y="1752600"/>
            <a:ext cx="7924800" cy="4419600"/>
          </a:xfrm>
        </p:spPr>
        <p:txBody>
          <a:bodyPr/>
          <a:lstStyle/>
          <a:p>
            <a:pPr eaLnBrk="1" hangingPunct="1"/>
            <a:r>
              <a:rPr lang="en-US" smtClean="0"/>
              <a:t>Better profit opportunities</a:t>
            </a:r>
          </a:p>
          <a:p>
            <a:pPr eaLnBrk="1" hangingPunct="1"/>
            <a:r>
              <a:rPr lang="en-US" smtClean="0"/>
              <a:t>Larger customer base to achieve economies of scale</a:t>
            </a:r>
          </a:p>
          <a:p>
            <a:pPr eaLnBrk="1" hangingPunct="1"/>
            <a:r>
              <a:rPr lang="en-US" smtClean="0"/>
              <a:t>Less dependence on any one market</a:t>
            </a:r>
          </a:p>
          <a:p>
            <a:pPr eaLnBrk="1" hangingPunct="1"/>
            <a:r>
              <a:rPr lang="en-US" smtClean="0"/>
              <a:t>Desire to counterattack global competitors in their home markets</a:t>
            </a:r>
          </a:p>
          <a:p>
            <a:pPr eaLnBrk="1" hangingPunct="1"/>
            <a:r>
              <a:rPr lang="en-US" smtClean="0"/>
              <a:t>Customers require international service</a:t>
            </a:r>
          </a:p>
        </p:txBody>
      </p:sp>
    </p:spTree>
    <p:extLst>
      <p:ext uri="{BB962C8B-B14F-4D97-AF65-F5344CB8AC3E}">
        <p14:creationId xmlns="" xmlns:p14="http://schemas.microsoft.com/office/powerpoint/2010/main" val="66734415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Risks to Going Abroad</a:t>
            </a:r>
          </a:p>
        </p:txBody>
      </p:sp>
      <p:sp>
        <p:nvSpPr>
          <p:cNvPr id="27650" name="Content Placeholder 2"/>
          <p:cNvSpPr>
            <a:spLocks noGrp="1"/>
          </p:cNvSpPr>
          <p:nvPr>
            <p:ph idx="1"/>
          </p:nvPr>
        </p:nvSpPr>
        <p:spPr/>
        <p:txBody>
          <a:bodyPr/>
          <a:lstStyle/>
          <a:p>
            <a:pPr eaLnBrk="1" hangingPunct="1"/>
            <a:r>
              <a:rPr lang="en-US" smtClean="0"/>
              <a:t>Lack of knowledge of foreign culture</a:t>
            </a:r>
          </a:p>
          <a:p>
            <a:pPr eaLnBrk="1" hangingPunct="1"/>
            <a:r>
              <a:rPr lang="en-US" smtClean="0"/>
              <a:t>Lack of understanding of foreign needs</a:t>
            </a:r>
          </a:p>
          <a:p>
            <a:pPr eaLnBrk="1" hangingPunct="1"/>
            <a:r>
              <a:rPr lang="en-US" smtClean="0"/>
              <a:t>Lack of understanding of foreign regulations</a:t>
            </a:r>
          </a:p>
          <a:p>
            <a:pPr eaLnBrk="1" hangingPunct="1"/>
            <a:r>
              <a:rPr lang="en-US" smtClean="0"/>
              <a:t>Lack of managers with international expertise</a:t>
            </a:r>
          </a:p>
          <a:p>
            <a:pPr eaLnBrk="1" hangingPunct="1"/>
            <a:r>
              <a:rPr lang="en-US" smtClean="0"/>
              <a:t>Changes in the country environment </a:t>
            </a:r>
          </a:p>
        </p:txBody>
      </p:sp>
    </p:spTree>
    <p:extLst>
      <p:ext uri="{BB962C8B-B14F-4D97-AF65-F5344CB8AC3E}">
        <p14:creationId xmlns="" xmlns:p14="http://schemas.microsoft.com/office/powerpoint/2010/main" val="2928603421"/>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Four Stages of Internationalization</a:t>
            </a:r>
          </a:p>
        </p:txBody>
      </p:sp>
      <p:sp>
        <p:nvSpPr>
          <p:cNvPr id="29699" name="Rectangle 7"/>
          <p:cNvSpPr>
            <a:spLocks noGrp="1" noChangeArrowheads="1"/>
          </p:cNvSpPr>
          <p:nvPr>
            <p:ph type="body" idx="1"/>
          </p:nvPr>
        </p:nvSpPr>
        <p:spPr>
          <a:xfrm>
            <a:off x="533400" y="1676400"/>
            <a:ext cx="7924800" cy="4495800"/>
          </a:xfrm>
        </p:spPr>
        <p:txBody>
          <a:bodyPr/>
          <a:lstStyle/>
          <a:p>
            <a:pPr eaLnBrk="1" hangingPunct="1"/>
            <a:r>
              <a:rPr lang="en-US" smtClean="0"/>
              <a:t>Stage 1: No regular export activities</a:t>
            </a:r>
          </a:p>
          <a:p>
            <a:pPr eaLnBrk="1" hangingPunct="1"/>
            <a:r>
              <a:rPr lang="en-US" smtClean="0"/>
              <a:t>Stage 2: Export via independent agents</a:t>
            </a:r>
          </a:p>
          <a:p>
            <a:pPr eaLnBrk="1" hangingPunct="1"/>
            <a:r>
              <a:rPr lang="en-US" smtClean="0"/>
              <a:t>Stage 3: Establish sales subsidiaries</a:t>
            </a:r>
          </a:p>
          <a:p>
            <a:pPr eaLnBrk="1" hangingPunct="1"/>
            <a:r>
              <a:rPr lang="en-US" smtClean="0"/>
              <a:t>Stage 4: Establish production facilities abroad</a:t>
            </a:r>
          </a:p>
        </p:txBody>
      </p:sp>
    </p:spTree>
    <p:extLst>
      <p:ext uri="{BB962C8B-B14F-4D97-AF65-F5344CB8AC3E}">
        <p14:creationId xmlns="" xmlns:p14="http://schemas.microsoft.com/office/powerpoint/2010/main" val="3858437591"/>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4"/>
          <p:cNvSpPr>
            <a:spLocks noGrp="1"/>
          </p:cNvSpPr>
          <p:nvPr>
            <p:ph type="title"/>
          </p:nvPr>
        </p:nvSpPr>
        <p:spPr/>
        <p:txBody>
          <a:bodyPr/>
          <a:lstStyle/>
          <a:p>
            <a:pPr eaLnBrk="1" hangingPunct="1"/>
            <a:r>
              <a:rPr lang="en-US" smtClean="0"/>
              <a:t>Momentum in Market Entry</a:t>
            </a:r>
          </a:p>
        </p:txBody>
      </p:sp>
      <p:sp>
        <p:nvSpPr>
          <p:cNvPr id="6" name="Rounded Rectangle 5"/>
          <p:cNvSpPr/>
          <p:nvPr/>
        </p:nvSpPr>
        <p:spPr>
          <a:xfrm>
            <a:off x="1143000" y="1828800"/>
            <a:ext cx="6553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Waterfall Approach</a:t>
            </a:r>
          </a:p>
        </p:txBody>
      </p:sp>
      <p:sp>
        <p:nvSpPr>
          <p:cNvPr id="7" name="Rounded Rectangle 6"/>
          <p:cNvSpPr/>
          <p:nvPr/>
        </p:nvSpPr>
        <p:spPr>
          <a:xfrm>
            <a:off x="1143000" y="3124200"/>
            <a:ext cx="6553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Sprinkler Approach</a:t>
            </a:r>
          </a:p>
        </p:txBody>
      </p:sp>
      <p:sp>
        <p:nvSpPr>
          <p:cNvPr id="8" name="Rounded Rectangle 7"/>
          <p:cNvSpPr/>
          <p:nvPr/>
        </p:nvSpPr>
        <p:spPr>
          <a:xfrm>
            <a:off x="1143000" y="4419600"/>
            <a:ext cx="6553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Born Global</a:t>
            </a:r>
          </a:p>
        </p:txBody>
      </p:sp>
    </p:spTree>
    <p:extLst>
      <p:ext uri="{BB962C8B-B14F-4D97-AF65-F5344CB8AC3E}">
        <p14:creationId xmlns="" xmlns:p14="http://schemas.microsoft.com/office/powerpoint/2010/main" val="4064491420"/>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mtClean="0"/>
              <a:t>Local Dynamos</a:t>
            </a:r>
          </a:p>
        </p:txBody>
      </p:sp>
      <p:pic>
        <p:nvPicPr>
          <p:cNvPr id="3379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0" y="1633538"/>
            <a:ext cx="5991225" cy="3913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33172124"/>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Regional Free Trade Zones</a:t>
            </a:r>
          </a:p>
        </p:txBody>
      </p:sp>
      <p:sp>
        <p:nvSpPr>
          <p:cNvPr id="35843" name="Rectangle 3"/>
          <p:cNvSpPr>
            <a:spLocks noGrp="1" noChangeArrowheads="1"/>
          </p:cNvSpPr>
          <p:nvPr>
            <p:ph type="body" idx="1"/>
          </p:nvPr>
        </p:nvSpPr>
        <p:spPr/>
        <p:txBody>
          <a:bodyPr/>
          <a:lstStyle/>
          <a:p>
            <a:pPr eaLnBrk="1" hangingPunct="1"/>
            <a:r>
              <a:rPr lang="en-US" smtClean="0"/>
              <a:t>European Union</a:t>
            </a:r>
          </a:p>
          <a:p>
            <a:pPr eaLnBrk="1" hangingPunct="1"/>
            <a:r>
              <a:rPr lang="en-US" smtClean="0"/>
              <a:t>NAFTA</a:t>
            </a:r>
          </a:p>
          <a:p>
            <a:pPr eaLnBrk="1" hangingPunct="1"/>
            <a:r>
              <a:rPr lang="en-US" smtClean="0"/>
              <a:t>MERCOSUL</a:t>
            </a:r>
          </a:p>
          <a:p>
            <a:pPr eaLnBrk="1" hangingPunct="1"/>
            <a:r>
              <a:rPr lang="en-US" smtClean="0"/>
              <a:t>APEC</a:t>
            </a:r>
          </a:p>
          <a:p>
            <a:pPr eaLnBrk="1" hangingPunct="1"/>
            <a:r>
              <a:rPr lang="en-US" smtClean="0"/>
              <a:t>ASEAN</a:t>
            </a:r>
          </a:p>
        </p:txBody>
      </p:sp>
    </p:spTree>
    <p:extLst>
      <p:ext uri="{BB962C8B-B14F-4D97-AF65-F5344CB8AC3E}">
        <p14:creationId xmlns="" xmlns:p14="http://schemas.microsoft.com/office/powerpoint/2010/main" val="3731742043"/>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t>Key Emerging Markets</a:t>
            </a:r>
          </a:p>
        </p:txBody>
      </p:sp>
      <p:sp>
        <p:nvSpPr>
          <p:cNvPr id="37890" name="Content Placeholder 4"/>
          <p:cNvSpPr>
            <a:spLocks noGrp="1"/>
          </p:cNvSpPr>
          <p:nvPr>
            <p:ph sz="half" idx="1"/>
          </p:nvPr>
        </p:nvSpPr>
        <p:spPr/>
        <p:txBody>
          <a:bodyPr/>
          <a:lstStyle/>
          <a:p>
            <a:pPr eaLnBrk="1" hangingPunct="1"/>
            <a:r>
              <a:rPr lang="en-US" smtClean="0"/>
              <a:t>Brazil</a:t>
            </a:r>
          </a:p>
          <a:p>
            <a:pPr eaLnBrk="1" hangingPunct="1"/>
            <a:r>
              <a:rPr lang="en-US" smtClean="0"/>
              <a:t>Russia</a:t>
            </a:r>
          </a:p>
          <a:p>
            <a:pPr eaLnBrk="1" hangingPunct="1"/>
            <a:r>
              <a:rPr lang="en-US" smtClean="0"/>
              <a:t>India</a:t>
            </a:r>
          </a:p>
          <a:p>
            <a:pPr eaLnBrk="1" hangingPunct="1"/>
            <a:endParaRPr lang="en-US" smtClean="0"/>
          </a:p>
        </p:txBody>
      </p:sp>
      <p:sp>
        <p:nvSpPr>
          <p:cNvPr id="37891" name="Content Placeholder 5"/>
          <p:cNvSpPr>
            <a:spLocks noGrp="1"/>
          </p:cNvSpPr>
          <p:nvPr>
            <p:ph sz="half" idx="2"/>
          </p:nvPr>
        </p:nvSpPr>
        <p:spPr/>
        <p:txBody>
          <a:bodyPr/>
          <a:lstStyle/>
          <a:p>
            <a:pPr eaLnBrk="1" hangingPunct="1"/>
            <a:r>
              <a:rPr lang="en-US" smtClean="0"/>
              <a:t>China</a:t>
            </a:r>
          </a:p>
          <a:p>
            <a:pPr eaLnBrk="1" hangingPunct="1"/>
            <a:r>
              <a:rPr lang="en-US" smtClean="0"/>
              <a:t>Indonesia</a:t>
            </a:r>
          </a:p>
          <a:p>
            <a:pPr eaLnBrk="1" hangingPunct="1"/>
            <a:r>
              <a:rPr lang="en-US" smtClean="0"/>
              <a:t>South Africa</a:t>
            </a:r>
          </a:p>
        </p:txBody>
      </p:sp>
    </p:spTree>
    <p:extLst>
      <p:ext uri="{BB962C8B-B14F-4D97-AF65-F5344CB8AC3E}">
        <p14:creationId xmlns="" xmlns:p14="http://schemas.microsoft.com/office/powerpoint/2010/main" val="1962046332"/>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3200" smtClean="0"/>
              <a:t>Five Modes of Entry </a:t>
            </a:r>
            <a:br>
              <a:rPr lang="en-US" sz="3200" smtClean="0"/>
            </a:br>
            <a:r>
              <a:rPr lang="en-US" sz="3200" smtClean="0"/>
              <a:t>into Foreign Markets</a:t>
            </a:r>
          </a:p>
        </p:txBody>
      </p:sp>
      <p:sp>
        <p:nvSpPr>
          <p:cNvPr id="39939" name="Rectangle 9"/>
          <p:cNvSpPr>
            <a:spLocks noGrp="1" noChangeArrowheads="1"/>
          </p:cNvSpPr>
          <p:nvPr>
            <p:ph type="body" idx="1"/>
          </p:nvPr>
        </p:nvSpPr>
        <p:spPr/>
        <p:txBody>
          <a:bodyPr/>
          <a:lstStyle/>
          <a:p>
            <a:pPr eaLnBrk="1" hangingPunct="1"/>
            <a:r>
              <a:rPr lang="en-US" smtClean="0"/>
              <a:t>Indirect exporting</a:t>
            </a:r>
          </a:p>
          <a:p>
            <a:pPr eaLnBrk="1" hangingPunct="1"/>
            <a:r>
              <a:rPr lang="en-US" smtClean="0"/>
              <a:t>Direct exporting</a:t>
            </a:r>
          </a:p>
          <a:p>
            <a:pPr eaLnBrk="1" hangingPunct="1"/>
            <a:r>
              <a:rPr lang="en-US" smtClean="0"/>
              <a:t>Licensing</a:t>
            </a:r>
          </a:p>
          <a:p>
            <a:pPr eaLnBrk="1" hangingPunct="1"/>
            <a:r>
              <a:rPr lang="en-US" smtClean="0"/>
              <a:t>Joint ventures</a:t>
            </a:r>
          </a:p>
          <a:p>
            <a:pPr eaLnBrk="1" hangingPunct="1"/>
            <a:r>
              <a:rPr lang="en-US" smtClean="0"/>
              <a:t>Direct investment</a:t>
            </a:r>
          </a:p>
        </p:txBody>
      </p:sp>
    </p:spTree>
    <p:extLst>
      <p:ext uri="{BB962C8B-B14F-4D97-AF65-F5344CB8AC3E}">
        <p14:creationId xmlns="" xmlns:p14="http://schemas.microsoft.com/office/powerpoint/2010/main" val="1420612472"/>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p:txBody>
          <a:bodyPr/>
          <a:lstStyle/>
          <a:p>
            <a:pPr eaLnBrk="1" hangingPunct="1"/>
            <a:r>
              <a:rPr lang="en-US" smtClean="0"/>
              <a:t>Indirect Exporting Methods</a:t>
            </a:r>
          </a:p>
        </p:txBody>
      </p:sp>
      <p:pic>
        <p:nvPicPr>
          <p:cNvPr id="4198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52650" y="1957388"/>
            <a:ext cx="4838700" cy="294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3025899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lstStyle/>
          <a:p>
            <a:pPr eaLnBrk="1" hangingPunct="1"/>
            <a:r>
              <a:rPr lang="en-US" smtClean="0"/>
              <a:t>Direct Exporting Methods</a:t>
            </a:r>
          </a:p>
        </p:txBody>
      </p:sp>
      <p:sp>
        <p:nvSpPr>
          <p:cNvPr id="44035" name="Rectangle 5"/>
          <p:cNvSpPr>
            <a:spLocks noGrp="1" noChangeArrowheads="1"/>
          </p:cNvSpPr>
          <p:nvPr>
            <p:ph type="body" idx="1"/>
          </p:nvPr>
        </p:nvSpPr>
        <p:spPr/>
        <p:txBody>
          <a:bodyPr/>
          <a:lstStyle/>
          <a:p>
            <a:pPr eaLnBrk="1" hangingPunct="1"/>
            <a:r>
              <a:rPr lang="en-US" smtClean="0"/>
              <a:t>Domestic-based export department</a:t>
            </a:r>
          </a:p>
          <a:p>
            <a:pPr eaLnBrk="1" hangingPunct="1"/>
            <a:r>
              <a:rPr lang="en-US" smtClean="0"/>
              <a:t>Overseas sales branch or subsidiary</a:t>
            </a:r>
          </a:p>
          <a:p>
            <a:pPr eaLnBrk="1" hangingPunct="1"/>
            <a:r>
              <a:rPr lang="en-US" smtClean="0"/>
              <a:t>Traveling export sales representatives</a:t>
            </a:r>
          </a:p>
          <a:p>
            <a:pPr eaLnBrk="1" hangingPunct="1"/>
            <a:r>
              <a:rPr lang="en-US" smtClean="0"/>
              <a:t>Foreign-based distributors or agents</a:t>
            </a:r>
          </a:p>
        </p:txBody>
      </p:sp>
    </p:spTree>
    <p:extLst>
      <p:ext uri="{BB962C8B-B14F-4D97-AF65-F5344CB8AC3E}">
        <p14:creationId xmlns="" xmlns:p14="http://schemas.microsoft.com/office/powerpoint/2010/main" val="3747632612"/>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4"/>
          <p:cNvSpPr>
            <a:spLocks noGrp="1"/>
          </p:cNvSpPr>
          <p:nvPr>
            <p:ph type="title"/>
          </p:nvPr>
        </p:nvSpPr>
        <p:spPr/>
        <p:txBody>
          <a:bodyPr/>
          <a:lstStyle/>
          <a:p>
            <a:pPr eaLnBrk="1" hangingPunct="1"/>
            <a:r>
              <a:rPr lang="en-US" smtClean="0"/>
              <a:t>Licensing </a:t>
            </a:r>
          </a:p>
        </p:txBody>
      </p:sp>
      <p:pic>
        <p:nvPicPr>
          <p:cNvPr id="4608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66800" y="1447800"/>
            <a:ext cx="6634163" cy="412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9757475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mtClean="0"/>
              <a:t>Joint Ventures</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95400" y="1752600"/>
            <a:ext cx="5883275" cy="3738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980742453"/>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smtClean="0"/>
              <a:t>Direct Investment</a:t>
            </a:r>
          </a:p>
        </p:txBody>
      </p:sp>
      <p:pic>
        <p:nvPicPr>
          <p:cNvPr id="5017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62263" y="1365250"/>
            <a:ext cx="3081337" cy="463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42035181"/>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dirty="0" smtClean="0"/>
              <a:t>Global Marketing</a:t>
            </a:r>
          </a:p>
        </p:txBody>
      </p:sp>
      <p:sp>
        <p:nvSpPr>
          <p:cNvPr id="52227" name="Rectangle 6"/>
          <p:cNvSpPr>
            <a:spLocks noGrp="1" noChangeArrowheads="1"/>
          </p:cNvSpPr>
          <p:nvPr>
            <p:ph type="body" sz="half" idx="1"/>
          </p:nvPr>
        </p:nvSpPr>
        <p:spPr/>
        <p:txBody>
          <a:bodyPr/>
          <a:lstStyle/>
          <a:p>
            <a:pPr eaLnBrk="1" hangingPunct="1">
              <a:lnSpc>
                <a:spcPct val="90000"/>
              </a:lnSpc>
              <a:buFontTx/>
              <a:buNone/>
            </a:pPr>
            <a:r>
              <a:rPr lang="en-US" sz="2400" b="1" smtClean="0"/>
              <a:t>Advantages</a:t>
            </a:r>
          </a:p>
          <a:p>
            <a:pPr eaLnBrk="1" hangingPunct="1">
              <a:lnSpc>
                <a:spcPct val="90000"/>
              </a:lnSpc>
            </a:pPr>
            <a:r>
              <a:rPr lang="en-US" sz="2400" smtClean="0"/>
              <a:t>Economies of scale</a:t>
            </a:r>
          </a:p>
          <a:p>
            <a:pPr eaLnBrk="1" hangingPunct="1">
              <a:lnSpc>
                <a:spcPct val="90000"/>
              </a:lnSpc>
            </a:pPr>
            <a:r>
              <a:rPr lang="en-US" sz="2400" smtClean="0"/>
              <a:t>Lower marketing costs</a:t>
            </a:r>
          </a:p>
          <a:p>
            <a:pPr eaLnBrk="1" hangingPunct="1">
              <a:lnSpc>
                <a:spcPct val="90000"/>
              </a:lnSpc>
            </a:pPr>
            <a:r>
              <a:rPr lang="en-US" sz="2400" smtClean="0"/>
              <a:t>Power and scope</a:t>
            </a:r>
          </a:p>
          <a:p>
            <a:pPr eaLnBrk="1" hangingPunct="1">
              <a:lnSpc>
                <a:spcPct val="90000"/>
              </a:lnSpc>
            </a:pPr>
            <a:r>
              <a:rPr lang="en-US" sz="2400" smtClean="0"/>
              <a:t>Consistency in brand image</a:t>
            </a:r>
          </a:p>
          <a:p>
            <a:pPr eaLnBrk="1" hangingPunct="1">
              <a:lnSpc>
                <a:spcPct val="90000"/>
              </a:lnSpc>
            </a:pPr>
            <a:r>
              <a:rPr lang="en-US" sz="2400" smtClean="0"/>
              <a:t>Ability to leverage</a:t>
            </a:r>
          </a:p>
          <a:p>
            <a:pPr eaLnBrk="1" hangingPunct="1">
              <a:lnSpc>
                <a:spcPct val="90000"/>
              </a:lnSpc>
            </a:pPr>
            <a:r>
              <a:rPr lang="en-US" sz="2400" smtClean="0"/>
              <a:t>Uniformity of marketing practices</a:t>
            </a:r>
          </a:p>
        </p:txBody>
      </p:sp>
      <p:sp>
        <p:nvSpPr>
          <p:cNvPr id="52228" name="Rectangle 7"/>
          <p:cNvSpPr>
            <a:spLocks noGrp="1" noChangeArrowheads="1"/>
          </p:cNvSpPr>
          <p:nvPr>
            <p:ph type="body" sz="half" idx="2"/>
          </p:nvPr>
        </p:nvSpPr>
        <p:spPr/>
        <p:txBody>
          <a:bodyPr/>
          <a:lstStyle/>
          <a:p>
            <a:pPr eaLnBrk="1" hangingPunct="1">
              <a:buFontTx/>
              <a:buNone/>
            </a:pPr>
            <a:r>
              <a:rPr lang="en-US" sz="2400" b="1" smtClean="0"/>
              <a:t>Disadvantages</a:t>
            </a:r>
          </a:p>
          <a:p>
            <a:pPr eaLnBrk="1" hangingPunct="1"/>
            <a:r>
              <a:rPr lang="en-US" sz="2400" smtClean="0"/>
              <a:t>Differences in consumer needs, wants, usage patterns</a:t>
            </a:r>
          </a:p>
          <a:p>
            <a:pPr eaLnBrk="1" hangingPunct="1"/>
            <a:r>
              <a:rPr lang="en-US" sz="2400" smtClean="0"/>
              <a:t>Differences in consumer response to marketing mix</a:t>
            </a:r>
          </a:p>
          <a:p>
            <a:pPr eaLnBrk="1" hangingPunct="1"/>
            <a:r>
              <a:rPr lang="en-US" sz="2400" smtClean="0"/>
              <a:t>Differences in brand development process</a:t>
            </a:r>
          </a:p>
          <a:p>
            <a:pPr eaLnBrk="1" hangingPunct="1"/>
            <a:r>
              <a:rPr lang="en-US" sz="2400" smtClean="0"/>
              <a:t>Differences in environment</a:t>
            </a:r>
          </a:p>
        </p:txBody>
      </p:sp>
    </p:spTree>
    <p:extLst>
      <p:ext uri="{BB962C8B-B14F-4D97-AF65-F5344CB8AC3E}">
        <p14:creationId xmlns="" xmlns:p14="http://schemas.microsoft.com/office/powerpoint/2010/main" val="871274480"/>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Cultural Dimensions</a:t>
            </a:r>
          </a:p>
        </p:txBody>
      </p:sp>
      <p:sp>
        <p:nvSpPr>
          <p:cNvPr id="54275" name="Rectangle 7"/>
          <p:cNvSpPr>
            <a:spLocks noGrp="1" noChangeArrowheads="1"/>
          </p:cNvSpPr>
          <p:nvPr>
            <p:ph type="body" idx="1"/>
          </p:nvPr>
        </p:nvSpPr>
        <p:spPr/>
        <p:txBody>
          <a:bodyPr>
            <a:normAutofit fontScale="55000" lnSpcReduction="20000"/>
          </a:bodyPr>
          <a:lstStyle/>
          <a:p>
            <a:r>
              <a:rPr lang="en-US" b="1" dirty="0" smtClean="0">
                <a:latin typeface="Arial" pitchFamily="34" charset="0"/>
              </a:rPr>
              <a:t>Individualism versus collectivism</a:t>
            </a:r>
            <a:r>
              <a:rPr lang="en-US" dirty="0" smtClean="0">
                <a:latin typeface="Arial" pitchFamily="34" charset="0"/>
              </a:rPr>
              <a:t>—In</a:t>
            </a:r>
            <a:r>
              <a:rPr lang="en-US" b="1" dirty="0" smtClean="0">
                <a:latin typeface="Arial" pitchFamily="34" charset="0"/>
              </a:rPr>
              <a:t> </a:t>
            </a:r>
            <a:r>
              <a:rPr lang="en-US" dirty="0" smtClean="0">
                <a:latin typeface="Arial" pitchFamily="34" charset="0"/>
              </a:rPr>
              <a:t>collectivist societies, the self-worth of an individual is rooted more in the social system than in individual achievement (high collectivism: Japan; low: United States).</a:t>
            </a:r>
          </a:p>
          <a:p>
            <a:endParaRPr lang="en-US" dirty="0" smtClean="0">
              <a:latin typeface="Arial" pitchFamily="34" charset="0"/>
            </a:endParaRPr>
          </a:p>
          <a:p>
            <a:r>
              <a:rPr lang="en-US" b="1" dirty="0" smtClean="0">
                <a:latin typeface="Arial" pitchFamily="34" charset="0"/>
              </a:rPr>
              <a:t>High versus low power distance</a:t>
            </a:r>
            <a:r>
              <a:rPr lang="en-US" dirty="0" smtClean="0">
                <a:latin typeface="Arial" pitchFamily="34" charset="0"/>
              </a:rPr>
              <a:t>—High</a:t>
            </a:r>
            <a:r>
              <a:rPr lang="en-US" b="1" dirty="0" smtClean="0">
                <a:latin typeface="Arial" pitchFamily="34" charset="0"/>
              </a:rPr>
              <a:t> </a:t>
            </a:r>
            <a:r>
              <a:rPr lang="en-US" dirty="0" smtClean="0">
                <a:latin typeface="Arial" pitchFamily="34" charset="0"/>
              </a:rPr>
              <a:t>power distance cultures tend to be less egalitarian (high: Russia; low: Nordic).</a:t>
            </a:r>
          </a:p>
          <a:p>
            <a:endParaRPr lang="en-US" dirty="0" smtClean="0">
              <a:latin typeface="Arial" pitchFamily="34" charset="0"/>
            </a:endParaRPr>
          </a:p>
          <a:p>
            <a:r>
              <a:rPr lang="en-US" b="1" dirty="0" smtClean="0">
                <a:latin typeface="Arial" pitchFamily="34" charset="0"/>
              </a:rPr>
              <a:t>Masculine versus feminine</a:t>
            </a:r>
            <a:r>
              <a:rPr lang="en-US" dirty="0" smtClean="0">
                <a:latin typeface="Arial" pitchFamily="34" charset="0"/>
              </a:rPr>
              <a:t>—This dimension measures how much the culture is dominated by assertive males versus nurturing females (highly masculine: Japan; low: Nordic countries).</a:t>
            </a:r>
          </a:p>
          <a:p>
            <a:endParaRPr lang="en-US" dirty="0" smtClean="0">
              <a:latin typeface="Arial" pitchFamily="34" charset="0"/>
            </a:endParaRPr>
          </a:p>
          <a:p>
            <a:r>
              <a:rPr lang="en-US" b="1" dirty="0" smtClean="0">
                <a:latin typeface="Arial" pitchFamily="34" charset="0"/>
              </a:rPr>
              <a:t>Weak versus strong uncertainty </a:t>
            </a:r>
            <a:r>
              <a:rPr lang="en-US" dirty="0" smtClean="0">
                <a:latin typeface="Arial" pitchFamily="34" charset="0"/>
              </a:rPr>
              <a:t>avoidance—Uncertainty avoidance indicates how risk-aversive people are (high avoidance: Greece; low: Jamaica). Consumer behavior differences as well as historical market factors lead marketers to position brands differently in different markets.</a:t>
            </a:r>
          </a:p>
          <a:p>
            <a:pPr eaLnBrk="1" hangingPunct="1"/>
            <a:endParaRPr lang="en-US" dirty="0" smtClean="0"/>
          </a:p>
        </p:txBody>
      </p:sp>
    </p:spTree>
    <p:extLst>
      <p:ext uri="{BB962C8B-B14F-4D97-AF65-F5344CB8AC3E}">
        <p14:creationId xmlns="" xmlns:p14="http://schemas.microsoft.com/office/powerpoint/2010/main" val="119855697"/>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z="3200" smtClean="0"/>
              <a:t>What Marketing Aspects Might Be Adapted for International Marketing?</a:t>
            </a:r>
          </a:p>
        </p:txBody>
      </p:sp>
      <p:sp>
        <p:nvSpPr>
          <p:cNvPr id="56323" name="Rectangle 4"/>
          <p:cNvSpPr>
            <a:spLocks noGrp="1" noChangeArrowheads="1"/>
          </p:cNvSpPr>
          <p:nvPr>
            <p:ph type="body" sz="half" idx="1"/>
          </p:nvPr>
        </p:nvSpPr>
        <p:spPr/>
        <p:txBody>
          <a:bodyPr/>
          <a:lstStyle/>
          <a:p>
            <a:pPr eaLnBrk="1" hangingPunct="1"/>
            <a:r>
              <a:rPr lang="en-US" smtClean="0"/>
              <a:t>Product features</a:t>
            </a:r>
          </a:p>
          <a:p>
            <a:pPr eaLnBrk="1" hangingPunct="1"/>
            <a:r>
              <a:rPr lang="en-US" smtClean="0"/>
              <a:t>Labeling</a:t>
            </a:r>
          </a:p>
          <a:p>
            <a:pPr eaLnBrk="1" hangingPunct="1"/>
            <a:r>
              <a:rPr lang="en-US" smtClean="0"/>
              <a:t>Colors</a:t>
            </a:r>
          </a:p>
          <a:p>
            <a:pPr eaLnBrk="1" hangingPunct="1"/>
            <a:r>
              <a:rPr lang="en-US" smtClean="0"/>
              <a:t>Materials</a:t>
            </a:r>
          </a:p>
          <a:p>
            <a:pPr eaLnBrk="1" hangingPunct="1"/>
            <a:r>
              <a:rPr lang="en-US" smtClean="0"/>
              <a:t>Sales promotion</a:t>
            </a:r>
          </a:p>
          <a:p>
            <a:pPr eaLnBrk="1" hangingPunct="1"/>
            <a:r>
              <a:rPr lang="en-US" smtClean="0"/>
              <a:t>Advertising media</a:t>
            </a:r>
          </a:p>
        </p:txBody>
      </p:sp>
      <p:sp>
        <p:nvSpPr>
          <p:cNvPr id="56324" name="Rectangle 5"/>
          <p:cNvSpPr>
            <a:spLocks noGrp="1" noChangeArrowheads="1"/>
          </p:cNvSpPr>
          <p:nvPr>
            <p:ph type="body" sz="half" idx="2"/>
          </p:nvPr>
        </p:nvSpPr>
        <p:spPr/>
        <p:txBody>
          <a:bodyPr/>
          <a:lstStyle/>
          <a:p>
            <a:pPr eaLnBrk="1" hangingPunct="1"/>
            <a:r>
              <a:rPr lang="en-US" smtClean="0"/>
              <a:t>Brand name</a:t>
            </a:r>
          </a:p>
          <a:p>
            <a:pPr eaLnBrk="1" hangingPunct="1"/>
            <a:r>
              <a:rPr lang="en-US" smtClean="0"/>
              <a:t>Packaging</a:t>
            </a:r>
          </a:p>
          <a:p>
            <a:pPr eaLnBrk="1" hangingPunct="1"/>
            <a:r>
              <a:rPr lang="en-US" smtClean="0"/>
              <a:t>Advertising execution</a:t>
            </a:r>
          </a:p>
          <a:p>
            <a:pPr eaLnBrk="1" hangingPunct="1"/>
            <a:r>
              <a:rPr lang="en-US" smtClean="0"/>
              <a:t>Prices</a:t>
            </a:r>
          </a:p>
          <a:p>
            <a:pPr eaLnBrk="1" hangingPunct="1"/>
            <a:r>
              <a:rPr lang="en-US" smtClean="0"/>
              <a:t>Advertising themes</a:t>
            </a:r>
          </a:p>
        </p:txBody>
      </p:sp>
    </p:spTree>
    <p:extLst>
      <p:ext uri="{BB962C8B-B14F-4D97-AF65-F5344CB8AC3E}">
        <p14:creationId xmlns="" xmlns:p14="http://schemas.microsoft.com/office/powerpoint/2010/main" val="300812516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200" smtClean="0"/>
              <a:t>Commandments of Global Branding</a:t>
            </a:r>
          </a:p>
        </p:txBody>
      </p:sp>
      <p:sp>
        <p:nvSpPr>
          <p:cNvPr id="58371" name="Rectangle 3"/>
          <p:cNvSpPr>
            <a:spLocks noGrp="1" noChangeArrowheads="1"/>
          </p:cNvSpPr>
          <p:nvPr>
            <p:ph type="body" idx="1"/>
          </p:nvPr>
        </p:nvSpPr>
        <p:spPr/>
        <p:txBody>
          <a:bodyPr/>
          <a:lstStyle/>
          <a:p>
            <a:pPr eaLnBrk="1" hangingPunct="1"/>
            <a:r>
              <a:rPr lang="en-US" smtClean="0"/>
              <a:t>Understand similarities and differences in the global branding landscape</a:t>
            </a:r>
          </a:p>
          <a:p>
            <a:pPr eaLnBrk="1" hangingPunct="1"/>
            <a:r>
              <a:rPr lang="en-US" smtClean="0"/>
              <a:t>Do not take shortcuts in brand building</a:t>
            </a:r>
          </a:p>
          <a:p>
            <a:pPr eaLnBrk="1" hangingPunct="1"/>
            <a:r>
              <a:rPr lang="en-US" smtClean="0"/>
              <a:t>Establish a marketing infrastructure</a:t>
            </a:r>
          </a:p>
          <a:p>
            <a:pPr eaLnBrk="1" hangingPunct="1"/>
            <a:r>
              <a:rPr lang="en-US" smtClean="0"/>
              <a:t>Embrace integrated marketing communications</a:t>
            </a:r>
          </a:p>
          <a:p>
            <a:pPr eaLnBrk="1" hangingPunct="1"/>
            <a:r>
              <a:rPr lang="en-US" smtClean="0"/>
              <a:t>Establish brand partnerships</a:t>
            </a:r>
          </a:p>
        </p:txBody>
      </p:sp>
    </p:spTree>
    <p:extLst>
      <p:ext uri="{BB962C8B-B14F-4D97-AF65-F5344CB8AC3E}">
        <p14:creationId xmlns="" xmlns:p14="http://schemas.microsoft.com/office/powerpoint/2010/main" val="3392861237"/>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200" smtClean="0"/>
              <a:t>Commandments of Global Branding </a:t>
            </a:r>
          </a:p>
        </p:txBody>
      </p:sp>
      <p:sp>
        <p:nvSpPr>
          <p:cNvPr id="60419" name="Rectangle 3"/>
          <p:cNvSpPr>
            <a:spLocks noGrp="1" noChangeArrowheads="1"/>
          </p:cNvSpPr>
          <p:nvPr>
            <p:ph type="body" idx="1"/>
          </p:nvPr>
        </p:nvSpPr>
        <p:spPr/>
        <p:txBody>
          <a:bodyPr/>
          <a:lstStyle/>
          <a:p>
            <a:pPr eaLnBrk="1" hangingPunct="1"/>
            <a:r>
              <a:rPr lang="en-US" smtClean="0"/>
              <a:t>Balance standardization and customization</a:t>
            </a:r>
          </a:p>
          <a:p>
            <a:pPr eaLnBrk="1" hangingPunct="1"/>
            <a:r>
              <a:rPr lang="en-US" smtClean="0"/>
              <a:t>Balance global and local control</a:t>
            </a:r>
          </a:p>
          <a:p>
            <a:pPr eaLnBrk="1" hangingPunct="1"/>
            <a:r>
              <a:rPr lang="en-US" smtClean="0"/>
              <a:t>Establish operable guidelines</a:t>
            </a:r>
          </a:p>
          <a:p>
            <a:pPr eaLnBrk="1" hangingPunct="1"/>
            <a:r>
              <a:rPr lang="en-US" smtClean="0"/>
              <a:t>Implement a global brand-equity measurement system</a:t>
            </a:r>
          </a:p>
          <a:p>
            <a:pPr eaLnBrk="1" hangingPunct="1"/>
            <a:r>
              <a:rPr lang="en-US" smtClean="0"/>
              <a:t>Leverage brand elements</a:t>
            </a:r>
          </a:p>
        </p:txBody>
      </p:sp>
    </p:spTree>
    <p:extLst>
      <p:ext uri="{BB962C8B-B14F-4D97-AF65-F5344CB8AC3E}">
        <p14:creationId xmlns="" xmlns:p14="http://schemas.microsoft.com/office/powerpoint/2010/main" val="1265485047"/>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p:cNvSpPr>
            <a:spLocks noGrp="1"/>
          </p:cNvSpPr>
          <p:nvPr>
            <p:ph type="title"/>
          </p:nvPr>
        </p:nvSpPr>
        <p:spPr>
          <a:xfrm>
            <a:off x="762000" y="274638"/>
            <a:ext cx="7696200" cy="1554162"/>
          </a:xfrm>
        </p:spPr>
        <p:txBody>
          <a:bodyPr>
            <a:normAutofit/>
          </a:bodyPr>
          <a:lstStyle/>
          <a:p>
            <a:pPr eaLnBrk="1" hangingPunct="1"/>
            <a:r>
              <a:rPr lang="en-US" dirty="0" smtClean="0"/>
              <a:t>Five International Product and </a:t>
            </a:r>
            <a:br>
              <a:rPr lang="en-US" dirty="0" smtClean="0"/>
            </a:br>
            <a:r>
              <a:rPr lang="en-US" dirty="0" smtClean="0"/>
              <a:t>Communication Strategies</a:t>
            </a:r>
          </a:p>
        </p:txBody>
      </p:sp>
      <p:pic>
        <p:nvPicPr>
          <p:cNvPr id="6246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2209800"/>
            <a:ext cx="8153400" cy="3821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92323504"/>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Levels of Product Adaptation</a:t>
            </a:r>
          </a:p>
        </p:txBody>
      </p:sp>
      <p:sp>
        <p:nvSpPr>
          <p:cNvPr id="64515" name="Rectangle 3"/>
          <p:cNvSpPr>
            <a:spLocks noGrp="1" noChangeArrowheads="1"/>
          </p:cNvSpPr>
          <p:nvPr>
            <p:ph type="body" idx="1"/>
          </p:nvPr>
        </p:nvSpPr>
        <p:spPr/>
        <p:txBody>
          <a:bodyPr/>
          <a:lstStyle/>
          <a:p>
            <a:pPr eaLnBrk="1" hangingPunct="1"/>
            <a:r>
              <a:rPr lang="en-US" smtClean="0"/>
              <a:t>Production of regional product versions</a:t>
            </a:r>
          </a:p>
          <a:p>
            <a:pPr eaLnBrk="1" hangingPunct="1"/>
            <a:r>
              <a:rPr lang="en-US" smtClean="0"/>
              <a:t>Production of country versions</a:t>
            </a:r>
          </a:p>
          <a:p>
            <a:pPr eaLnBrk="1" hangingPunct="1"/>
            <a:r>
              <a:rPr lang="en-US" smtClean="0"/>
              <a:t>Production of city versions</a:t>
            </a:r>
          </a:p>
          <a:p>
            <a:pPr eaLnBrk="1" hangingPunct="1"/>
            <a:r>
              <a:rPr lang="en-US" smtClean="0"/>
              <a:t>Production of retailer versions</a:t>
            </a:r>
          </a:p>
        </p:txBody>
      </p:sp>
    </p:spTree>
    <p:extLst>
      <p:ext uri="{BB962C8B-B14F-4D97-AF65-F5344CB8AC3E}">
        <p14:creationId xmlns="" xmlns:p14="http://schemas.microsoft.com/office/powerpoint/2010/main" val="2637890122"/>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Price Choices</a:t>
            </a:r>
          </a:p>
        </p:txBody>
      </p:sp>
      <p:sp>
        <p:nvSpPr>
          <p:cNvPr id="66563" name="Rectangle 6"/>
          <p:cNvSpPr>
            <a:spLocks noGrp="1" noChangeArrowheads="1"/>
          </p:cNvSpPr>
          <p:nvPr>
            <p:ph type="body" idx="1"/>
          </p:nvPr>
        </p:nvSpPr>
        <p:spPr/>
        <p:txBody>
          <a:bodyPr/>
          <a:lstStyle/>
          <a:p>
            <a:pPr eaLnBrk="1" hangingPunct="1"/>
            <a:r>
              <a:rPr lang="en-US" smtClean="0"/>
              <a:t>Set a uniform price everywhere</a:t>
            </a:r>
          </a:p>
          <a:p>
            <a:pPr eaLnBrk="1" hangingPunct="1"/>
            <a:r>
              <a:rPr lang="en-US" smtClean="0"/>
              <a:t>Set a market-based price in each country</a:t>
            </a:r>
          </a:p>
          <a:p>
            <a:pPr eaLnBrk="1" hangingPunct="1"/>
            <a:r>
              <a:rPr lang="en-US" smtClean="0"/>
              <a:t>Set a cost-based price in each country</a:t>
            </a:r>
          </a:p>
        </p:txBody>
      </p:sp>
    </p:spTree>
    <p:extLst>
      <p:ext uri="{BB962C8B-B14F-4D97-AF65-F5344CB8AC3E}">
        <p14:creationId xmlns="" xmlns:p14="http://schemas.microsoft.com/office/powerpoint/2010/main" val="3769222805"/>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mtClean="0"/>
              <a:t>What is a Gray Market?</a:t>
            </a:r>
          </a:p>
        </p:txBody>
      </p:sp>
      <p:sp>
        <p:nvSpPr>
          <p:cNvPr id="68611" name="Rectangle 3"/>
          <p:cNvSpPr>
            <a:spLocks noGrp="1" noChangeArrowheads="1"/>
          </p:cNvSpPr>
          <p:nvPr>
            <p:ph type="body" idx="1"/>
          </p:nvPr>
        </p:nvSpPr>
        <p:spPr>
          <a:xfrm>
            <a:off x="533400" y="1600200"/>
            <a:ext cx="7467600" cy="4572000"/>
          </a:xfrm>
        </p:spPr>
        <p:txBody>
          <a:bodyPr/>
          <a:lstStyle/>
          <a:p>
            <a:pPr indent="4763" algn="r" eaLnBrk="1" hangingPunct="1">
              <a:buFontTx/>
              <a:buNone/>
            </a:pPr>
            <a:r>
              <a:rPr lang="en-US" smtClean="0"/>
              <a:t>A </a:t>
            </a:r>
            <a:r>
              <a:rPr lang="en-US" b="1" smtClean="0"/>
              <a:t>gray market</a:t>
            </a:r>
            <a:r>
              <a:rPr lang="en-US" smtClean="0"/>
              <a:t> consists of branded products diverted from normal or authorized distributions channels in the country of product origin or cross international borders; dealers in lower priced countries sell products in higher priced countries</a:t>
            </a:r>
          </a:p>
        </p:txBody>
      </p:sp>
    </p:spTree>
    <p:extLst>
      <p:ext uri="{BB962C8B-B14F-4D97-AF65-F5344CB8AC3E}">
        <p14:creationId xmlns="" xmlns:p14="http://schemas.microsoft.com/office/powerpoint/2010/main" val="3144755866"/>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smtClean="0"/>
              <a:t>Country of Origin Effects</a:t>
            </a:r>
          </a:p>
        </p:txBody>
      </p:sp>
      <p:sp>
        <p:nvSpPr>
          <p:cNvPr id="4" name="Content Placeholder 3"/>
          <p:cNvSpPr>
            <a:spLocks noGrp="1"/>
          </p:cNvSpPr>
          <p:nvPr>
            <p:ph idx="1"/>
          </p:nvPr>
        </p:nvSpPr>
        <p:spPr/>
        <p:txBody>
          <a:bodyPr/>
          <a:lstStyle/>
          <a:p>
            <a:r>
              <a:rPr lang="en-US" dirty="0" smtClean="0">
                <a:latin typeface="Arial" pitchFamily="34" charset="0"/>
              </a:rPr>
              <a:t>Country-of-origin perceptions are the mental associations and beliefs triggered by a country. </a:t>
            </a:r>
          </a:p>
          <a:p>
            <a:r>
              <a:rPr lang="en-US" dirty="0" smtClean="0">
                <a:latin typeface="Arial" pitchFamily="34" charset="0"/>
              </a:rPr>
              <a:t>People are often ethnocentric and favorably predisposed to their own country’s products</a:t>
            </a:r>
            <a:endParaRPr lang="en-US" dirty="0"/>
          </a:p>
        </p:txBody>
      </p:sp>
    </p:spTree>
    <p:extLst>
      <p:ext uri="{BB962C8B-B14F-4D97-AF65-F5344CB8AC3E}">
        <p14:creationId xmlns="" xmlns:p14="http://schemas.microsoft.com/office/powerpoint/2010/main" val="1448091808"/>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8845</TotalTime>
  <Words>3817</Words>
  <Application>Microsoft Office PowerPoint</Application>
  <PresentationFormat>On-screen Show (4:3)</PresentationFormat>
  <Paragraphs>218</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Applied Marketing Strategies</vt:lpstr>
      <vt:lpstr>The New Global Paradigm  </vt:lpstr>
      <vt:lpstr>Lecture Agenda</vt:lpstr>
      <vt:lpstr>Lecture Agenda</vt:lpstr>
      <vt:lpstr>What is a Global Firm?</vt:lpstr>
      <vt:lpstr>Major Decisions in  International Marketing</vt:lpstr>
      <vt:lpstr>Reasons for Pursuing  Global Markets</vt:lpstr>
      <vt:lpstr>Risks to Going Abroad</vt:lpstr>
      <vt:lpstr>Four Stages of Internationalization</vt:lpstr>
      <vt:lpstr>Momentum in Market Entry</vt:lpstr>
      <vt:lpstr>Local Dynamos</vt:lpstr>
      <vt:lpstr>Regional Free Trade Zones</vt:lpstr>
      <vt:lpstr>Key Emerging Markets</vt:lpstr>
      <vt:lpstr>Five Modes of Entry  into Foreign Markets</vt:lpstr>
      <vt:lpstr>Indirect Exporting Methods</vt:lpstr>
      <vt:lpstr>Direct Exporting Methods</vt:lpstr>
      <vt:lpstr>Licensing </vt:lpstr>
      <vt:lpstr>Joint Ventures</vt:lpstr>
      <vt:lpstr>Direct Investment</vt:lpstr>
      <vt:lpstr>Global Marketing</vt:lpstr>
      <vt:lpstr>Cultural Dimensions</vt:lpstr>
      <vt:lpstr>What Marketing Aspects Might Be Adapted for International Marketing?</vt:lpstr>
      <vt:lpstr>Commandments of Global Branding</vt:lpstr>
      <vt:lpstr>Commandments of Global Branding </vt:lpstr>
      <vt:lpstr>Five International Product and  Communication Strategies</vt:lpstr>
      <vt:lpstr>Levels of Product Adaptation</vt:lpstr>
      <vt:lpstr>Price Choices</vt:lpstr>
      <vt:lpstr>What is a Gray Market?</vt:lpstr>
      <vt:lpstr>Country of Origin Effects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167</cp:revision>
  <dcterms:created xsi:type="dcterms:W3CDTF">2006-08-16T00:00:00Z</dcterms:created>
  <dcterms:modified xsi:type="dcterms:W3CDTF">2013-01-11T11:30:53Z</dcterms:modified>
</cp:coreProperties>
</file>