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97" r:id="rId3"/>
    <p:sldId id="303" r:id="rId4"/>
    <p:sldId id="304" r:id="rId5"/>
    <p:sldId id="305" r:id="rId6"/>
    <p:sldId id="306" r:id="rId7"/>
    <p:sldId id="307" r:id="rId8"/>
    <p:sldId id="308" r:id="rId9"/>
    <p:sldId id="309" r:id="rId10"/>
    <p:sldId id="310" r:id="rId11"/>
    <p:sldId id="311" r:id="rId12"/>
    <p:sldId id="312" r:id="rId13"/>
    <p:sldId id="313" r:id="rId14"/>
    <p:sldId id="314" r:id="rId15"/>
    <p:sldId id="315" r:id="rId16"/>
    <p:sldId id="316" r:id="rId17"/>
    <p:sldId id="323" r:id="rId18"/>
    <p:sldId id="324" r:id="rId19"/>
    <p:sldId id="325" r:id="rId20"/>
    <p:sldId id="326" r:id="rId21"/>
    <p:sldId id="327" r:id="rId22"/>
    <p:sldId id="328" r:id="rId23"/>
    <p:sldId id="329" r:id="rId24"/>
    <p:sldId id="330" r:id="rId25"/>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289" autoAdjust="0"/>
    <p:restoredTop sz="53931" autoAdjust="0"/>
  </p:normalViewPr>
  <p:slideViewPr>
    <p:cSldViewPr>
      <p:cViewPr varScale="1">
        <p:scale>
          <a:sx n="32" d="100"/>
          <a:sy n="32" d="100"/>
        </p:scale>
        <p:origin x="-2268" y="-84"/>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2508" y="-90"/>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199A398D-17D5-4333-BAD6-5838CEFBC573}" type="datetimeFigureOut">
              <a:rPr lang="en-GB" smtClean="0"/>
              <a:pPr/>
              <a:t>10/01/2013</a:t>
            </a:fld>
            <a:endParaRPr lang="en-GB"/>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BF79ACE6-F981-4A1B-BE00-039E9745C071}" type="slidenum">
              <a:rPr lang="en-GB" smtClean="0"/>
              <a:pPr/>
              <a:t>‹#›</a:t>
            </a:fld>
            <a:endParaRPr lang="en-GB"/>
          </a:p>
        </p:txBody>
      </p:sp>
    </p:spTree>
    <p:extLst>
      <p:ext uri="{BB962C8B-B14F-4D97-AF65-F5344CB8AC3E}">
        <p14:creationId xmlns="" xmlns:p14="http://schemas.microsoft.com/office/powerpoint/2010/main" val="1807410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48AD9081-B8F5-4D72-A20D-FF0BF41523D2}" type="datetimeFigureOut">
              <a:rPr lang="en-GB" smtClean="0"/>
              <a:pPr/>
              <a:t>10/01/2013</a:t>
            </a:fld>
            <a:endParaRPr lang="en-GB"/>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 xmlns:p14="http://schemas.microsoft.com/office/powerpoint/2010/main"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 xmlns:p14="http://schemas.microsoft.com/office/powerpoint/2010/main"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F2C7CCC-6C4F-47FF-89F9-CE4F723F4007}" type="slidenum">
              <a:rPr lang="en-US" smtClean="0"/>
              <a:pPr/>
              <a:t>3</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Healthy long-term growth for a brand requires that the marketing organization be managed properly. Holistic marketers must engage in a host of carefully planned, interconnected marketing activities and satisfy an increasingly broader set of constituents and objectives. Corporate social responsibility and sustainability have become a priority as organizations grapple with the short-term and long-term effects of their marketing. </a:t>
            </a:r>
          </a:p>
          <a:p>
            <a:pPr eaLnBrk="1" hangingPunct="1"/>
            <a:r>
              <a:rPr lang="en-US" smtClean="0">
                <a:latin typeface="Arial" pitchFamily="34" charset="0"/>
              </a:rPr>
              <a:t>Successful holistic marketing requires effective relationship marketing, integrated marketing, internal marketing, and performance marketing. Preceding chapters addressed the first two topics and the strategy and tactics of marketing. This chapter looks at how firms organize, implement, evaluate, and control marketing activities in a context heightened by social responsibility.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7F4A4EB-2B75-4EEE-9102-F8035D95AF6A}" type="slidenum">
              <a:rPr lang="en-US" smtClean="0"/>
              <a:pPr/>
              <a:t>4</a:t>
            </a:fld>
            <a:endParaRPr lang="en-US" smtClean="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Table 22.1 explains several important shifts occurring in marketing. </a:t>
            </a:r>
          </a:p>
          <a:p>
            <a:pPr eaLnBrk="1" hangingPunct="1"/>
            <a:r>
              <a:rPr lang="en-US" dirty="0" smtClean="0">
                <a:latin typeface="Arial" pitchFamily="34" charset="0"/>
              </a:rPr>
              <a:t>Reengineering refers to appointing teams to manage customer-value-building processes and break down walls between departments. Outsourcing refers to the buying more goods and services from outside domestic or foreign vendors. Benchmarking is the studying  of “best practice companies” to improve performance. Supplier partnering refers to partnering with fewer but better value-adding suppliers. Customer partnering refers to the trend of working more closely with customers to add value to their operations.</a:t>
            </a:r>
          </a:p>
          <a:p>
            <a:pPr eaLnBrk="1" hangingPunct="1"/>
            <a:r>
              <a:rPr lang="en-US" dirty="0" smtClean="0">
                <a:latin typeface="Arial" pitchFamily="34" charset="0"/>
              </a:rPr>
              <a:t>Merging is the acquiring or merging with firms in the same or complementary industries to gain economies of scale and scope. Globalizing refers to the increasing efforts to “think global” and “act local”. Flattening is the reduction in the number of organizational levels to get closer to the customer. Focusing is determining the most profitable businesses and customers and focusing on them.</a:t>
            </a:r>
          </a:p>
          <a:p>
            <a:pPr eaLnBrk="1" hangingPunct="1"/>
            <a:r>
              <a:rPr lang="en-US" dirty="0" smtClean="0">
                <a:latin typeface="Arial" pitchFamily="34" charset="0"/>
              </a:rPr>
              <a:t>Justifying means becoming more accountable by measuring, analyzing, and documenting the effects of marketing actions. Accelerating means designing the organization and setting up processes to respond more quickly to changes in the environment. Empowering is encouraging and empowering personnel to produce more ideas and take more initiative. Broadening is factoring the interests of customers, employees, shareholders, and other stakeholders into the activities of the enterprise. Monitoring is tracking what is said online and elsewhere and studying customers, competitors, and others to improve business practices.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Traditionally, marketers played the role of middleman, charged with understanding customers’ needs and transmitting their voice to various functional areas. But in a networked enterprise, every functional area can interact directly with customers. Marketing no longer has sole ownership of customer interactions; rather, it now must integrate all the customer-facing processes so customers see a single face and hear a single voice when they interact with the firm.</a:t>
            </a:r>
          </a:p>
          <a:p>
            <a:pPr eaLnBrk="1" hangingPunct="1"/>
            <a:r>
              <a:rPr lang="en-US" dirty="0" smtClean="0">
                <a:latin typeface="Arial" pitchFamily="34" charset="0"/>
              </a:rPr>
              <a:t>Internal marketing requires that everyone in the organization accept the concepts and goals of marketing and engage in choosing, providing, and communicating customer value. Only when all employees realize their job is to create, serve, and satisfy customers does the company become an effective marketer. The “Marketing Memo: Characteristics of Company Departments That Are Truly Customer Driven” presents a scoring card to evaluate which company departments are truly customer driven.</a:t>
            </a:r>
          </a:p>
        </p:txBody>
      </p:sp>
      <p:sp>
        <p:nvSpPr>
          <p:cNvPr id="225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46FEF589-0D9C-4B54-81E9-345D293C8F77}"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6D58360-E2EA-4787-8002-94AC077E0CAB}" type="slidenum">
              <a:rPr lang="en-US" smtClean="0"/>
              <a:pPr/>
              <a:t>6</a:t>
            </a:fld>
            <a:endParaRPr lang="en-US" smtClean="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Modern marketing departments can be organized in a number of different, sometimes overlapping ways: functionally, geographically, by product or brand, by market, or in a matrix.</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In the most common form of marketing organization, functional specialists report to a marketing vice president who coordinates their activities. Figure 22.1 shows five specialists. a The main advantage of a functional marketing organization is its administrative simplicity. It can be quite a challenge for the department to develop smooth working relationships, however. This form also can result in inadequate planning as the number of products and markets increases and each functional group vies for budget and status.</a:t>
            </a:r>
          </a:p>
          <a:p>
            <a:pPr eaLnBrk="1" hangingPunct="1"/>
            <a:endParaRPr lang="en-US" dirty="0" smtClean="0">
              <a:latin typeface="Arial" pitchFamily="34" charset="0"/>
            </a:endParaRPr>
          </a:p>
          <a:p>
            <a:pPr eaLnBrk="1" hangingPunct="1"/>
            <a:r>
              <a:rPr lang="en-US" dirty="0" smtClean="0">
                <a:latin typeface="Arial" pitchFamily="34" charset="0"/>
              </a:rPr>
              <a:t>Other organizations organize along geographic lines. </a:t>
            </a:r>
          </a:p>
        </p:txBody>
      </p:sp>
      <p:sp>
        <p:nvSpPr>
          <p:cNvPr id="2662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67DFCA4-B14B-43E5-9672-60E9A8DC6B06}"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Companies producing a variety of products and brands often establish a product- (or brand-) management organization. This does not replace the functional organization but serves as another layer of management. A product manager supervises product category managers, who in turn supervise specific product and brand managers. A product-management organization makes sense if the company’s products are quite different or there are more than a functional organization can handle. This form is sometimes characterized as a hub-and-spoke system. The brand or product manager is figuratively at the center with spokes leading to various departments representing working relationships. This is shown in Figure 22.2 in the slide. </a:t>
            </a:r>
          </a:p>
        </p:txBody>
      </p:sp>
      <p:sp>
        <p:nvSpPr>
          <p:cNvPr id="286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0752CD7-BD5E-4306-90B0-0619C5B527A1}"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03F415F-9C26-46C9-A717-8E0870027CF6}" type="slidenum">
              <a:rPr lang="en-US" smtClean="0"/>
              <a:pPr/>
              <a:t>9</a:t>
            </a:fld>
            <a:endParaRPr lang="en-US" smtClean="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manager in this type of organization performs several tasks listed in the slide. </a:t>
            </a:r>
            <a:r>
              <a:rPr lang="en-US" b="1" smtClean="0">
                <a:latin typeface="Arial" pitchFamily="34" charset="0"/>
              </a:rPr>
              <a:t> </a:t>
            </a:r>
            <a:r>
              <a:rPr lang="en-US" smtClean="0">
                <a:latin typeface="Arial" pitchFamily="34" charset="0"/>
              </a:rPr>
              <a:t>The product-management organization lets the product manager concentrate on developing a cost-effective marketing program and react more quickly to new products in the marketplace; it also gives the company’s smaller brands a product advocate. However, this system has some disadvantages too. </a:t>
            </a:r>
          </a:p>
          <a:p>
            <a:pPr eaLnBrk="1" hangingPunct="1"/>
            <a:r>
              <a:rPr lang="en-US" b="1" smtClean="0">
                <a:latin typeface="Arial" pitchFamily="34" charset="0"/>
              </a:rPr>
              <a:t>• </a:t>
            </a:r>
            <a:r>
              <a:rPr lang="en-US" smtClean="0">
                <a:latin typeface="Arial" pitchFamily="34" charset="0"/>
              </a:rPr>
              <a:t>They become experts in their product area but rarely achieve functional expertise.</a:t>
            </a:r>
          </a:p>
          <a:p>
            <a:pPr eaLnBrk="1" hangingPunct="1"/>
            <a:r>
              <a:rPr lang="en-US" smtClean="0">
                <a:latin typeface="Arial" pitchFamily="34" charset="0"/>
              </a:rPr>
              <a:t>• The system often proves costly. </a:t>
            </a:r>
          </a:p>
          <a:p>
            <a:pPr eaLnBrk="1" hangingPunct="1"/>
            <a:r>
              <a:rPr lang="en-US" smtClean="0">
                <a:latin typeface="Arial" pitchFamily="34" charset="0"/>
              </a:rPr>
              <a:t>• Brand managers normally manage a brand for only a short time. </a:t>
            </a:r>
          </a:p>
          <a:p>
            <a:pPr eaLnBrk="1" hangingPunct="1"/>
            <a:r>
              <a:rPr lang="en-US" smtClean="0">
                <a:latin typeface="Arial" pitchFamily="34" charset="0"/>
              </a:rPr>
              <a:t>• The fragmentation of markets makes it harder to develop a national strategy. </a:t>
            </a:r>
          </a:p>
          <a:p>
            <a:pPr eaLnBrk="1" hangingPunct="1"/>
            <a:r>
              <a:rPr lang="en-US" smtClean="0">
                <a:latin typeface="Arial" pitchFamily="34" charset="0"/>
              </a:rPr>
              <a:t>• Product and brand managers focus the company on building market share rather than customer relationships.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Figure 22.3 shown in the slide presents an alternative in a product-management organization – the use of product teams. There are three types: vertical, triangular, and horizontal. The triangular and horizontal product- team approaches let each major brand be run by a brand-asset management team (BAMT) consisting of key representatives from functions that affect the brand’s performance. The company consists of several BAMTs that periodically report to a BAMT directors committee, which itself reports to a chief branding officer. This is quite different from the way brands have traditionally been handled.</a:t>
            </a:r>
          </a:p>
          <a:p>
            <a:pPr eaLnBrk="1" hangingPunct="1"/>
            <a:endParaRPr lang="en-US" dirty="0" smtClean="0">
              <a:latin typeface="Arial" pitchFamily="34" charset="0"/>
            </a:endParaRPr>
          </a:p>
          <a:p>
            <a:pPr eaLnBrk="1" hangingPunct="1"/>
            <a:endParaRPr lang="en-US" dirty="0" smtClean="0">
              <a:latin typeface="Arial" pitchFamily="34" charset="0"/>
            </a:endParaRPr>
          </a:p>
          <a:p>
            <a:pPr eaLnBrk="1" hangingPunct="1"/>
            <a:endParaRPr lang="en-US" dirty="0" smtClean="0">
              <a:latin typeface="Arial" pitchFamily="34" charset="0"/>
            </a:endParaRPr>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0E33C68-31A8-4B87-AAC6-61CA79605764}"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With category management, a company focuses on product categories to manage its brands. in some packaged-goods firms, category management has evolved into aisle management and encompasses multiple related categories typically found in the same sections of supermarkets and grocery stores. Retailers and regional grocery chains such as Wal-Mart and Dominick’s embrace category management as a means to define a particular product category’s strategic role within the store and address logistics, the role of private-label products, and the trade-offs between product variety and inefficient duplication. General Mills’ Yoplait Yogurt has served as category advisor to the dairy aisle for 24 major retailers, boosting the yogurt base footprint four to eight feet at a time and increasing sales of yogurt by 9 percent and category sales in dairy by 13 percent nationwide.</a:t>
            </a:r>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42D65E81-2BD7-44F8-B037-38BED56AA36D}"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When customers fall into different user groups with distinct buying preferences and practices, a market-management organization is desirable. Market managers supervise several market-development managers, market specialists, or industry specialists and draw on functional services as needed. Market managers of important markets might even have functional specialists reporting to them.</a:t>
            </a:r>
          </a:p>
        </p:txBody>
      </p:sp>
      <p:sp>
        <p:nvSpPr>
          <p:cNvPr id="368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FA6525A-48DD-4C52-B94A-0339EC05EF13}"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19107BE5-76E1-480A-8EDA-B13D0E188013}" type="slidenum">
              <a:rPr lang="en-US" smtClean="0"/>
              <a:pPr/>
              <a:t>13</a:t>
            </a:fld>
            <a:endParaRPr lang="en-US" smtClean="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Many companies realize they’re not yet really market and customer driven—they are product and sales driven. Transforming into a true market-driven company requires:</a:t>
            </a:r>
          </a:p>
          <a:p>
            <a:pPr eaLnBrk="1" hangingPunct="1"/>
            <a:r>
              <a:rPr lang="en-US" smtClean="0">
                <a:latin typeface="Arial" pitchFamily="34" charset="0"/>
              </a:rPr>
              <a:t>1. Developing a company-wide passion for customers</a:t>
            </a:r>
          </a:p>
          <a:p>
            <a:pPr eaLnBrk="1" hangingPunct="1"/>
            <a:r>
              <a:rPr lang="en-US" smtClean="0">
                <a:latin typeface="Arial" pitchFamily="34" charset="0"/>
              </a:rPr>
              <a:t>2. Organizing around customer segments instead of products, and </a:t>
            </a:r>
          </a:p>
          <a:p>
            <a:pPr eaLnBrk="1" hangingPunct="1"/>
            <a:r>
              <a:rPr lang="en-US" smtClean="0">
                <a:latin typeface="Arial" pitchFamily="34" charset="0"/>
              </a:rPr>
              <a:t>3. Understanding customers through qualitative and quantitative research.</a:t>
            </a:r>
          </a:p>
          <a:p>
            <a:pPr eaLnBrk="1" hangingPunct="1"/>
            <a:r>
              <a:rPr lang="en-US" smtClean="0">
                <a:latin typeface="Arial" pitchFamily="34" charset="0"/>
              </a:rPr>
              <a:t>The task is not easy, but the payoffs can be considerable.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BB92CE7D-CC10-46FB-AB5A-288370658965}" type="slidenum">
              <a:rPr lang="en-US" smtClean="0"/>
              <a:pPr/>
              <a:t>14</a:t>
            </a:fld>
            <a:endParaRPr lang="en-US" smtClean="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In the Marketing Insight, ten steps for a CEO to use in creating a market and customer-focused company are provided. These steps are listed on this slide and the next.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5BEAF68-3354-43B7-9EBA-423C310D30D3}" type="slidenum">
              <a:rPr lang="en-US" smtClean="0"/>
              <a:pPr/>
              <a:t>15</a:t>
            </a:fld>
            <a:endParaRPr lang="en-US" smtClean="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C9888B1-6891-47BB-A821-83D5042BA1E2}" type="slidenum">
              <a:rPr lang="en-US" smtClean="0"/>
              <a:pPr/>
              <a:t>16</a:t>
            </a:fld>
            <a:endParaRPr lang="en-US" smtClean="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Effective internal marketing must be matched by a strong sense of ethics, values, and social responsibility. A number of forces are driving companies to practice a higher level of corporate social responsibility, such as rising customer expectations, evolving employee goals and ambitions, tighter government legislation and pressure, investor interest in social criteria, media scrutiny, and changing business procurement practices. Palm oil was hailed as a renewable fuel for food companies looking to find a solution to a trans-fat ban, until its use was linked to the destruction of tropical rain forests and the extinction of the orangutan and the sun bear. When Greenpeace released a report criticizing Nestlé for purchasing palm oil for its </a:t>
            </a:r>
            <a:r>
              <a:rPr lang="en-US" dirty="0" err="1" smtClean="0">
                <a:latin typeface="Arial" pitchFamily="34" charset="0"/>
              </a:rPr>
              <a:t>KitKat</a:t>
            </a:r>
            <a:r>
              <a:rPr lang="en-US" dirty="0" smtClean="0">
                <a:latin typeface="Arial" pitchFamily="34" charset="0"/>
              </a:rPr>
              <a:t> candy bars from an Indonesian firm linked to rain forest destruction there, a social media war ensued. Protestors posted a negative video on YouTube, bombarded Twitter and Nestlé’s </a:t>
            </a:r>
            <a:r>
              <a:rPr lang="en-US" dirty="0" err="1" smtClean="0">
                <a:latin typeface="Arial" pitchFamily="34" charset="0"/>
              </a:rPr>
              <a:t>Facebook</a:t>
            </a:r>
            <a:r>
              <a:rPr lang="en-US" dirty="0" smtClean="0">
                <a:latin typeface="Arial" pitchFamily="34" charset="0"/>
              </a:rPr>
              <a:t> page, and took to the streets outside Nestlé’s Jakarta offices.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a:ln/>
        </p:spPr>
      </p:sp>
      <p:sp>
        <p:nvSpPr>
          <p:cNvPr id="5939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Figure 22.4 illustrates the control process. </a:t>
            </a:r>
          </a:p>
        </p:txBody>
      </p:sp>
      <p:sp>
        <p:nvSpPr>
          <p:cNvPr id="593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680FF24-8B72-4697-B58C-7E388843A820}"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C6EA1C1-4B4D-4FD6-8FD9-209E4ADCA6BA}" type="slidenum">
              <a:rPr lang="en-US" smtClean="0"/>
              <a:pPr/>
              <a:t>18</a:t>
            </a:fld>
            <a:endParaRPr lang="en-US" smtClean="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Marketing implementation is the process that turns marketing plans into action assignments and ensures they accomplish the plan’s stated objectives. A brilliant strategic marketing plan counts for little if not implemented properly. Strategy addresses the what and why of marketing activities; implementation addresses the who, where, when, and how. Marketing control is the process by which firms assess the effects of their marketing activities and programs and make necessary changes and adjustments. </a:t>
            </a:r>
          </a:p>
          <a:p>
            <a:pPr eaLnBrk="1" hangingPunct="1"/>
            <a:r>
              <a:rPr lang="en-US" smtClean="0">
                <a:latin typeface="Arial" pitchFamily="34" charset="0"/>
              </a:rPr>
              <a:t>Table 22.8 lists four types of needed marketing control: annual-plan control, profitability control, efficiency control, and strategic control.</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2B06FA0-4CDB-4E38-8F02-69FFA9AE6FFB}" type="slidenum">
              <a:rPr lang="en-US" smtClean="0"/>
              <a:pPr/>
              <a:t>19</a:t>
            </a:fld>
            <a:endParaRPr lang="en-US" smtClean="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Annual-plan control ensures the company achieves the sales, profits, and other goals established in its annual plan. First, management sets monthly or quarterly goals. Second, it monitors performance in the marketplace. Third, management determines the causes of serious performance deviations. Fourth, it takes corrective action to close gaps between goals and performance. This control model applies to all levels of the organization. Four tools for the purpose are: sales analysis, market share analysis, marketing expense-to-sales analysis, and financial analysis.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a:ln/>
        </p:spPr>
      </p:sp>
      <p:sp>
        <p:nvSpPr>
          <p:cNvPr id="6553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Companies should measure the profitability of their products, territories, customer groups, segments, trade channels, and order sizes to help determine whether to expand, reduce, or eliminate any products or marketing activities. The chapter appendix shows how to conduct and interpret a marketing profitability analysis.</a:t>
            </a:r>
          </a:p>
        </p:txBody>
      </p:sp>
      <p:sp>
        <p:nvSpPr>
          <p:cNvPr id="6553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A6CE8C6-8EEE-45E5-A139-415A9649ECF3}" type="slidenum">
              <a:rPr lang="en-US"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a:ln/>
        </p:spPr>
      </p:sp>
      <p:sp>
        <p:nvSpPr>
          <p:cNvPr id="6758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Some companies have established a marketing controller position to work out of the controller’s office but specialize in improving marketing efficiency. Marketing controllers examine adherence to profit plans, help prepare brand managers’ budgets, measure the efficiency of promotions, analyze media production costs, evaluate customer and geographic profitability, and educate marketing staff on the financial implications of marketing decisions. </a:t>
            </a:r>
          </a:p>
        </p:txBody>
      </p:sp>
      <p:sp>
        <p:nvSpPr>
          <p:cNvPr id="6758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ACFC809-CA24-48FE-BADE-9BB2AD97446F}" type="slidenum">
              <a:rPr lang="en-US" smtClean="0"/>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ln/>
        </p:spPr>
      </p:sp>
      <p:sp>
        <p:nvSpPr>
          <p:cNvPr id="6963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Each company should periodically reassess its strategic approach to the marketplace with a good marketing audit. Companies can also perform marketing excellence reviews and ethical/social responsibility reviews.</a:t>
            </a:r>
          </a:p>
        </p:txBody>
      </p:sp>
      <p:sp>
        <p:nvSpPr>
          <p:cNvPr id="696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150E7C69-60B3-4D2D-A36D-7808CF885AD3}" type="slidenum">
              <a:rPr lang="en-US"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79458F72-EB3D-484B-B727-9B972F716B55}" type="slidenum">
              <a:rPr lang="en-US" smtClean="0"/>
              <a:pPr/>
              <a:t>23</a:t>
            </a:fld>
            <a:endParaRPr lang="en-US" smtClean="0"/>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A marketing audit is a comprehensive, systematic, independent, and periodic examination of a company’s or business unit’s marketing environment, objectives, strategies, and activities, with a view to determining problem areas and opportunities and recommending a plan of action to improve the company’s marketing performance.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F3B8FB5-83E9-4E8B-88DD-F81CA9B6F507}" type="slidenum">
              <a:rPr lang="en-US" smtClean="0"/>
              <a:pPr/>
              <a:t>24</a:t>
            </a:fld>
            <a:endParaRPr lang="en-US" smtClean="0"/>
          </a:p>
        </p:txBody>
      </p:sp>
      <p:sp>
        <p:nvSpPr>
          <p:cNvPr id="73730" name="Rectangle 2"/>
          <p:cNvSpPr>
            <a:spLocks noGrp="1" noRot="1" noChangeAspect="1" noChangeArrowheads="1" noTextEdit="1"/>
          </p:cNvSpPr>
          <p:nvPr>
            <p:ph type="sldImg"/>
          </p:nvPr>
        </p:nvSpPr>
        <p:spPr>
          <a:ln/>
        </p:spPr>
      </p:sp>
      <p:sp>
        <p:nvSpPr>
          <p:cNvPr id="2499587" name="Rectangle 3"/>
          <p:cNvSpPr>
            <a:spLocks noGrp="1" noChangeArrowheads="1"/>
          </p:cNvSpPr>
          <p:nvPr>
            <p:ph type="body" idx="1"/>
          </p:nvPr>
        </p:nvSpPr>
        <p:spPr/>
        <p:txBody>
          <a:bodyPr/>
          <a:lstStyle/>
          <a:p>
            <a:pPr eaLnBrk="1" hangingPunct="1">
              <a:defRPr/>
            </a:pPr>
            <a:r>
              <a:rPr lang="en-US" dirty="0" smtClean="0"/>
              <a:t>Marketing audits have four characteristics:</a:t>
            </a:r>
          </a:p>
          <a:p>
            <a:pPr marL="228600" indent="-228600" eaLnBrk="1" hangingPunct="1">
              <a:buFontTx/>
              <a:buAutoNum type="arabicPeriod"/>
              <a:defRPr/>
            </a:pPr>
            <a:r>
              <a:rPr lang="en-US" dirty="0" smtClean="0"/>
              <a:t>Comprehensive—The marketing audit covers all the major marketing activities of a business, not just a few trouble spots as in a functional audit.</a:t>
            </a:r>
          </a:p>
          <a:p>
            <a:pPr marL="228600" indent="-228600" eaLnBrk="1" hangingPunct="1">
              <a:buFontTx/>
              <a:buAutoNum type="arabicPeriod"/>
              <a:defRPr/>
            </a:pPr>
            <a:r>
              <a:rPr lang="en-US" dirty="0" smtClean="0"/>
              <a:t>Systematic—The marketing audit is an orderly examination of the organization’s macro- and micromarketing environments, marketing objectives and strategies, marketing systems, and specific activities. </a:t>
            </a:r>
          </a:p>
          <a:p>
            <a:pPr marL="228600" indent="-228600" eaLnBrk="1" hangingPunct="1">
              <a:buFontTx/>
              <a:buAutoNum type="arabicPeriod"/>
              <a:defRPr/>
            </a:pPr>
            <a:r>
              <a:rPr lang="en-US" dirty="0" smtClean="0"/>
              <a:t>Independent— Self-audits, in which managers rate their own operations, lack objectivity and independence. </a:t>
            </a:r>
          </a:p>
          <a:p>
            <a:pPr marL="228600" indent="-228600" eaLnBrk="1" hangingPunct="1">
              <a:buFontTx/>
              <a:buAutoNum type="arabicPeriod"/>
              <a:defRPr/>
            </a:pPr>
            <a:r>
              <a:rPr lang="en-US" dirty="0" smtClean="0"/>
              <a:t>Periodic—Firms typically initiate marketing audits only after failing to review their marketing operations during good times, with resulting problems. A periodic marketing audit can benefit companies in good health as well as those in trouble.</a:t>
            </a:r>
            <a:endParaRPr lang="en-US" dirty="0"/>
          </a:p>
          <a:p>
            <a:pPr marL="228600" indent="-228600" eaLnBrk="1" hangingPunct="1">
              <a:defRPr/>
            </a:pPr>
            <a:endParaRPr lang="en-US" dirty="0" smtClean="0"/>
          </a:p>
          <a:p>
            <a:pPr eaLnBrk="1" hangingPunct="1">
              <a:defRPr/>
            </a:pPr>
            <a:r>
              <a:rPr lang="en-US" dirty="0" smtClean="0"/>
              <a:t>A full description of the components of a marketing audit are explained in Table 22.10.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762000" y="1600200"/>
            <a:ext cx="377190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762000" y="3962400"/>
            <a:ext cx="377190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p:txBody>
          <a:bodyPr/>
          <a:lstStyle>
            <a:lvl1pPr>
              <a:defRPr sz="1400" dirty="0"/>
            </a:lvl1pPr>
          </a:lstStyle>
          <a:p>
            <a:pPr>
              <a:defRPr/>
            </a:pPr>
            <a:endParaRPr lang="en-US"/>
          </a:p>
        </p:txBody>
      </p:sp>
    </p:spTree>
    <p:extLst>
      <p:ext uri="{BB962C8B-B14F-4D97-AF65-F5344CB8AC3E}">
        <p14:creationId xmlns="" xmlns:p14="http://schemas.microsoft.com/office/powerpoint/2010/main" val="703823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31</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 xmlns:p14="http://schemas.microsoft.com/office/powerpoint/2010/main"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fontScale="90000"/>
          </a:bodyPr>
          <a:lstStyle/>
          <a:p>
            <a:pPr marL="514350" indent="-514350"/>
            <a:r>
              <a:rPr lang="en-US" sz="6000" dirty="0"/>
              <a:t>Review of Applied Strategy and Controls</a:t>
            </a:r>
          </a:p>
        </p:txBody>
      </p:sp>
      <p:sp>
        <p:nvSpPr>
          <p:cNvPr id="2" name="Subtitle 1"/>
          <p:cNvSpPr>
            <a:spLocks noGrp="1"/>
          </p:cNvSpPr>
          <p:nvPr>
            <p:ph type="subTitle" idx="1"/>
          </p:nvPr>
        </p:nvSpPr>
        <p:spPr/>
        <p:txBody>
          <a:bodyPr/>
          <a:lstStyle/>
          <a:p>
            <a:r>
              <a:rPr lang="en-GB" dirty="0" smtClean="0"/>
              <a:t>Part 5</a:t>
            </a:r>
            <a:endParaRPr lang="en-GB" dirty="0"/>
          </a:p>
        </p:txBody>
      </p:sp>
    </p:spTree>
    <p:extLst>
      <p:ext uri="{BB962C8B-B14F-4D97-AF65-F5344CB8AC3E}">
        <p14:creationId xmlns="" xmlns:p14="http://schemas.microsoft.com/office/powerpoint/2010/main" val="3991452403"/>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r>
              <a:rPr lang="en-US" dirty="0"/>
              <a:t>Lecture Agenda</a:t>
            </a:r>
            <a:endParaRPr lang="en-US" dirty="0" smtClean="0"/>
          </a:p>
        </p:txBody>
      </p:sp>
      <p:sp>
        <p:nvSpPr>
          <p:cNvPr id="17410" name="Rectangle 3"/>
          <p:cNvSpPr>
            <a:spLocks noGrp="1" noChangeArrowheads="1"/>
          </p:cNvSpPr>
          <p:nvPr>
            <p:ph type="body" idx="1"/>
          </p:nvPr>
        </p:nvSpPr>
        <p:spPr>
          <a:xfrm>
            <a:off x="457200" y="1371600"/>
            <a:ext cx="7924800" cy="4572000"/>
          </a:xfrm>
        </p:spPr>
        <p:txBody>
          <a:bodyPr>
            <a:normAutofit/>
          </a:bodyPr>
          <a:lstStyle/>
          <a:p>
            <a:pPr eaLnBrk="1" hangingPunct="1"/>
            <a:r>
              <a:rPr lang="en-US" dirty="0" smtClean="0"/>
              <a:t>What are important trends in marketing practices?</a:t>
            </a:r>
          </a:p>
          <a:p>
            <a:pPr eaLnBrk="1" hangingPunct="1"/>
            <a:r>
              <a:rPr lang="en-US" dirty="0" smtClean="0"/>
              <a:t>What are the keys to effective internal marketing?</a:t>
            </a:r>
          </a:p>
          <a:p>
            <a:pPr eaLnBrk="1" hangingPunct="1"/>
            <a:r>
              <a:rPr lang="en-US" dirty="0" smtClean="0"/>
              <a:t>How has applied side of marketing evolved?</a:t>
            </a:r>
          </a:p>
          <a:p>
            <a:pPr eaLnBrk="1" hangingPunct="1"/>
            <a:r>
              <a:rPr lang="en-US" dirty="0" smtClean="0"/>
              <a:t>What tools are available to help companies monitor and improve their marketing activities?</a:t>
            </a:r>
          </a:p>
        </p:txBody>
      </p:sp>
    </p:spTree>
    <p:extLst>
      <p:ext uri="{BB962C8B-B14F-4D97-AF65-F5344CB8AC3E}">
        <p14:creationId xmlns="" xmlns:p14="http://schemas.microsoft.com/office/powerpoint/2010/main" val="2432135857"/>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Trends in Marketing Practices</a:t>
            </a:r>
          </a:p>
        </p:txBody>
      </p:sp>
      <p:sp>
        <p:nvSpPr>
          <p:cNvPr id="19459" name="Rectangle 3"/>
          <p:cNvSpPr>
            <a:spLocks noGrp="1" noChangeArrowheads="1"/>
          </p:cNvSpPr>
          <p:nvPr>
            <p:ph type="body" sz="half" idx="1"/>
          </p:nvPr>
        </p:nvSpPr>
        <p:spPr>
          <a:xfrm>
            <a:off x="762000" y="1811338"/>
            <a:ext cx="3778250" cy="4360862"/>
          </a:xfrm>
        </p:spPr>
        <p:txBody>
          <a:bodyPr/>
          <a:lstStyle/>
          <a:p>
            <a:pPr eaLnBrk="1" hangingPunct="1"/>
            <a:r>
              <a:rPr lang="en-US" smtClean="0"/>
              <a:t>Reengineering</a:t>
            </a:r>
          </a:p>
          <a:p>
            <a:pPr eaLnBrk="1" hangingPunct="1"/>
            <a:r>
              <a:rPr lang="en-US" smtClean="0"/>
              <a:t>Outsourcing</a:t>
            </a:r>
          </a:p>
          <a:p>
            <a:pPr eaLnBrk="1" hangingPunct="1"/>
            <a:r>
              <a:rPr lang="en-US" smtClean="0"/>
              <a:t>Benchmarking</a:t>
            </a:r>
          </a:p>
          <a:p>
            <a:pPr eaLnBrk="1" hangingPunct="1"/>
            <a:r>
              <a:rPr lang="en-US" smtClean="0"/>
              <a:t>Supplier partnering</a:t>
            </a:r>
          </a:p>
          <a:p>
            <a:pPr eaLnBrk="1" hangingPunct="1"/>
            <a:r>
              <a:rPr lang="en-US" smtClean="0"/>
              <a:t>Customer partnering</a:t>
            </a:r>
          </a:p>
          <a:p>
            <a:pPr eaLnBrk="1" hangingPunct="1"/>
            <a:r>
              <a:rPr lang="en-US" smtClean="0"/>
              <a:t>Merging</a:t>
            </a:r>
          </a:p>
        </p:txBody>
      </p:sp>
      <p:sp>
        <p:nvSpPr>
          <p:cNvPr id="19460" name="Rectangle 4"/>
          <p:cNvSpPr>
            <a:spLocks noGrp="1" noChangeArrowheads="1"/>
          </p:cNvSpPr>
          <p:nvPr>
            <p:ph type="body" sz="half" idx="2"/>
          </p:nvPr>
        </p:nvSpPr>
        <p:spPr>
          <a:xfrm>
            <a:off x="4679950" y="1811338"/>
            <a:ext cx="3778250" cy="4360862"/>
          </a:xfrm>
        </p:spPr>
        <p:txBody>
          <a:bodyPr/>
          <a:lstStyle/>
          <a:p>
            <a:pPr eaLnBrk="1" hangingPunct="1"/>
            <a:r>
              <a:rPr lang="en-US" smtClean="0"/>
              <a:t>Globalizing</a:t>
            </a:r>
          </a:p>
          <a:p>
            <a:pPr eaLnBrk="1" hangingPunct="1"/>
            <a:r>
              <a:rPr lang="en-US" smtClean="0"/>
              <a:t>Flattening</a:t>
            </a:r>
          </a:p>
          <a:p>
            <a:pPr eaLnBrk="1" hangingPunct="1"/>
            <a:r>
              <a:rPr lang="en-US" smtClean="0"/>
              <a:t>Focusing</a:t>
            </a:r>
          </a:p>
          <a:p>
            <a:pPr eaLnBrk="1" hangingPunct="1"/>
            <a:r>
              <a:rPr lang="en-US" smtClean="0"/>
              <a:t>Accelerating</a:t>
            </a:r>
          </a:p>
          <a:p>
            <a:pPr eaLnBrk="1" hangingPunct="1"/>
            <a:r>
              <a:rPr lang="en-US" smtClean="0"/>
              <a:t>Empowering</a:t>
            </a:r>
          </a:p>
        </p:txBody>
      </p:sp>
    </p:spTree>
    <p:extLst>
      <p:ext uri="{BB962C8B-B14F-4D97-AF65-F5344CB8AC3E}">
        <p14:creationId xmlns="" xmlns:p14="http://schemas.microsoft.com/office/powerpoint/2010/main" val="3364704173"/>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5"/>
          <p:cNvSpPr>
            <a:spLocks noGrp="1"/>
          </p:cNvSpPr>
          <p:nvPr>
            <p:ph type="title"/>
          </p:nvPr>
        </p:nvSpPr>
        <p:spPr/>
        <p:txBody>
          <a:bodyPr>
            <a:normAutofit fontScale="90000"/>
          </a:bodyPr>
          <a:lstStyle/>
          <a:p>
            <a:r>
              <a:rPr lang="en-US" dirty="0" smtClean="0">
                <a:latin typeface="Arial" pitchFamily="34" charset="0"/>
              </a:rPr>
              <a:t>Networked Enterprise</a:t>
            </a:r>
            <a:br>
              <a:rPr lang="en-US" dirty="0" smtClean="0">
                <a:latin typeface="Arial" pitchFamily="34" charset="0"/>
              </a:rPr>
            </a:br>
            <a:r>
              <a:rPr lang="en-US" dirty="0" smtClean="0">
                <a:latin typeface="Arial" pitchFamily="34" charset="0"/>
              </a:rPr>
              <a:t>The New Paradigm </a:t>
            </a:r>
            <a:r>
              <a:rPr lang="en-US" sz="2700" dirty="0" smtClean="0"/>
              <a:t>Internal Marketing</a:t>
            </a:r>
            <a:endParaRPr lang="en-US" dirty="0" smtClean="0"/>
          </a:p>
        </p:txBody>
      </p:sp>
      <p:sp>
        <p:nvSpPr>
          <p:cNvPr id="21506" name="Content Placeholder 7"/>
          <p:cNvSpPr>
            <a:spLocks noGrp="1"/>
          </p:cNvSpPr>
          <p:nvPr>
            <p:ph sz="half" idx="1"/>
          </p:nvPr>
        </p:nvSpPr>
        <p:spPr/>
        <p:txBody>
          <a:bodyPr/>
          <a:lstStyle/>
          <a:p>
            <a:pPr eaLnBrk="1" hangingPunct="1"/>
            <a:r>
              <a:rPr lang="en-US" dirty="0" smtClean="0"/>
              <a:t>R&amp;D</a:t>
            </a:r>
          </a:p>
          <a:p>
            <a:pPr eaLnBrk="1" hangingPunct="1"/>
            <a:r>
              <a:rPr lang="en-US" dirty="0" smtClean="0"/>
              <a:t>Purchasing</a:t>
            </a:r>
          </a:p>
          <a:p>
            <a:pPr eaLnBrk="1" hangingPunct="1"/>
            <a:r>
              <a:rPr lang="en-US" dirty="0" smtClean="0"/>
              <a:t>Manufacturing</a:t>
            </a:r>
          </a:p>
          <a:p>
            <a:pPr eaLnBrk="1" hangingPunct="1"/>
            <a:r>
              <a:rPr lang="en-US" dirty="0" smtClean="0"/>
              <a:t>Marketing</a:t>
            </a:r>
          </a:p>
          <a:p>
            <a:pPr eaLnBrk="1" hangingPunct="1"/>
            <a:r>
              <a:rPr lang="en-US" dirty="0" smtClean="0"/>
              <a:t>Sales</a:t>
            </a:r>
          </a:p>
        </p:txBody>
      </p:sp>
      <p:sp>
        <p:nvSpPr>
          <p:cNvPr id="21507" name="Content Placeholder 8"/>
          <p:cNvSpPr>
            <a:spLocks noGrp="1"/>
          </p:cNvSpPr>
          <p:nvPr>
            <p:ph sz="half" idx="2"/>
          </p:nvPr>
        </p:nvSpPr>
        <p:spPr>
          <a:xfrm>
            <a:off x="4419600" y="1600200"/>
            <a:ext cx="4038600" cy="4572000"/>
          </a:xfrm>
        </p:spPr>
        <p:txBody>
          <a:bodyPr/>
          <a:lstStyle/>
          <a:p>
            <a:pPr eaLnBrk="1" hangingPunct="1"/>
            <a:r>
              <a:rPr lang="en-US" dirty="0" smtClean="0"/>
              <a:t>Logistics</a:t>
            </a:r>
          </a:p>
          <a:p>
            <a:pPr eaLnBrk="1" hangingPunct="1"/>
            <a:r>
              <a:rPr lang="en-US" dirty="0" smtClean="0"/>
              <a:t>Accounting</a:t>
            </a:r>
          </a:p>
          <a:p>
            <a:pPr eaLnBrk="1" hangingPunct="1"/>
            <a:r>
              <a:rPr lang="en-US" dirty="0" smtClean="0"/>
              <a:t>Finance</a:t>
            </a:r>
          </a:p>
          <a:p>
            <a:pPr eaLnBrk="1" hangingPunct="1"/>
            <a:r>
              <a:rPr lang="en-US" dirty="0" smtClean="0"/>
              <a:t>Public Relations</a:t>
            </a:r>
          </a:p>
          <a:p>
            <a:pPr eaLnBrk="1" hangingPunct="1"/>
            <a:r>
              <a:rPr lang="en-US" dirty="0" smtClean="0"/>
              <a:t>Other Customer-Contact Personnel</a:t>
            </a:r>
          </a:p>
        </p:txBody>
      </p:sp>
    </p:spTree>
    <p:extLst>
      <p:ext uri="{BB962C8B-B14F-4D97-AF65-F5344CB8AC3E}">
        <p14:creationId xmlns="" xmlns:p14="http://schemas.microsoft.com/office/powerpoint/2010/main" val="3715013678"/>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normAutofit fontScale="90000"/>
          </a:bodyPr>
          <a:lstStyle/>
          <a:p>
            <a:pPr eaLnBrk="1" hangingPunct="1"/>
            <a:r>
              <a:rPr lang="en-US" smtClean="0"/>
              <a:t>Organizing the </a:t>
            </a:r>
            <a:br>
              <a:rPr lang="en-US" smtClean="0"/>
            </a:br>
            <a:r>
              <a:rPr lang="en-US" smtClean="0"/>
              <a:t>Marketing Department</a:t>
            </a:r>
          </a:p>
        </p:txBody>
      </p:sp>
      <p:sp>
        <p:nvSpPr>
          <p:cNvPr id="23554" name="Rectangle 3"/>
          <p:cNvSpPr>
            <a:spLocks noGrp="1" noChangeArrowheads="1"/>
          </p:cNvSpPr>
          <p:nvPr>
            <p:ph type="body" idx="1"/>
          </p:nvPr>
        </p:nvSpPr>
        <p:spPr/>
        <p:txBody>
          <a:bodyPr/>
          <a:lstStyle/>
          <a:p>
            <a:pPr eaLnBrk="1" hangingPunct="1"/>
            <a:r>
              <a:rPr lang="en-US" smtClean="0"/>
              <a:t>Functional Organization</a:t>
            </a:r>
          </a:p>
          <a:p>
            <a:pPr eaLnBrk="1" hangingPunct="1"/>
            <a:r>
              <a:rPr lang="en-US" smtClean="0"/>
              <a:t>Geographic Organization</a:t>
            </a:r>
          </a:p>
          <a:p>
            <a:pPr eaLnBrk="1" hangingPunct="1"/>
            <a:r>
              <a:rPr lang="en-US" smtClean="0"/>
              <a:t>Product- or Brand-Management Organization</a:t>
            </a:r>
          </a:p>
          <a:p>
            <a:pPr eaLnBrk="1" hangingPunct="1"/>
            <a:r>
              <a:rPr lang="en-US" smtClean="0"/>
              <a:t>Market-Management Organization</a:t>
            </a:r>
          </a:p>
          <a:p>
            <a:pPr eaLnBrk="1" hangingPunct="1"/>
            <a:r>
              <a:rPr lang="en-US" smtClean="0"/>
              <a:t>Matrix-Management Organization</a:t>
            </a:r>
          </a:p>
        </p:txBody>
      </p:sp>
    </p:spTree>
    <p:extLst>
      <p:ext uri="{BB962C8B-B14F-4D97-AF65-F5344CB8AC3E}">
        <p14:creationId xmlns="" xmlns:p14="http://schemas.microsoft.com/office/powerpoint/2010/main" val="1621742125"/>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4"/>
          <p:cNvSpPr>
            <a:spLocks noGrp="1"/>
          </p:cNvSpPr>
          <p:nvPr>
            <p:ph type="title"/>
          </p:nvPr>
        </p:nvSpPr>
        <p:spPr/>
        <p:txBody>
          <a:bodyPr/>
          <a:lstStyle/>
          <a:p>
            <a:pPr eaLnBrk="1" hangingPunct="1"/>
            <a:r>
              <a:rPr lang="en-US" dirty="0" smtClean="0"/>
              <a:t>Functional Organization</a:t>
            </a:r>
          </a:p>
        </p:txBody>
      </p:sp>
      <p:pic>
        <p:nvPicPr>
          <p:cNvPr id="25603"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95275" y="1981200"/>
            <a:ext cx="7970838" cy="312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899354679"/>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normAutofit fontScale="90000"/>
          </a:bodyPr>
          <a:lstStyle/>
          <a:p>
            <a:pPr eaLnBrk="1" hangingPunct="1"/>
            <a:r>
              <a:rPr lang="en-US" dirty="0" smtClean="0"/>
              <a:t>The Product-Management Organization</a:t>
            </a:r>
          </a:p>
        </p:txBody>
      </p:sp>
      <p:pic>
        <p:nvPicPr>
          <p:cNvPr id="27651"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905000" y="1524000"/>
            <a:ext cx="5057775" cy="4721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827420280"/>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normAutofit fontScale="90000"/>
          </a:bodyPr>
          <a:lstStyle/>
          <a:p>
            <a:pPr eaLnBrk="1" hangingPunct="1"/>
            <a:r>
              <a:rPr lang="en-US" smtClean="0"/>
              <a:t>Tasks Performed by </a:t>
            </a:r>
            <a:br>
              <a:rPr lang="en-US" smtClean="0"/>
            </a:br>
            <a:r>
              <a:rPr lang="en-US" smtClean="0"/>
              <a:t>Brand Managers</a:t>
            </a:r>
          </a:p>
        </p:txBody>
      </p:sp>
      <p:sp>
        <p:nvSpPr>
          <p:cNvPr id="29698" name="Rectangle 3"/>
          <p:cNvSpPr>
            <a:spLocks noGrp="1" noChangeArrowheads="1"/>
          </p:cNvSpPr>
          <p:nvPr>
            <p:ph type="body" idx="1"/>
          </p:nvPr>
        </p:nvSpPr>
        <p:spPr/>
        <p:txBody>
          <a:bodyPr/>
          <a:lstStyle/>
          <a:p>
            <a:pPr eaLnBrk="1" hangingPunct="1"/>
            <a:r>
              <a:rPr lang="en-US" sz="2400" smtClean="0"/>
              <a:t>Develop long-range and competitive strategy for each product</a:t>
            </a:r>
          </a:p>
          <a:p>
            <a:pPr eaLnBrk="1" hangingPunct="1"/>
            <a:r>
              <a:rPr lang="en-US" sz="2400" smtClean="0"/>
              <a:t>Prepare annual marketing plan and sales forecast</a:t>
            </a:r>
          </a:p>
          <a:p>
            <a:pPr eaLnBrk="1" hangingPunct="1"/>
            <a:r>
              <a:rPr lang="en-US" sz="2400" smtClean="0"/>
              <a:t>Work with advertising and merchandising agencies to develop campaigns</a:t>
            </a:r>
          </a:p>
          <a:p>
            <a:pPr eaLnBrk="1" hangingPunct="1"/>
            <a:r>
              <a:rPr lang="en-US" sz="2400" smtClean="0"/>
              <a:t>Increase support of the product among channel members</a:t>
            </a:r>
          </a:p>
          <a:p>
            <a:pPr eaLnBrk="1" hangingPunct="1"/>
            <a:r>
              <a:rPr lang="en-US" sz="2400" smtClean="0"/>
              <a:t>Gather continuous intelligence on product performance, customer attitudes</a:t>
            </a:r>
          </a:p>
          <a:p>
            <a:pPr eaLnBrk="1" hangingPunct="1"/>
            <a:r>
              <a:rPr lang="en-US" sz="2400" smtClean="0"/>
              <a:t>Initiate product improvements</a:t>
            </a:r>
          </a:p>
        </p:txBody>
      </p:sp>
    </p:spTree>
    <p:extLst>
      <p:ext uri="{BB962C8B-B14F-4D97-AF65-F5344CB8AC3E}">
        <p14:creationId xmlns="" xmlns:p14="http://schemas.microsoft.com/office/powerpoint/2010/main" val="1696041422"/>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4"/>
          <p:cNvSpPr>
            <a:spLocks noGrp="1"/>
          </p:cNvSpPr>
          <p:nvPr>
            <p:ph type="title"/>
          </p:nvPr>
        </p:nvSpPr>
        <p:spPr/>
        <p:txBody>
          <a:bodyPr>
            <a:normAutofit fontScale="90000"/>
          </a:bodyPr>
          <a:lstStyle/>
          <a:p>
            <a:pPr eaLnBrk="1" hangingPunct="1"/>
            <a:r>
              <a:rPr lang="en-US" dirty="0" smtClean="0"/>
              <a:t>Types of </a:t>
            </a:r>
            <a:br>
              <a:rPr lang="en-US" dirty="0" smtClean="0"/>
            </a:br>
            <a:r>
              <a:rPr lang="en-US" dirty="0" smtClean="0"/>
              <a:t>Product Teams</a:t>
            </a:r>
          </a:p>
        </p:txBody>
      </p:sp>
      <p:pic>
        <p:nvPicPr>
          <p:cNvPr id="31747"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28600" y="1905000"/>
            <a:ext cx="2990850" cy="2143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1748" name="Picture 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743200" y="1676400"/>
            <a:ext cx="3048000" cy="231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1749" name="Picture 4"/>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5410200" y="2362200"/>
            <a:ext cx="3048000" cy="1752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1750" name="Picture 5"/>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3048000" y="4038600"/>
            <a:ext cx="2590800" cy="2105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626210456"/>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eaLnBrk="1" hangingPunct="1"/>
            <a:r>
              <a:rPr lang="en-US" smtClean="0"/>
              <a:t>Category Management</a:t>
            </a:r>
          </a:p>
        </p:txBody>
      </p:sp>
      <p:pic>
        <p:nvPicPr>
          <p:cNvPr id="33795"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286000" y="1447800"/>
            <a:ext cx="3954463" cy="4772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859635365"/>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3"/>
          <p:cNvSpPr>
            <a:spLocks noGrp="1"/>
          </p:cNvSpPr>
          <p:nvPr>
            <p:ph type="title"/>
          </p:nvPr>
        </p:nvSpPr>
        <p:spPr/>
        <p:txBody>
          <a:bodyPr/>
          <a:lstStyle/>
          <a:p>
            <a:pPr eaLnBrk="1" hangingPunct="1"/>
            <a:r>
              <a:rPr lang="en-US" smtClean="0"/>
              <a:t>Market-Management Organization</a:t>
            </a:r>
          </a:p>
        </p:txBody>
      </p:sp>
      <p:sp>
        <p:nvSpPr>
          <p:cNvPr id="35842" name="Content Placeholder 4"/>
          <p:cNvSpPr>
            <a:spLocks noGrp="1"/>
          </p:cNvSpPr>
          <p:nvPr>
            <p:ph idx="1"/>
          </p:nvPr>
        </p:nvSpPr>
        <p:spPr>
          <a:xfrm>
            <a:off x="533400" y="1600200"/>
            <a:ext cx="7772400" cy="4572000"/>
          </a:xfrm>
        </p:spPr>
        <p:txBody>
          <a:bodyPr>
            <a:normAutofit fontScale="85000" lnSpcReduction="10000"/>
          </a:bodyPr>
          <a:lstStyle/>
          <a:p>
            <a:r>
              <a:rPr lang="en-US" dirty="0" smtClean="0"/>
              <a:t>When customers fall into different user groups with distinct buying preferences and practices, a market-management organization is desirable</a:t>
            </a:r>
          </a:p>
          <a:p>
            <a:pPr eaLnBrk="1" hangingPunct="1"/>
            <a:r>
              <a:rPr lang="en-US" dirty="0" smtClean="0"/>
              <a:t>Market managers supervise several market-development managers, market specialists, or industry specialists</a:t>
            </a:r>
          </a:p>
          <a:p>
            <a:pPr eaLnBrk="1" hangingPunct="1"/>
            <a:r>
              <a:rPr lang="en-US" dirty="0" smtClean="0"/>
              <a:t>Market managers are staff people with duties like those of product managers. They develop long-range and annual plans for their markets. </a:t>
            </a:r>
          </a:p>
          <a:p>
            <a:pPr eaLnBrk="1" hangingPunct="1"/>
            <a:r>
              <a:rPr lang="en-US" dirty="0" smtClean="0"/>
              <a:t>Companies organized this way are called market-centered organizations.</a:t>
            </a:r>
          </a:p>
        </p:txBody>
      </p:sp>
    </p:spTree>
    <p:extLst>
      <p:ext uri="{BB962C8B-B14F-4D97-AF65-F5344CB8AC3E}">
        <p14:creationId xmlns="" xmlns:p14="http://schemas.microsoft.com/office/powerpoint/2010/main" val="3845793634"/>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z="3200" smtClean="0"/>
              <a:t>Building a Creative </a:t>
            </a:r>
            <a:br>
              <a:rPr lang="en-US" sz="3200" smtClean="0"/>
            </a:br>
            <a:r>
              <a:rPr lang="en-US" sz="3200" smtClean="0"/>
              <a:t>Marketing Organization</a:t>
            </a:r>
          </a:p>
        </p:txBody>
      </p:sp>
      <p:sp>
        <p:nvSpPr>
          <p:cNvPr id="37891" name="Rectangle 3"/>
          <p:cNvSpPr>
            <a:spLocks noGrp="1" noChangeArrowheads="1"/>
          </p:cNvSpPr>
          <p:nvPr>
            <p:ph type="body" idx="1"/>
          </p:nvPr>
        </p:nvSpPr>
        <p:spPr/>
        <p:txBody>
          <a:bodyPr/>
          <a:lstStyle/>
          <a:p>
            <a:pPr eaLnBrk="1" hangingPunct="1"/>
            <a:r>
              <a:rPr lang="en-US" smtClean="0"/>
              <a:t>Developing a company-wide passion for customers</a:t>
            </a:r>
          </a:p>
          <a:p>
            <a:pPr eaLnBrk="1" hangingPunct="1"/>
            <a:r>
              <a:rPr lang="en-US" smtClean="0"/>
              <a:t>Organizing around customer segments instead of products</a:t>
            </a:r>
          </a:p>
          <a:p>
            <a:pPr eaLnBrk="1" hangingPunct="1"/>
            <a:r>
              <a:rPr lang="en-US" smtClean="0"/>
              <a:t>Understanding customers through qualitative and quantitative research</a:t>
            </a:r>
          </a:p>
        </p:txBody>
      </p:sp>
    </p:spTree>
    <p:extLst>
      <p:ext uri="{BB962C8B-B14F-4D97-AF65-F5344CB8AC3E}">
        <p14:creationId xmlns="" xmlns:p14="http://schemas.microsoft.com/office/powerpoint/2010/main" val="2012578247"/>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z="3200" smtClean="0"/>
              <a:t>How Can CEOs Create a </a:t>
            </a:r>
            <a:br>
              <a:rPr lang="en-US" sz="3200" smtClean="0"/>
            </a:br>
            <a:r>
              <a:rPr lang="en-US" sz="3200" smtClean="0"/>
              <a:t>Marketing-Focused Company?</a:t>
            </a:r>
          </a:p>
        </p:txBody>
      </p:sp>
      <p:sp>
        <p:nvSpPr>
          <p:cNvPr id="39939" name="Rectangle 3"/>
          <p:cNvSpPr>
            <a:spLocks noGrp="1" noChangeArrowheads="1"/>
          </p:cNvSpPr>
          <p:nvPr>
            <p:ph type="body" idx="1"/>
          </p:nvPr>
        </p:nvSpPr>
        <p:spPr/>
        <p:txBody>
          <a:bodyPr/>
          <a:lstStyle/>
          <a:p>
            <a:pPr eaLnBrk="1" hangingPunct="1"/>
            <a:r>
              <a:rPr lang="en-US" smtClean="0"/>
              <a:t>Convince senior management of the need to become customer focused</a:t>
            </a:r>
          </a:p>
          <a:p>
            <a:pPr eaLnBrk="1" hangingPunct="1"/>
            <a:r>
              <a:rPr lang="en-US" smtClean="0"/>
              <a:t>Appoint a senior marketing officer and marketing task force</a:t>
            </a:r>
          </a:p>
          <a:p>
            <a:pPr eaLnBrk="1" hangingPunct="1"/>
            <a:r>
              <a:rPr lang="en-US" smtClean="0"/>
              <a:t>Get outside guidance</a:t>
            </a:r>
          </a:p>
          <a:p>
            <a:pPr eaLnBrk="1" hangingPunct="1"/>
            <a:r>
              <a:rPr lang="en-US" smtClean="0"/>
              <a:t>Change the company’s reward measurement and system</a:t>
            </a:r>
          </a:p>
          <a:p>
            <a:pPr eaLnBrk="1" hangingPunct="1"/>
            <a:r>
              <a:rPr lang="en-US" smtClean="0"/>
              <a:t>Hire strong marketing talent</a:t>
            </a:r>
          </a:p>
        </p:txBody>
      </p:sp>
    </p:spTree>
    <p:extLst>
      <p:ext uri="{BB962C8B-B14F-4D97-AF65-F5344CB8AC3E}">
        <p14:creationId xmlns="" xmlns:p14="http://schemas.microsoft.com/office/powerpoint/2010/main" val="2608991340"/>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z="3200" smtClean="0"/>
              <a:t>How Can CEOs Create a </a:t>
            </a:r>
            <a:br>
              <a:rPr lang="en-US" sz="3200" smtClean="0"/>
            </a:br>
            <a:r>
              <a:rPr lang="en-US" sz="3200" smtClean="0"/>
              <a:t>Marketing-Focused Company?</a:t>
            </a:r>
          </a:p>
        </p:txBody>
      </p:sp>
      <p:sp>
        <p:nvSpPr>
          <p:cNvPr id="41987" name="Rectangle 3"/>
          <p:cNvSpPr>
            <a:spLocks noGrp="1" noChangeArrowheads="1"/>
          </p:cNvSpPr>
          <p:nvPr>
            <p:ph type="body" idx="1"/>
          </p:nvPr>
        </p:nvSpPr>
        <p:spPr/>
        <p:txBody>
          <a:bodyPr/>
          <a:lstStyle/>
          <a:p>
            <a:pPr eaLnBrk="1" hangingPunct="1"/>
            <a:r>
              <a:rPr lang="en-US" smtClean="0"/>
              <a:t>Develop strong in-house marketing training programs</a:t>
            </a:r>
          </a:p>
          <a:p>
            <a:pPr eaLnBrk="1" hangingPunct="1"/>
            <a:r>
              <a:rPr lang="en-US" smtClean="0"/>
              <a:t>Install a modern marketing planning system</a:t>
            </a:r>
          </a:p>
          <a:p>
            <a:pPr eaLnBrk="1" hangingPunct="1"/>
            <a:r>
              <a:rPr lang="en-US" smtClean="0"/>
              <a:t>Establish an annual marketing excellence recognition program</a:t>
            </a:r>
          </a:p>
          <a:p>
            <a:pPr eaLnBrk="1" hangingPunct="1"/>
            <a:r>
              <a:rPr lang="en-US" smtClean="0"/>
              <a:t>Shift from a department focus to a process-outcome focus</a:t>
            </a:r>
          </a:p>
          <a:p>
            <a:pPr eaLnBrk="1" hangingPunct="1"/>
            <a:r>
              <a:rPr lang="en-US" smtClean="0"/>
              <a:t>Empower the employees</a:t>
            </a:r>
          </a:p>
        </p:txBody>
      </p:sp>
    </p:spTree>
    <p:extLst>
      <p:ext uri="{BB962C8B-B14F-4D97-AF65-F5344CB8AC3E}">
        <p14:creationId xmlns="" xmlns:p14="http://schemas.microsoft.com/office/powerpoint/2010/main" val="4170594865"/>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z="3200" smtClean="0"/>
              <a:t>Corporate Social Responsibility</a:t>
            </a:r>
          </a:p>
        </p:txBody>
      </p:sp>
      <p:sp>
        <p:nvSpPr>
          <p:cNvPr id="44035" name="Rectangle 9"/>
          <p:cNvSpPr>
            <a:spLocks noGrp="1" noChangeArrowheads="1"/>
          </p:cNvSpPr>
          <p:nvPr>
            <p:ph type="body" idx="1"/>
          </p:nvPr>
        </p:nvSpPr>
        <p:spPr/>
        <p:txBody>
          <a:bodyPr/>
          <a:lstStyle/>
          <a:p>
            <a:pPr eaLnBrk="1" hangingPunct="1"/>
            <a:r>
              <a:rPr lang="en-US" smtClean="0"/>
              <a:t>Socially responsible behavior</a:t>
            </a:r>
          </a:p>
          <a:p>
            <a:pPr eaLnBrk="1" hangingPunct="1"/>
            <a:r>
              <a:rPr lang="en-US" smtClean="0"/>
              <a:t>Ethical behavior</a:t>
            </a:r>
          </a:p>
          <a:p>
            <a:pPr eaLnBrk="1" hangingPunct="1"/>
            <a:r>
              <a:rPr lang="en-US" smtClean="0"/>
              <a:t>Legal behavior</a:t>
            </a:r>
          </a:p>
        </p:txBody>
      </p:sp>
      <p:pic>
        <p:nvPicPr>
          <p:cNvPr id="4403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886200" y="3124200"/>
            <a:ext cx="4248150" cy="2846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807034710"/>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4"/>
          <p:cNvSpPr>
            <a:spLocks noGrp="1"/>
          </p:cNvSpPr>
          <p:nvPr>
            <p:ph type="title"/>
          </p:nvPr>
        </p:nvSpPr>
        <p:spPr/>
        <p:txBody>
          <a:bodyPr/>
          <a:lstStyle/>
          <a:p>
            <a:pPr eaLnBrk="1" hangingPunct="1"/>
            <a:r>
              <a:rPr lang="en-US" dirty="0" smtClean="0"/>
              <a:t>The Control Process</a:t>
            </a:r>
          </a:p>
        </p:txBody>
      </p:sp>
      <p:pic>
        <p:nvPicPr>
          <p:cNvPr id="58371"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048000" y="1295400"/>
            <a:ext cx="2576513" cy="4862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133001605"/>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mtClean="0"/>
              <a:t>Types of Marketing Control</a:t>
            </a:r>
          </a:p>
        </p:txBody>
      </p:sp>
      <p:sp>
        <p:nvSpPr>
          <p:cNvPr id="5" name="Rounded Rectangle 4"/>
          <p:cNvSpPr/>
          <p:nvPr/>
        </p:nvSpPr>
        <p:spPr>
          <a:xfrm>
            <a:off x="2438400" y="1828800"/>
            <a:ext cx="37338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Annual Plan Control</a:t>
            </a:r>
          </a:p>
        </p:txBody>
      </p:sp>
      <p:sp>
        <p:nvSpPr>
          <p:cNvPr id="7" name="Rounded Rectangle 6"/>
          <p:cNvSpPr/>
          <p:nvPr/>
        </p:nvSpPr>
        <p:spPr>
          <a:xfrm>
            <a:off x="2438400" y="2743200"/>
            <a:ext cx="37338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Profitability Control</a:t>
            </a:r>
          </a:p>
        </p:txBody>
      </p:sp>
      <p:sp>
        <p:nvSpPr>
          <p:cNvPr id="8" name="Rounded Rectangle 7"/>
          <p:cNvSpPr/>
          <p:nvPr/>
        </p:nvSpPr>
        <p:spPr>
          <a:xfrm>
            <a:off x="2438400" y="3657600"/>
            <a:ext cx="37338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Efficiency Control</a:t>
            </a:r>
          </a:p>
        </p:txBody>
      </p:sp>
      <p:sp>
        <p:nvSpPr>
          <p:cNvPr id="9" name="Rounded Rectangle 8"/>
          <p:cNvSpPr/>
          <p:nvPr/>
        </p:nvSpPr>
        <p:spPr>
          <a:xfrm>
            <a:off x="2438400" y="4572000"/>
            <a:ext cx="37338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Strategic Control</a:t>
            </a:r>
          </a:p>
        </p:txBody>
      </p:sp>
    </p:spTree>
    <p:extLst>
      <p:ext uri="{BB962C8B-B14F-4D97-AF65-F5344CB8AC3E}">
        <p14:creationId xmlns="" xmlns:p14="http://schemas.microsoft.com/office/powerpoint/2010/main" val="2708024111"/>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z="3200" smtClean="0"/>
              <a:t>Approaches to Annual Plan Control</a:t>
            </a:r>
          </a:p>
        </p:txBody>
      </p:sp>
      <p:sp>
        <p:nvSpPr>
          <p:cNvPr id="62467" name="Rectangle 3"/>
          <p:cNvSpPr>
            <a:spLocks noGrp="1" noChangeArrowheads="1"/>
          </p:cNvSpPr>
          <p:nvPr>
            <p:ph type="body" idx="1"/>
          </p:nvPr>
        </p:nvSpPr>
        <p:spPr/>
        <p:txBody>
          <a:bodyPr/>
          <a:lstStyle/>
          <a:p>
            <a:pPr eaLnBrk="1" hangingPunct="1"/>
            <a:r>
              <a:rPr lang="en-US" smtClean="0"/>
              <a:t>Sales analysis</a:t>
            </a:r>
          </a:p>
          <a:p>
            <a:pPr eaLnBrk="1" hangingPunct="1"/>
            <a:r>
              <a:rPr lang="en-US" smtClean="0"/>
              <a:t>Market share analysis</a:t>
            </a:r>
          </a:p>
          <a:p>
            <a:pPr eaLnBrk="1" hangingPunct="1"/>
            <a:r>
              <a:rPr lang="en-US" smtClean="0"/>
              <a:t>Sales-to-expense ratios</a:t>
            </a:r>
          </a:p>
          <a:p>
            <a:pPr eaLnBrk="1" hangingPunct="1"/>
            <a:r>
              <a:rPr lang="en-US" smtClean="0"/>
              <a:t>Financial analysis</a:t>
            </a:r>
          </a:p>
          <a:p>
            <a:pPr eaLnBrk="1" hangingPunct="1"/>
            <a:r>
              <a:rPr lang="en-US" smtClean="0"/>
              <a:t>Market-based scorecard analysis</a:t>
            </a:r>
          </a:p>
        </p:txBody>
      </p:sp>
    </p:spTree>
    <p:extLst>
      <p:ext uri="{BB962C8B-B14F-4D97-AF65-F5344CB8AC3E}">
        <p14:creationId xmlns="" xmlns:p14="http://schemas.microsoft.com/office/powerpoint/2010/main" val="4073470298"/>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normAutofit fontScale="90000"/>
          </a:bodyPr>
          <a:lstStyle/>
          <a:p>
            <a:pPr eaLnBrk="1" hangingPunct="1"/>
            <a:r>
              <a:rPr lang="en-US" smtClean="0"/>
              <a:t>Approaches to </a:t>
            </a:r>
            <a:br>
              <a:rPr lang="en-US" smtClean="0"/>
            </a:br>
            <a:r>
              <a:rPr lang="en-US" smtClean="0"/>
              <a:t>Profitability Control</a:t>
            </a:r>
          </a:p>
        </p:txBody>
      </p:sp>
      <p:sp>
        <p:nvSpPr>
          <p:cNvPr id="64514" name="Content Placeholder 2"/>
          <p:cNvSpPr>
            <a:spLocks noGrp="1"/>
          </p:cNvSpPr>
          <p:nvPr>
            <p:ph sz="half" idx="1"/>
          </p:nvPr>
        </p:nvSpPr>
        <p:spPr/>
        <p:txBody>
          <a:bodyPr/>
          <a:lstStyle/>
          <a:p>
            <a:pPr eaLnBrk="1" hangingPunct="1"/>
            <a:r>
              <a:rPr lang="en-US" smtClean="0"/>
              <a:t>Product</a:t>
            </a:r>
          </a:p>
          <a:p>
            <a:pPr eaLnBrk="1" hangingPunct="1"/>
            <a:r>
              <a:rPr lang="en-US" smtClean="0"/>
              <a:t>Territory</a:t>
            </a:r>
          </a:p>
          <a:p>
            <a:pPr eaLnBrk="1" hangingPunct="1"/>
            <a:r>
              <a:rPr lang="en-US" smtClean="0"/>
              <a:t>Customer</a:t>
            </a:r>
          </a:p>
          <a:p>
            <a:pPr eaLnBrk="1" hangingPunct="1"/>
            <a:endParaRPr lang="en-US" smtClean="0"/>
          </a:p>
        </p:txBody>
      </p:sp>
      <p:sp>
        <p:nvSpPr>
          <p:cNvPr id="64515" name="Content Placeholder 4"/>
          <p:cNvSpPr>
            <a:spLocks noGrp="1"/>
          </p:cNvSpPr>
          <p:nvPr>
            <p:ph sz="half" idx="2"/>
          </p:nvPr>
        </p:nvSpPr>
        <p:spPr/>
        <p:txBody>
          <a:bodyPr/>
          <a:lstStyle/>
          <a:p>
            <a:pPr eaLnBrk="1" hangingPunct="1"/>
            <a:r>
              <a:rPr lang="en-US" smtClean="0"/>
              <a:t>Segment</a:t>
            </a:r>
          </a:p>
          <a:p>
            <a:pPr eaLnBrk="1" hangingPunct="1"/>
            <a:r>
              <a:rPr lang="en-US" smtClean="0"/>
              <a:t>Trade channel</a:t>
            </a:r>
          </a:p>
          <a:p>
            <a:pPr eaLnBrk="1" hangingPunct="1"/>
            <a:r>
              <a:rPr lang="en-US" smtClean="0"/>
              <a:t>Order size</a:t>
            </a:r>
          </a:p>
        </p:txBody>
      </p:sp>
    </p:spTree>
    <p:extLst>
      <p:ext uri="{BB962C8B-B14F-4D97-AF65-F5344CB8AC3E}">
        <p14:creationId xmlns="" xmlns:p14="http://schemas.microsoft.com/office/powerpoint/2010/main" val="1548331332"/>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hangingPunct="1"/>
            <a:r>
              <a:rPr lang="en-US" smtClean="0"/>
              <a:t>Efficiency Control Approaches</a:t>
            </a:r>
          </a:p>
        </p:txBody>
      </p:sp>
      <p:sp>
        <p:nvSpPr>
          <p:cNvPr id="66562" name="Content Placeholder 2"/>
          <p:cNvSpPr>
            <a:spLocks noGrp="1"/>
          </p:cNvSpPr>
          <p:nvPr>
            <p:ph sz="half" idx="1"/>
          </p:nvPr>
        </p:nvSpPr>
        <p:spPr/>
        <p:txBody>
          <a:bodyPr/>
          <a:lstStyle/>
          <a:p>
            <a:pPr eaLnBrk="1" hangingPunct="1"/>
            <a:r>
              <a:rPr lang="en-US" smtClean="0"/>
              <a:t>Sales force</a:t>
            </a:r>
          </a:p>
          <a:p>
            <a:pPr eaLnBrk="1" hangingPunct="1"/>
            <a:r>
              <a:rPr lang="en-US" smtClean="0"/>
              <a:t>Advertising</a:t>
            </a:r>
          </a:p>
          <a:p>
            <a:pPr eaLnBrk="1" hangingPunct="1"/>
            <a:r>
              <a:rPr lang="en-US" smtClean="0"/>
              <a:t>Sales promotion</a:t>
            </a:r>
          </a:p>
          <a:p>
            <a:pPr eaLnBrk="1" hangingPunct="1"/>
            <a:r>
              <a:rPr lang="en-US" smtClean="0"/>
              <a:t>Distribution</a:t>
            </a:r>
          </a:p>
        </p:txBody>
      </p:sp>
    </p:spTree>
    <p:extLst>
      <p:ext uri="{BB962C8B-B14F-4D97-AF65-F5344CB8AC3E}">
        <p14:creationId xmlns="" xmlns:p14="http://schemas.microsoft.com/office/powerpoint/2010/main" val="2274961923"/>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pPr eaLnBrk="1" hangingPunct="1"/>
            <a:r>
              <a:rPr lang="en-US" smtClean="0"/>
              <a:t>Strategic Control Approaches</a:t>
            </a:r>
          </a:p>
        </p:txBody>
      </p:sp>
      <p:sp>
        <p:nvSpPr>
          <p:cNvPr id="68610" name="Content Placeholder 2"/>
          <p:cNvSpPr>
            <a:spLocks noGrp="1"/>
          </p:cNvSpPr>
          <p:nvPr>
            <p:ph idx="1"/>
          </p:nvPr>
        </p:nvSpPr>
        <p:spPr/>
        <p:txBody>
          <a:bodyPr/>
          <a:lstStyle/>
          <a:p>
            <a:pPr eaLnBrk="1" hangingPunct="1"/>
            <a:r>
              <a:rPr lang="en-US" smtClean="0"/>
              <a:t>Marketing effectiveness rating instrument</a:t>
            </a:r>
          </a:p>
          <a:p>
            <a:pPr eaLnBrk="1" hangingPunct="1"/>
            <a:r>
              <a:rPr lang="en-US" smtClean="0"/>
              <a:t>Marketing audit</a:t>
            </a:r>
          </a:p>
          <a:p>
            <a:pPr eaLnBrk="1" hangingPunct="1"/>
            <a:r>
              <a:rPr lang="en-US" smtClean="0"/>
              <a:t>Marketing excellence review</a:t>
            </a:r>
          </a:p>
          <a:p>
            <a:pPr eaLnBrk="1" hangingPunct="1"/>
            <a:r>
              <a:rPr lang="en-US" smtClean="0"/>
              <a:t>Company ethical and social responsibility review</a:t>
            </a:r>
          </a:p>
        </p:txBody>
      </p:sp>
    </p:spTree>
    <p:extLst>
      <p:ext uri="{BB962C8B-B14F-4D97-AF65-F5344CB8AC3E}">
        <p14:creationId xmlns="" xmlns:p14="http://schemas.microsoft.com/office/powerpoint/2010/main" val="3077418889"/>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smtClean="0"/>
              <a:t>What is a Marketing Audit?</a:t>
            </a:r>
          </a:p>
        </p:txBody>
      </p:sp>
      <p:sp>
        <p:nvSpPr>
          <p:cNvPr id="70659" name="Rectangle 5"/>
          <p:cNvSpPr>
            <a:spLocks noGrp="1" noChangeArrowheads="1"/>
          </p:cNvSpPr>
          <p:nvPr>
            <p:ph type="body" idx="1"/>
          </p:nvPr>
        </p:nvSpPr>
        <p:spPr>
          <a:xfrm>
            <a:off x="533400" y="1600200"/>
            <a:ext cx="7620000" cy="4572000"/>
          </a:xfrm>
        </p:spPr>
        <p:txBody>
          <a:bodyPr/>
          <a:lstStyle/>
          <a:p>
            <a:pPr indent="-52388" algn="r" eaLnBrk="1" hangingPunct="1">
              <a:lnSpc>
                <a:spcPct val="90000"/>
              </a:lnSpc>
              <a:buFontTx/>
              <a:buNone/>
            </a:pPr>
            <a:r>
              <a:rPr lang="en-US" smtClean="0"/>
              <a:t>A </a:t>
            </a:r>
            <a:r>
              <a:rPr lang="en-US" b="1" smtClean="0"/>
              <a:t>marketing audit</a:t>
            </a:r>
            <a:r>
              <a:rPr lang="en-US" smtClean="0"/>
              <a:t> is a comprehensive, systematic, independent, periodic examination of a company’s or business unit’s marketing environment, objectives, strategies, and activities with a view to determining problem areas and opportunities, and recommending a plan of action to improve the company’s marketing performance.</a:t>
            </a:r>
          </a:p>
          <a:p>
            <a:pPr indent="-52388" eaLnBrk="1" hangingPunct="1">
              <a:lnSpc>
                <a:spcPct val="90000"/>
              </a:lnSpc>
            </a:pPr>
            <a:endParaRPr lang="en-US" smtClean="0"/>
          </a:p>
        </p:txBody>
      </p:sp>
    </p:spTree>
    <p:extLst>
      <p:ext uri="{BB962C8B-B14F-4D97-AF65-F5344CB8AC3E}">
        <p14:creationId xmlns="" xmlns:p14="http://schemas.microsoft.com/office/powerpoint/2010/main" val="77129395"/>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sz="3200" smtClean="0"/>
              <a:t>Characteristics of </a:t>
            </a:r>
            <a:br>
              <a:rPr lang="en-US" sz="3200" smtClean="0"/>
            </a:br>
            <a:r>
              <a:rPr lang="en-US" sz="3200" smtClean="0"/>
              <a:t>Marketing Audits</a:t>
            </a:r>
          </a:p>
        </p:txBody>
      </p:sp>
      <p:sp>
        <p:nvSpPr>
          <p:cNvPr id="5" name="Rounded Rectangle 4"/>
          <p:cNvSpPr/>
          <p:nvPr/>
        </p:nvSpPr>
        <p:spPr>
          <a:xfrm>
            <a:off x="2743200" y="1828800"/>
            <a:ext cx="36576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Comprehensive</a:t>
            </a:r>
          </a:p>
        </p:txBody>
      </p:sp>
      <p:sp>
        <p:nvSpPr>
          <p:cNvPr id="6" name="Rounded Rectangle 5"/>
          <p:cNvSpPr/>
          <p:nvPr/>
        </p:nvSpPr>
        <p:spPr>
          <a:xfrm>
            <a:off x="2743200" y="2819400"/>
            <a:ext cx="36576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Systematic</a:t>
            </a:r>
          </a:p>
        </p:txBody>
      </p:sp>
      <p:sp>
        <p:nvSpPr>
          <p:cNvPr id="7" name="Rounded Rectangle 6"/>
          <p:cNvSpPr/>
          <p:nvPr/>
        </p:nvSpPr>
        <p:spPr>
          <a:xfrm>
            <a:off x="2743200" y="3810000"/>
            <a:ext cx="36576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Independent</a:t>
            </a:r>
          </a:p>
        </p:txBody>
      </p:sp>
      <p:sp>
        <p:nvSpPr>
          <p:cNvPr id="8" name="Rounded Rectangle 7"/>
          <p:cNvSpPr/>
          <p:nvPr/>
        </p:nvSpPr>
        <p:spPr>
          <a:xfrm>
            <a:off x="2743200" y="4800600"/>
            <a:ext cx="36576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Periodic</a:t>
            </a:r>
          </a:p>
        </p:txBody>
      </p:sp>
    </p:spTree>
    <p:extLst>
      <p:ext uri="{BB962C8B-B14F-4D97-AF65-F5344CB8AC3E}">
        <p14:creationId xmlns="" xmlns:p14="http://schemas.microsoft.com/office/powerpoint/2010/main" val="4158312918"/>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8647</TotalTime>
  <Words>2484</Words>
  <Application>Microsoft Office PowerPoint</Application>
  <PresentationFormat>On-screen Show (4:3)</PresentationFormat>
  <Paragraphs>180</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Applied Marketing Strategies</vt:lpstr>
      <vt:lpstr>Review of Applied Strategy and Controls</vt:lpstr>
      <vt:lpstr>Lecture Agenda</vt:lpstr>
      <vt:lpstr>Trends in Marketing Practices</vt:lpstr>
      <vt:lpstr>Networked Enterprise The New Paradigm Internal Marketing</vt:lpstr>
      <vt:lpstr>Organizing the  Marketing Department</vt:lpstr>
      <vt:lpstr>Functional Organization</vt:lpstr>
      <vt:lpstr>The Product-Management Organization</vt:lpstr>
      <vt:lpstr>Tasks Performed by  Brand Managers</vt:lpstr>
      <vt:lpstr>Types of  Product Teams</vt:lpstr>
      <vt:lpstr>Category Management</vt:lpstr>
      <vt:lpstr>Market-Management Organization</vt:lpstr>
      <vt:lpstr>Building a Creative  Marketing Organization</vt:lpstr>
      <vt:lpstr>How Can CEOs Create a  Marketing-Focused Company?</vt:lpstr>
      <vt:lpstr>How Can CEOs Create a  Marketing-Focused Company?</vt:lpstr>
      <vt:lpstr>Corporate Social Responsibility</vt:lpstr>
      <vt:lpstr>The Control Process</vt:lpstr>
      <vt:lpstr>Types of Marketing Control</vt:lpstr>
      <vt:lpstr>Approaches to Annual Plan Control</vt:lpstr>
      <vt:lpstr>Approaches to  Profitability Control</vt:lpstr>
      <vt:lpstr>Efficiency Control Approaches</vt:lpstr>
      <vt:lpstr>Strategic Control Approaches</vt:lpstr>
      <vt:lpstr>What is a Marketing Audit?</vt:lpstr>
      <vt:lpstr>Characteristics of  Marketing Audits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NTS</cp:lastModifiedBy>
  <cp:revision>148</cp:revision>
  <dcterms:created xsi:type="dcterms:W3CDTF">2006-08-16T00:00:00Z</dcterms:created>
  <dcterms:modified xsi:type="dcterms:W3CDTF">2013-01-10T11:21:56Z</dcterms:modified>
</cp:coreProperties>
</file>