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256" r:id="rId2"/>
    <p:sldId id="297" r:id="rId3"/>
    <p:sldId id="298" r:id="rId4"/>
    <p:sldId id="301" r:id="rId5"/>
    <p:sldId id="367" r:id="rId6"/>
    <p:sldId id="302" r:id="rId7"/>
    <p:sldId id="303" r:id="rId8"/>
    <p:sldId id="304" r:id="rId9"/>
    <p:sldId id="305" r:id="rId10"/>
    <p:sldId id="306" r:id="rId11"/>
    <p:sldId id="307" r:id="rId12"/>
    <p:sldId id="309" r:id="rId13"/>
    <p:sldId id="310" r:id="rId14"/>
    <p:sldId id="311" r:id="rId15"/>
    <p:sldId id="312" r:id="rId16"/>
    <p:sldId id="313" r:id="rId17"/>
    <p:sldId id="315" r:id="rId18"/>
    <p:sldId id="317" r:id="rId19"/>
    <p:sldId id="318" r:id="rId20"/>
    <p:sldId id="319" r:id="rId21"/>
    <p:sldId id="320" r:id="rId22"/>
    <p:sldId id="321" r:id="rId23"/>
    <p:sldId id="322" r:id="rId24"/>
    <p:sldId id="323" r:id="rId25"/>
    <p:sldId id="324" r:id="rId26"/>
    <p:sldId id="326" r:id="rId27"/>
    <p:sldId id="327" r:id="rId28"/>
    <p:sldId id="329" r:id="rId29"/>
    <p:sldId id="330" r:id="rId30"/>
    <p:sldId id="331" r:id="rId31"/>
    <p:sldId id="337" r:id="rId32"/>
    <p:sldId id="338" r:id="rId33"/>
    <p:sldId id="339" r:id="rId34"/>
    <p:sldId id="340" r:id="rId35"/>
    <p:sldId id="341" r:id="rId36"/>
    <p:sldId id="342" r:id="rId37"/>
    <p:sldId id="343" r:id="rId38"/>
    <p:sldId id="344" r:id="rId39"/>
    <p:sldId id="345" r:id="rId40"/>
    <p:sldId id="346" r:id="rId41"/>
    <p:sldId id="347" r:id="rId42"/>
    <p:sldId id="355" r:id="rId43"/>
    <p:sldId id="356" r:id="rId44"/>
    <p:sldId id="358" r:id="rId45"/>
    <p:sldId id="360" r:id="rId46"/>
    <p:sldId id="362" r:id="rId47"/>
    <p:sldId id="365" r:id="rId48"/>
    <p:sldId id="366" r:id="rId49"/>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8289" autoAdjust="0"/>
    <p:restoredTop sz="53931" autoAdjust="0"/>
  </p:normalViewPr>
  <p:slideViewPr>
    <p:cSldViewPr>
      <p:cViewPr varScale="1">
        <p:scale>
          <a:sx n="37" d="100"/>
          <a:sy n="37" d="100"/>
        </p:scale>
        <p:origin x="-1368" y="-90"/>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2508" y="-90"/>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199A398D-17D5-4333-BAD6-5838CEFBC573}" type="datetimeFigureOut">
              <a:rPr lang="en-GB" smtClean="0"/>
              <a:pPr/>
              <a:t>09/01/2013</a:t>
            </a:fld>
            <a:endParaRPr lang="en-GB"/>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BF79ACE6-F981-4A1B-BE00-039E9745C071}" type="slidenum">
              <a:rPr lang="en-GB" smtClean="0"/>
              <a:pPr/>
              <a:t>‹#›</a:t>
            </a:fld>
            <a:endParaRPr lang="en-GB"/>
          </a:p>
        </p:txBody>
      </p:sp>
    </p:spTree>
    <p:extLst>
      <p:ext uri="{BB962C8B-B14F-4D97-AF65-F5344CB8AC3E}">
        <p14:creationId xmlns="" xmlns:p14="http://schemas.microsoft.com/office/powerpoint/2010/main" val="1807410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48AD9081-B8F5-4D72-A20D-FF0BF41523D2}" type="datetimeFigureOut">
              <a:rPr lang="en-GB" smtClean="0"/>
              <a:pPr/>
              <a:t>09/01/2013</a:t>
            </a:fld>
            <a:endParaRPr lang="en-GB"/>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 xmlns:p14="http://schemas.microsoft.com/office/powerpoint/2010/main"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 xmlns:p14="http://schemas.microsoft.com/office/powerpoint/2010/main"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EC95F4D-1934-4D85-96CE-905F174A616E}" type="slidenum">
              <a:rPr lang="en-US" smtClean="0"/>
              <a:pPr/>
              <a:t>3</a:t>
            </a:fld>
            <a:endParaRPr lang="en-US" smtClean="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2029D028-8CA5-423E-B590-6E404E8E0CBE}" type="slidenum">
              <a:rPr lang="en-US" smtClean="0">
                <a:latin typeface="Arial" pitchFamily="34" charset="0"/>
              </a:rPr>
              <a:pPr/>
              <a:t>4</a:t>
            </a:fld>
            <a:endParaRPr lang="en-US" smtClean="0">
              <a:latin typeface="Arial" pitchFamily="34" charset="0"/>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pPr eaLnBrk="1" hangingPunct="1"/>
            <a:r>
              <a:rPr lang="en-US" smtClean="0">
                <a:latin typeface="Arial" pitchFamily="34" charset="0"/>
              </a:rPr>
              <a:t>Although there has been an enormous increase in the use of personal communications by marketers in recent years, due to the rapid penetration of the Internet and other factors, the fact remains that mass media, if used correctly, is still an important component of a modern marketing communications program. The old days of “if you build a great ad, they will come,” however, are long gone. To generate consumer interest and sales, mass media must often be supplemented and carefully integrated with other communications.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85FF0923-53E0-4A93-8EFE-24D01F91658B}" type="slidenum">
              <a:rPr lang="en-US" smtClean="0">
                <a:latin typeface="Arial" pitchFamily="34" charset="0"/>
              </a:rPr>
              <a:pPr/>
              <a:t>5</a:t>
            </a:fld>
            <a:endParaRPr lang="en-US" smtClean="0">
              <a:latin typeface="Arial" pitchFamily="34" charset="0"/>
            </a:endParaRPr>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p:spPr>
        <p:txBody>
          <a:bodyPr/>
          <a:lstStyle/>
          <a:p>
            <a:pPr eaLnBrk="1" hangingPunct="1"/>
            <a:r>
              <a:rPr lang="en-US" dirty="0" smtClean="0">
                <a:latin typeface="Arial" pitchFamily="34" charset="0"/>
              </a:rPr>
              <a:t>In the face of the Internet revolution, marketing communications today increasingly occur as a kind of personal dialogue between the company and its customers. Companies must ask not only “How should we reach our customers?” but also “How should our customers reach us?” and “How can our customers reach each other?” New technologies have encouraged companies to move from mass communication to more targeted, two-way communications.</a:t>
            </a:r>
          </a:p>
          <a:p>
            <a:pPr eaLnBrk="1" hangingPunct="1"/>
            <a:r>
              <a:rPr lang="en-US" dirty="0" smtClean="0">
                <a:latin typeface="Arial" pitchFamily="34" charset="0"/>
              </a:rPr>
              <a:t>Consumers now play a much more participatory role in the marketing process. Marketers are trying to figure out the right way to be part of the consumer conversation. Personalizing communications and creating dialogues by saying and doing the right thing to the right person at the right time is critical for marketing effectiveness. In this chapter, we consider how companies personalize their marketing communications to have more impact. We begin by evaluating direct and interactive marketing, then move to word-of-mouth marketing, and finish by considering personal selling and the sales force.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p:spPr>
        <p:txBody>
          <a:bodyPr/>
          <a:lstStyle/>
          <a:p>
            <a:pPr eaLnBrk="1" hangingPunct="1"/>
            <a:r>
              <a:rPr lang="en-US" dirty="0" smtClean="0">
                <a:latin typeface="Arial" pitchFamily="34" charset="0"/>
              </a:rPr>
              <a:t>Advertising is any paid form of </a:t>
            </a:r>
            <a:r>
              <a:rPr lang="en-US" dirty="0" err="1" smtClean="0">
                <a:latin typeface="Arial" pitchFamily="34" charset="0"/>
              </a:rPr>
              <a:t>nonpersonal</a:t>
            </a:r>
            <a:r>
              <a:rPr lang="en-US" dirty="0" smtClean="0">
                <a:latin typeface="Arial" pitchFamily="34" charset="0"/>
              </a:rPr>
              <a:t> presentation and promotion of ideas, goods, or services by an identified sponsor. Among the more successful of the 30-second ads estimated to cost over $2.5 million to run during the broadcast of the 2010 Super Bowl was one for Old Spice body wash. Turning a potential negative of being an old brand into a positive of being experienced, Old Spice has made a remarkable transformation in recent years from “your father’s aftershave” to a contemporary men’s fragrance brand. In a new strategic move, given their important role in the purchase process, the Super Bowl spot targeted women as well as men. The tongue-in-cheek ad featured rugged ex-NFL football player Isaiah Mustafa as “The Man Your Man Could Smell Like.” In one seamless take, Mustafa confidently strikes a variety of romantic poses while passing from a shower in a bathroom to standing on a boat to riding a white horse. Uploaded onto YouTube and other social networking sites, the ad was viewed over 10 million additional times. Old Spice’s </a:t>
            </a:r>
            <a:r>
              <a:rPr lang="en-US" dirty="0" err="1" smtClean="0">
                <a:latin typeface="Arial" pitchFamily="34" charset="0"/>
              </a:rPr>
              <a:t>Facebook</a:t>
            </a:r>
            <a:r>
              <a:rPr lang="en-US" dirty="0" smtClean="0">
                <a:latin typeface="Arial" pitchFamily="34" charset="0"/>
              </a:rPr>
              <a:t> page included a Web application called “My Perpetual Love,” which featured Mustafa offering men the opportunity to be “more like him” by e-mailing and tweeting their sweethearts virtual love notes. For its efforts, the ad agency behind the campaign, </a:t>
            </a:r>
            <a:r>
              <a:rPr lang="en-US" dirty="0" err="1" smtClean="0">
                <a:latin typeface="Arial" pitchFamily="34" charset="0"/>
              </a:rPr>
              <a:t>Wieden+Kennedy</a:t>
            </a:r>
            <a:r>
              <a:rPr lang="en-US" dirty="0" smtClean="0">
                <a:latin typeface="Arial" pitchFamily="34" charset="0"/>
              </a:rPr>
              <a:t>, received a Grand Prix at the Cannes International Ad festival. A follow-up ad in June 2010 showed Mustafa in a new series of “perfect man” activities including baking birthday cakes, building a home with his own hands, swan-diving into a hot tub, and, yes, walking on water.</a:t>
            </a:r>
          </a:p>
        </p:txBody>
      </p:sp>
      <p:sp>
        <p:nvSpPr>
          <p:cNvPr id="20483" name="Slide Number Placeholder 3"/>
          <p:cNvSpPr>
            <a:spLocks noGrp="1"/>
          </p:cNvSpPr>
          <p:nvPr>
            <p:ph type="sldNum" sz="quarter" idx="5"/>
          </p:nvPr>
        </p:nvSpPr>
        <p:spPr>
          <a:noFill/>
        </p:spPr>
        <p:txBody>
          <a:bodyPr/>
          <a:lstStyle/>
          <a:p>
            <a:fld id="{3069F2E2-687C-4EE7-B5FA-5439FAAC6743}" type="slidenum">
              <a:rPr lang="en-US" smtClean="0">
                <a:latin typeface="Arial" pitchFamily="34" charset="0"/>
              </a:rPr>
              <a:pPr/>
              <a:t>6</a:t>
            </a:fld>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fld id="{5E69E282-BD38-4D87-A29F-E22FB25AF523}" type="slidenum">
              <a:rPr lang="en-US" smtClean="0">
                <a:latin typeface="Arial" pitchFamily="34" charset="0"/>
              </a:rPr>
              <a:pPr/>
              <a:t>7</a:t>
            </a:fld>
            <a:endParaRPr lang="en-US" smtClean="0">
              <a:latin typeface="Arial" pitchFamily="34" charset="0"/>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r>
              <a:rPr lang="en-US" smtClean="0">
                <a:latin typeface="Arial" pitchFamily="34" charset="0"/>
              </a:rPr>
              <a:t>In developing an advertising program, marketing managers must always start by identifying the target market and buyer motives. Then they can make the five major decisions, known as “the five Ms”.</a:t>
            </a:r>
          </a:p>
          <a:p>
            <a:pPr eaLnBrk="1" hangingPunct="1"/>
            <a:r>
              <a:rPr lang="en-US" smtClean="0">
                <a:latin typeface="Arial" pitchFamily="34" charset="0"/>
              </a:rPr>
              <a:t>Mission: What are our advertising objectives? </a:t>
            </a:r>
          </a:p>
          <a:p>
            <a:pPr eaLnBrk="1" hangingPunct="1"/>
            <a:r>
              <a:rPr lang="en-US" smtClean="0">
                <a:latin typeface="Arial" pitchFamily="34" charset="0"/>
              </a:rPr>
              <a:t>Money: How much can we spend and how do we allocate our spending across media types? </a:t>
            </a:r>
          </a:p>
          <a:p>
            <a:pPr eaLnBrk="1" hangingPunct="1"/>
            <a:r>
              <a:rPr lang="en-US" smtClean="0">
                <a:latin typeface="Arial" pitchFamily="34" charset="0"/>
              </a:rPr>
              <a:t>Message: What message should we send? </a:t>
            </a:r>
          </a:p>
          <a:p>
            <a:pPr eaLnBrk="1" hangingPunct="1"/>
            <a:r>
              <a:rPr lang="en-US" smtClean="0">
                <a:latin typeface="Arial" pitchFamily="34" charset="0"/>
              </a:rPr>
              <a:t>Media: What media should we use? </a:t>
            </a:r>
          </a:p>
          <a:p>
            <a:pPr eaLnBrk="1" hangingPunct="1"/>
            <a:r>
              <a:rPr lang="en-US" smtClean="0">
                <a:latin typeface="Arial" pitchFamily="34" charset="0"/>
              </a:rPr>
              <a:t>Measurement: How should we evaluate the results? </a:t>
            </a:r>
          </a:p>
          <a:p>
            <a:pPr eaLnBrk="1" hangingPunct="1"/>
            <a:r>
              <a:rPr lang="en-US" smtClean="0">
                <a:latin typeface="Arial" pitchFamily="34" charset="0"/>
              </a:rPr>
              <a:t>These decisions are summarized in Figure 18.1 and described in the following sections.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p:spPr>
        <p:txBody>
          <a:bodyPr/>
          <a:lstStyle/>
          <a:p>
            <a:pPr eaLnBrk="1" hangingPunct="1"/>
            <a:r>
              <a:rPr lang="en-US" smtClean="0">
                <a:latin typeface="Arial" pitchFamily="34" charset="0"/>
              </a:rPr>
              <a:t>These are the steps in setting an advertising program. </a:t>
            </a:r>
          </a:p>
        </p:txBody>
      </p:sp>
      <p:sp>
        <p:nvSpPr>
          <p:cNvPr id="24579" name="Slide Number Placeholder 3"/>
          <p:cNvSpPr>
            <a:spLocks noGrp="1"/>
          </p:cNvSpPr>
          <p:nvPr>
            <p:ph type="sldNum" sz="quarter" idx="5"/>
          </p:nvPr>
        </p:nvSpPr>
        <p:spPr>
          <a:noFill/>
        </p:spPr>
        <p:txBody>
          <a:bodyPr/>
          <a:lstStyle/>
          <a:p>
            <a:fld id="{38EA1AED-C266-45DF-98DF-E71B116EF5EC}" type="slidenum">
              <a:rPr lang="en-US" smtClean="0">
                <a:latin typeface="Arial" pitchFamily="34" charset="0"/>
              </a:rPr>
              <a:pPr/>
              <a:t>8</a:t>
            </a:fld>
            <a:endParaRPr 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p>
            <a:fld id="{E9739CA4-448E-40A4-BA5E-C57941C1AE84}" type="slidenum">
              <a:rPr lang="en-US" smtClean="0">
                <a:latin typeface="Arial" pitchFamily="34" charset="0"/>
              </a:rPr>
              <a:pPr/>
              <a:t>9</a:t>
            </a:fld>
            <a:endParaRPr lang="en-US" smtClean="0">
              <a:latin typeface="Arial" pitchFamily="34" charset="0"/>
            </a:endParaRP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xfrm>
            <a:off x="914811" y="3257260"/>
            <a:ext cx="7314380" cy="3290912"/>
          </a:xfrm>
          <a:noFill/>
          <a:ln/>
        </p:spPr>
        <p:txBody>
          <a:bodyPr/>
          <a:lstStyle/>
          <a:p>
            <a:pPr eaLnBrk="1" hangingPunct="1"/>
            <a:r>
              <a:rPr lang="en-US" smtClean="0">
                <a:latin typeface="Arial" pitchFamily="34" charset="0"/>
              </a:rPr>
              <a:t>An advertising objective (or goal) is a specific communications task and achievement level to be accomplished with a specific audience in a specific period of time. </a:t>
            </a:r>
          </a:p>
          <a:p>
            <a:pPr eaLnBrk="1" hangingPunct="1"/>
            <a:r>
              <a:rPr lang="en-US" smtClean="0">
                <a:latin typeface="Arial" pitchFamily="34" charset="0"/>
              </a:rPr>
              <a:t>Here’s an example: To increase among 30 million homemakers who own automatic washers the number who identify brand X as a low-sudsing detergent, and who are persuaded that it gets clothes cleaner, from 10 percent to 40 percent in one year.</a:t>
            </a:r>
          </a:p>
          <a:p>
            <a:pPr eaLnBrk="1" hangingPunct="1"/>
            <a:r>
              <a:rPr lang="en-US" smtClean="0">
                <a:latin typeface="Arial" pitchFamily="34" charset="0"/>
              </a:rPr>
              <a:t>We can classify advertising objectives according to whether their aim is to inform, persuade, remind, or reinforce. Informative advertising aims to create brand awareness and knowledge of new products or new features of existing products. Persuasive advertising aims to create liking, preference, conviction, and purchase of a product or service. Reminder advertising aims to stimulate repeat purchase of products and services. Reinforcement advertising aims to convince current purchasers that they made the right choice.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5B48C49A-CA08-459C-BADD-8DB31F54CADB}" type="slidenum">
              <a:rPr lang="en-US" smtClean="0">
                <a:latin typeface="Arial" pitchFamily="34" charset="0"/>
              </a:rPr>
              <a:pPr/>
              <a:t>10</a:t>
            </a:fld>
            <a:endParaRPr lang="en-US" smtClean="0">
              <a:latin typeface="Arial" pitchFamily="34" charset="0"/>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r>
              <a:rPr lang="en-US" smtClean="0">
                <a:latin typeface="Arial" pitchFamily="34" charset="0"/>
              </a:rPr>
              <a:t>Here are five specific factors to consider when setting the advertising budget:</a:t>
            </a:r>
          </a:p>
          <a:p>
            <a:pPr eaLnBrk="1" hangingPunct="1"/>
            <a:r>
              <a:rPr lang="en-US" smtClean="0">
                <a:latin typeface="Arial" pitchFamily="34" charset="0"/>
              </a:rPr>
              <a:t>1. Stage in the product life cycle. New products typically merit large advertising budgets to build awareness and to gain consumer trial. Established brands usually are supported with lower advertising budgets, measured as a ratio to sales.</a:t>
            </a:r>
          </a:p>
          <a:p>
            <a:pPr eaLnBrk="1" hangingPunct="1"/>
            <a:r>
              <a:rPr lang="en-US" smtClean="0">
                <a:latin typeface="Arial" pitchFamily="34" charset="0"/>
              </a:rPr>
              <a:t>2. Market share and consumer base. High-market-share brands usually require less advertising expenditure as a percentage of sales to maintain share. To build share by increasing market size requires larger expenditures.</a:t>
            </a:r>
          </a:p>
          <a:p>
            <a:pPr eaLnBrk="1" hangingPunct="1"/>
            <a:r>
              <a:rPr lang="en-US" smtClean="0">
                <a:latin typeface="Arial" pitchFamily="34" charset="0"/>
              </a:rPr>
              <a:t>3. Competition and clutter. In a market with a large number of competitors and high advertising spending, a brand must advertise more heavily to be heard. Even simple clutter from advertisements not directly competitive to the brand creates a need for heavier advertising.</a:t>
            </a:r>
          </a:p>
          <a:p>
            <a:pPr eaLnBrk="1" hangingPunct="1"/>
            <a:r>
              <a:rPr lang="en-US" smtClean="0">
                <a:latin typeface="Arial" pitchFamily="34" charset="0"/>
              </a:rPr>
              <a:t>4. Advertising frequency. The number of repetitions needed to put the brand’s message across to consumers has an obvious impact on the advertising budget.</a:t>
            </a:r>
          </a:p>
          <a:p>
            <a:pPr eaLnBrk="1" hangingPunct="1"/>
            <a:r>
              <a:rPr lang="en-US" smtClean="0">
                <a:latin typeface="Arial" pitchFamily="34" charset="0"/>
              </a:rPr>
              <a:t>5. Product substitutability. Brands in less-differentiated or commodity-like product classes (beer, soft drinks, banks, and airlines) require heavy advertising to establish a unique image.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703093BB-3FA5-4BBA-B654-26567FD63E03}" type="slidenum">
              <a:rPr lang="en-US" smtClean="0">
                <a:latin typeface="Arial" pitchFamily="34" charset="0"/>
              </a:rPr>
              <a:pPr/>
              <a:t>11</a:t>
            </a:fld>
            <a:endParaRPr lang="en-US" smtClean="0">
              <a:latin typeface="Arial" pitchFamily="34"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r>
              <a:rPr lang="en-US" dirty="0" smtClean="0">
                <a:latin typeface="Arial" pitchFamily="34" charset="0"/>
              </a:rPr>
              <a:t>In designing and evaluating an ad campaign, marketers employ both art and science to develop the message strategy or positioning of an ad—what the ad attempts to convey about the brand—and its creative strategy—how the ad expresses the brand claims. Advertisers go through three steps: message generation and evaluation, creative development and execution, and social responsibility review.</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7AF8FF53-1C26-49CC-9651-58BA4460E638}" type="slidenum">
              <a:rPr lang="en-US" smtClean="0">
                <a:latin typeface="Arial" pitchFamily="34" charset="0"/>
              </a:rPr>
              <a:pPr/>
              <a:t>12</a:t>
            </a:fld>
            <a:endParaRPr lang="en-US" smtClean="0">
              <a:latin typeface="Arial" pitchFamily="34" charset="0"/>
            </a:endParaRP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p:spPr>
        <p:txBody>
          <a:bodyPr/>
          <a:lstStyle/>
          <a:p>
            <a:pPr eaLnBrk="1" hangingPunct="1"/>
            <a:r>
              <a:rPr lang="en-US" smtClean="0">
                <a:latin typeface="Arial" pitchFamily="34" charset="0"/>
              </a:rPr>
              <a:t>Television is generally acknowledged as the most powerful advertising medium and reaches a broad spectrum of consumers at low cost per exposure. TV advertising has two particularly important strengths. First, it can vividly demonstrate product attributes and persuasively explain their corresponding consumer benefits. Second, it can dramatically portray user and usage imagery, brand personality, and other intangibles. Because of the fleeting nature of the ad, however, and the distracting creative elements often found in it, product-related messages and the brand itself can be overlooked. Moreover, the high volume of nonprogramming material on television creates clutter that makes it easy for consumers to ignore or forget ads.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3A7EA61B-F188-46F0-9638-9D805FD2BB6E}" type="slidenum">
              <a:rPr lang="en-US" smtClean="0">
                <a:latin typeface="Arial" pitchFamily="34" charset="0"/>
              </a:rPr>
              <a:pPr/>
              <a:t>13</a:t>
            </a:fld>
            <a:endParaRPr lang="en-US" smtClean="0">
              <a:latin typeface="Arial" pitchFamily="34" charset="0"/>
            </a:endParaRP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p:spPr>
        <p:txBody>
          <a:bodyPr/>
          <a:lstStyle/>
          <a:p>
            <a:pPr eaLnBrk="1" hangingPunct="1"/>
            <a:r>
              <a:rPr lang="en-US" smtClean="0">
                <a:latin typeface="Arial" pitchFamily="34" charset="0"/>
              </a:rPr>
              <a:t>Print media offer a stark contrast to broadcast media. Because readers consume them at their own pace, magazines and newspapers can provide detailed product information and effectively communicate user and usage imagery. At the same time, the static nature of the visual images in print media makes dynamic presentations or demonstrations difficult, and print media can be fairly passive. The two main print media—magazines and newspapers—share many advantages and disadvantages. Although newspapers are timely and pervasive, magazines are typically more effective at building user and usage imagery. Newspapers are popular for local—especially retailer—advertising. On an average day, roughly one-half to three-quarters of U.S. adults read a newspaper, although increasingly that is an online version. Print newspaper circulation fell almost 9 percent in 2009. Although advertisers have some flexibility in designing and placing newspaper ads, poor reproduction quality and short shelf life can diminish the ads’ impact.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p:spPr>
        <p:txBody>
          <a:bodyPr/>
          <a:lstStyle/>
          <a:p>
            <a:pPr eaLnBrk="1" hangingPunct="1"/>
            <a:r>
              <a:rPr lang="en-US" dirty="0" smtClean="0">
                <a:latin typeface="Arial" pitchFamily="34" charset="0"/>
              </a:rPr>
              <a:t>Researchers studying print advertisements report that the picture, headline, and copy matter in that order. The picture must be strong enough to draw attention. The headline must reinforce the picture and lead the person to read the copy. The copy must be engaging and the brand’s name sufficiently prominent.</a:t>
            </a:r>
          </a:p>
          <a:p>
            <a:pPr eaLnBrk="1" hangingPunct="1"/>
            <a:endParaRPr lang="en-US" dirty="0" smtClean="0">
              <a:latin typeface="Arial" pitchFamily="34" charset="0"/>
            </a:endParaRPr>
          </a:p>
        </p:txBody>
      </p:sp>
      <p:sp>
        <p:nvSpPr>
          <p:cNvPr id="38915" name="Slide Number Placeholder 3"/>
          <p:cNvSpPr>
            <a:spLocks noGrp="1"/>
          </p:cNvSpPr>
          <p:nvPr>
            <p:ph type="sldNum" sz="quarter" idx="5"/>
          </p:nvPr>
        </p:nvSpPr>
        <p:spPr>
          <a:noFill/>
        </p:spPr>
        <p:txBody>
          <a:bodyPr/>
          <a:lstStyle/>
          <a:p>
            <a:fld id="{425A5844-C396-4277-8E01-CD29F2DF917A}" type="slidenum">
              <a:rPr lang="en-US" smtClean="0">
                <a:latin typeface="Arial" pitchFamily="34" charset="0"/>
              </a:rPr>
              <a:pPr/>
              <a:t>14</a:t>
            </a:fld>
            <a:endParaRPr 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4FA5507A-EA76-4C5D-A725-8DB6C184A04B}" type="slidenum">
              <a:rPr lang="en-US" smtClean="0">
                <a:latin typeface="Arial" pitchFamily="34" charset="0"/>
              </a:rPr>
              <a:pPr/>
              <a:t>15</a:t>
            </a:fld>
            <a:endParaRPr lang="en-US" smtClean="0">
              <a:latin typeface="Arial" pitchFamily="34" charset="0"/>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r>
              <a:rPr lang="en-US" dirty="0" smtClean="0">
                <a:latin typeface="Arial" pitchFamily="34" charset="0"/>
              </a:rPr>
              <a:t>In judging the effectiveness of a print ad, in addition to considering the communication strategy (target market, communications objectives, and message and creative strategy), marketers should be able to answer yes to the questions presented in the slide about the ad’s execution.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FF506242-2DD4-4E91-9234-88CC222C1815}" type="slidenum">
              <a:rPr lang="en-US" smtClean="0">
                <a:latin typeface="Arial" pitchFamily="34" charset="0"/>
              </a:rPr>
              <a:pPr/>
              <a:t>16</a:t>
            </a:fld>
            <a:endParaRPr lang="en-US" smtClean="0">
              <a:latin typeface="Arial" pitchFamily="34" charset="0"/>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pPr eaLnBrk="1" hangingPunct="1"/>
            <a:r>
              <a:rPr lang="en-US" smtClean="0">
                <a:latin typeface="Arial" pitchFamily="34" charset="0"/>
              </a:rPr>
              <a:t>Media selection is finding the most cost-effective media to deliver the desired number and type of exposures to the target audience. What do we mean by the desired number of exposures? The advertiser seeks a specified advertising objective and response from the target audience—for example, a target level of product trial. This level depends on, among other things, level of brand awareness. </a:t>
            </a:r>
          </a:p>
          <a:p>
            <a:pPr eaLnBrk="1" hangingPunct="1"/>
            <a:r>
              <a:rPr lang="en-US" smtClean="0">
                <a:latin typeface="Arial" pitchFamily="34" charset="0"/>
              </a:rPr>
              <a:t>Reach (R) is the number of different persons or households exposed to a particular media schedule at least once during a specified time period</a:t>
            </a:r>
          </a:p>
          <a:p>
            <a:pPr eaLnBrk="1" hangingPunct="1"/>
            <a:r>
              <a:rPr lang="en-US" smtClean="0">
                <a:latin typeface="Arial" pitchFamily="34" charset="0"/>
              </a:rPr>
              <a:t>Frequency (F) is the number of times within the specified time period that an average person or household is exposed to the message</a:t>
            </a:r>
          </a:p>
          <a:p>
            <a:pPr eaLnBrk="1" hangingPunct="1"/>
            <a:r>
              <a:rPr lang="en-US" smtClean="0">
                <a:latin typeface="Arial" pitchFamily="34" charset="0"/>
              </a:rPr>
              <a:t>Impact (I) is the qualitative value of an exposure through a given medium.</a:t>
            </a:r>
          </a:p>
          <a:p>
            <a:pPr eaLnBrk="1" hangingPunct="1"/>
            <a:r>
              <a:rPr lang="en-US" smtClean="0">
                <a:latin typeface="Arial" pitchFamily="34" charset="0"/>
              </a:rPr>
              <a:t>Exposure (E) is the exposure to the ad message. Exposure depends upon Reach, Frequency, and Impact.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E653D028-069C-425E-B3C0-094FF9C6AD75}" type="slidenum">
              <a:rPr lang="en-US" smtClean="0">
                <a:latin typeface="Arial" pitchFamily="34" charset="0"/>
              </a:rPr>
              <a:pPr/>
              <a:t>17</a:t>
            </a:fld>
            <a:endParaRPr lang="en-US" smtClean="0">
              <a:latin typeface="Arial" pitchFamily="34" charset="0"/>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eaLnBrk="1" hangingPunct="1"/>
            <a:r>
              <a:rPr lang="en-US" smtClean="0">
                <a:latin typeface="Arial" pitchFamily="34" charset="0"/>
              </a:rPr>
              <a:t>The media planner must know the capacity of the major advertising media types to deliver reach, frequency, and impact. The major advertising media along with their costs, advantages, and limitations are profiled in Table 18.1. Media planners make their choices by considering factors such as target audience media habits, product characteristics, message requirements, and cost.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8659092F-6EAA-4115-925C-7757F20FBC9C}" type="slidenum">
              <a:rPr lang="en-US" smtClean="0">
                <a:latin typeface="Arial" pitchFamily="34" charset="0"/>
              </a:rPr>
              <a:pPr/>
              <a:t>18</a:t>
            </a:fld>
            <a:endParaRPr lang="en-US" smtClean="0">
              <a:latin typeface="Arial" pitchFamily="34" charset="0"/>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r>
              <a:rPr lang="en-US" smtClean="0">
                <a:latin typeface="Arial" pitchFamily="34" charset="0"/>
              </a:rPr>
              <a:t>There are several major media types. Each one has its own advantages and disadvantages.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89D1ECAE-F45D-4180-80A8-7FF334FF324B}" type="slidenum">
              <a:rPr lang="en-US" smtClean="0">
                <a:latin typeface="Arial" pitchFamily="34" charset="0"/>
              </a:rPr>
              <a:pPr/>
              <a:t>19</a:t>
            </a:fld>
            <a:endParaRPr lang="en-US" smtClean="0">
              <a:latin typeface="Arial" pitchFamily="34"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r>
              <a:rPr lang="en-US" smtClean="0">
                <a:latin typeface="Arial" pitchFamily="34" charset="0"/>
              </a:rPr>
              <a:t>In recent years, reduced effectiveness of traditional mass media has led advertisers to increase their emphasis on alternate advertising media. Place advertising, or out-of-home advertising, is a broad category including many creative and unexpected forms to grab consumers’ attention. The rationale is that marketers are better off reaching people where they work, play, and, of course, shop. Popular options include billboards, public spaces, product placement, and point of purchase. Billboards have been transformed and now use colorful, digitally produced graphics, backlighting, sounds, movement, and unusual—even 3D—images. Advertisers have been increasingly placing ads in unconventional places such as on movie screens, on airplanes, and in fitness clubs, as well as in classrooms, sports arenas, office and hotel elevators, and other public places. Billboard-type poster ads are showing up everywhere. Transit ads on buses, subways, and commuter trains—around for years—have become a valuable way to reach working women.“Street furniture”—bus shelters, kiosks, and public areas—is another fast-growing option. Marketers pay product placement fees of $100,000 to as much as $500,000 so their products will make cameo appearances in movies and on television.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p:spPr>
        <p:txBody>
          <a:bodyPr/>
          <a:lstStyle/>
          <a:p>
            <a:fld id="{73DE4FA9-A81C-4F04-AA9A-D99D02D463E9}" type="slidenum">
              <a:rPr lang="en-US" smtClean="0">
                <a:latin typeface="Arial" pitchFamily="34" charset="0"/>
              </a:rPr>
              <a:pPr/>
              <a:t>20</a:t>
            </a:fld>
            <a:endParaRPr lang="en-US" smtClean="0">
              <a:latin typeface="Arial" pitchFamily="34" charset="0"/>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r>
              <a:rPr lang="en-US" smtClean="0">
                <a:latin typeface="Arial" pitchFamily="34" charset="0"/>
              </a:rPr>
              <a:t>In choosing media, the advertiser has both a macroscheduling and a microscheduling decision. The macroscheduling decision relates to seasons and the business cycle. Suppose 70 percent of a product’s sales occur between June and September. The firm can vary its advertising expenditures to follow the seasonal pattern, to oppose the seasonal pattern, or to be constant throughout the year. The microscheduling decision calls for allocating advertising expenditures within a short period to obtain maximum impact. Suppose the firm decides to buy 30 radio spots in the month of September. Figure 18.3 shows several possible patterns. The left side shows that advertising messages for the month can be concentrated (“burst” advertising), dispersed continuously throughout the month, or dispersed intermittently. The top side shows that the advertising messages can be beamed with a level, rising, falling, or alternating frequency. The chosen pattern should meet the communications objectives set in relationship to the nature of the product, target customers, distribution channels, and other marketing factors. The timing pattern should consider three factors. Buyer turnover expresses the rate at which new buyers enter the market; the higher this rate, the more continuous the advertising should be. Purchase frequency is the number of times the average buyer buys the product during the period; the higher the purchase frequency, the more continuous the advertising should be. The forgetting rate is the rate at which the buyer forgets the brand; the higher the forgetting rate, the more continuous the advertising should be.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p:spPr>
        <p:txBody>
          <a:bodyPr/>
          <a:lstStyle/>
          <a:p>
            <a:fld id="{3D6D6443-A5E2-45EB-BFB4-677E7AA468D3}" type="slidenum">
              <a:rPr lang="en-US" smtClean="0">
                <a:latin typeface="Arial" pitchFamily="34" charset="0"/>
              </a:rPr>
              <a:pPr/>
              <a:t>21</a:t>
            </a:fld>
            <a:endParaRPr lang="en-US" smtClean="0">
              <a:latin typeface="Arial" pitchFamily="34" charset="0"/>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pPr eaLnBrk="1" hangingPunct="1"/>
            <a:r>
              <a:rPr lang="en-US" smtClean="0">
                <a:latin typeface="Arial" pitchFamily="34" charset="0"/>
              </a:rPr>
              <a:t>In launching a new product, the advertiser must choose among continuity, concentration, flighting, and pulsing.</a:t>
            </a:r>
          </a:p>
          <a:p>
            <a:pPr eaLnBrk="1" hangingPunct="1"/>
            <a:r>
              <a:rPr lang="en-US" smtClean="0">
                <a:latin typeface="Arial" pitchFamily="34" charset="0"/>
              </a:rPr>
              <a:t>Continuity means exposures appear evenly throughout a given period. Generally, advertisers use continuous advertising in expanding market situations, with frequently purchased items, and in tightly defined buyer categories.</a:t>
            </a:r>
          </a:p>
          <a:p>
            <a:pPr eaLnBrk="1" hangingPunct="1"/>
            <a:r>
              <a:rPr lang="en-US" smtClean="0">
                <a:latin typeface="Arial" pitchFamily="34" charset="0"/>
              </a:rPr>
              <a:t>Concentration calls for spending all the advertising dollars in a single period. This makes sense for products with one selling season or related holiday.</a:t>
            </a:r>
          </a:p>
          <a:p>
            <a:pPr eaLnBrk="1" hangingPunct="1"/>
            <a:r>
              <a:rPr lang="en-US" smtClean="0">
                <a:latin typeface="Arial" pitchFamily="34" charset="0"/>
              </a:rPr>
              <a:t>Flighting calls for advertising during a period, followed by a period with no advertising, followed by a second period of advertising activity. It is useful when funding is limited, the purchase cycle is relatively infrequent, or items are seasonal.</a:t>
            </a:r>
          </a:p>
          <a:p>
            <a:pPr eaLnBrk="1" hangingPunct="1"/>
            <a:r>
              <a:rPr lang="en-US" smtClean="0">
                <a:latin typeface="Arial" pitchFamily="34" charset="0"/>
              </a:rPr>
              <a:t>Pulsing is continuous advertising at low-weight levels, reinforced periodically by waves of heavier activity. It draws on the strength of continuous advertising and flights to create a compromise scheduling strategy.</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p:spPr>
        <p:txBody>
          <a:bodyPr/>
          <a:lstStyle/>
          <a:p>
            <a:fld id="{0A8DB4F1-613A-4FC0-9A4B-B9600CD77E8C}" type="slidenum">
              <a:rPr lang="en-US" smtClean="0">
                <a:latin typeface="Arial" pitchFamily="34" charset="0"/>
              </a:rPr>
              <a:pPr/>
              <a:t>22</a:t>
            </a:fld>
            <a:endParaRPr lang="en-US" smtClean="0">
              <a:latin typeface="Arial" pitchFamily="34" charset="0"/>
            </a:endParaRP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pPr eaLnBrk="1" hangingPunct="1"/>
            <a:r>
              <a:rPr lang="en-US" smtClean="0">
                <a:latin typeface="Arial" pitchFamily="34" charset="0"/>
              </a:rPr>
              <a:t>Companies are generally interested in finding out whether they are overspending or underspending on advertising. One way to answer this question is to work with the formulation shown in Figure 18.4.  A company’s share of advertising expenditures produces a share of voice (proportion of company advertising of that product to all advertising of that product) that earns a share of consumers’ minds and hearts and, ultimately, a share of market</a:t>
            </a:r>
            <a:r>
              <a:rPr lang="en-US" i="1" smtClean="0">
                <a:latin typeface="Arial" pitchFamily="34" charset="0"/>
              </a:rPr>
              <a:t>.</a:t>
            </a:r>
            <a:endParaRPr lang="en-US"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p>
            <a:fld id="{F3A8B72E-BB9E-442D-B90B-E16DE9A5FDA9}" type="slidenum">
              <a:rPr lang="en-US" smtClean="0">
                <a:latin typeface="Arial" pitchFamily="34" charset="0"/>
              </a:rPr>
              <a:pPr/>
              <a:t>23</a:t>
            </a:fld>
            <a:endParaRPr lang="en-US" smtClean="0">
              <a:latin typeface="Arial" pitchFamily="34" charset="0"/>
            </a:endParaRP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pPr eaLnBrk="1" hangingPunct="1"/>
            <a:r>
              <a:rPr lang="en-US" smtClean="0">
                <a:latin typeface="Arial" pitchFamily="34" charset="0"/>
              </a:rPr>
              <a:t>Sales promotion, a key ingredient in marketing campaigns, consists of a collection of incentive tools, mostly short term, designed to stimulate quicker or greater purchase of particular products or services by consumers or the trade. Whereas advertising offers a reason to buy, sales promotion offers an incentive. Sales promotion includes tools for consumer promotion (samples, coupons, cash refund offers, prices off, premiums, prizes, patronage rewards, free trials, warranties, tie-in promotions, cross-promotions, point-of-purchase displays, and demonstrations); trade promotion (prices off, advertising and display allowances, and free goods); and business and sales force promotion (trade shows and conventions, contests for sales reps, and specialty advertising).</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p:spPr>
        <p:txBody>
          <a:bodyPr/>
          <a:lstStyle/>
          <a:p>
            <a:fld id="{613C76BC-12EB-4A2A-98BE-830D15A0AA85}" type="slidenum">
              <a:rPr lang="en-US" smtClean="0">
                <a:latin typeface="Arial" pitchFamily="34" charset="0"/>
              </a:rPr>
              <a:pPr/>
              <a:t>24</a:t>
            </a:fld>
            <a:endParaRPr lang="en-US" smtClean="0">
              <a:latin typeface="Arial" pitchFamily="34" charset="0"/>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pPr eaLnBrk="1" hangingPunct="1"/>
            <a:r>
              <a:rPr lang="en-US" smtClean="0">
                <a:latin typeface="Arial" pitchFamily="34" charset="0"/>
              </a:rPr>
              <a:t>The promotion planner should take into account the type of market, sales promotion objectives, competitive conditions, and each tool’s cost-effectiveness. The main consumer promotion tools are summarized in Table 18.3. </a:t>
            </a:r>
          </a:p>
          <a:p>
            <a:pPr eaLnBrk="1" hangingPunct="1"/>
            <a:r>
              <a:rPr lang="en-US" smtClean="0">
                <a:latin typeface="Arial" pitchFamily="34" charset="0"/>
              </a:rPr>
              <a:t>Samples offer of a free amount of a product or service delivered door-to-door, sent in the mail, picked up in a store, attached to another product, or featured in an advertising offer. Coupons are certificates entitling the bearer to a stated saving on the purchase of a specific product. Cash Refund Offers (rebates) provide a price reduction after purchase rather than at the retail shop. Price Packs (cents-off deals) offer to consumers of savings off the regular price of a product, flagged on the label or package.  Premiums (gifts) are merchandise offered at a relatively low cost or free as an incentive to purchase a particular product.  Frequency Programs are programs providing rewards related to the consumer’s frequency and intensity in purchasing the company’s products or services. Prizes (contests, sweepstakes, games) are offers of the chance to win cash, trips, or merchandise as a result of purchasing something.  Patronage Awards offer values in cash or in other forms that are proportional to patronage of a certain vendor or group of vendors. Free Trials invite prospective purchasers to try the product without cost in the hope that they will buy.</a:t>
            </a:r>
          </a:p>
          <a:p>
            <a:pPr eaLnBrk="1" hangingPunct="1"/>
            <a:r>
              <a:rPr lang="en-US" smtClean="0">
                <a:latin typeface="Arial" pitchFamily="34" charset="0"/>
              </a:rPr>
              <a:t>Tie-in Promotions are two or more brands or companies team up on coupons, refunds, and contests to increase pulling power.</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p:spPr>
        <p:txBody>
          <a:bodyPr/>
          <a:lstStyle/>
          <a:p>
            <a:fld id="{828C33A0-ACB4-43D3-B368-E50C2BDA7F1C}" type="slidenum">
              <a:rPr lang="en-US" smtClean="0">
                <a:latin typeface="Arial" pitchFamily="34" charset="0"/>
              </a:rPr>
              <a:pPr/>
              <a:t>25</a:t>
            </a:fld>
            <a:endParaRPr lang="en-US" smtClean="0">
              <a:latin typeface="Arial" pitchFamily="34" charset="0"/>
            </a:endParaRP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p:spPr>
        <p:txBody>
          <a:bodyPr/>
          <a:lstStyle/>
          <a:p>
            <a:pPr eaLnBrk="1" hangingPunct="1"/>
            <a:r>
              <a:rPr lang="en-US" dirty="0" smtClean="0">
                <a:latin typeface="Arial" pitchFamily="34" charset="0"/>
              </a:rPr>
              <a:t>Manufacturers use a number of trade promotion tools (see Table 18.4). Manufacturers award money to the trade (1) to persuade the retailer or wholesaler to carry the brand; (2) to persuade the retailer or wholesaler to carry more units than the normal amount; (3) to induce retailers to promote the brand by featuring, display, and price reductions; and (4) to stimulate retailers and their sales clerks to push the product. Price-Off (off-invoice or off-list) is a straight discount off the list price on each case purchased during a stated time period. An allowance is an amount offered in return for the retailer’s agreeing to feature the manufacturer’s products in some way. An advertising allowance compensates retailers for advertising the manufacturer’s product. A display allowance compensates them for carrying a special product display. Free Goods offers includes extra cases of merchandise to intermediaries who buy a certain quantity or who feature a certain flavor or size. Trade Shows and Conventions are industry associations organize annual trade shows and conventions. A sales contest aims at inducing the sales force or dealers to increase their sales results over a stated period, with prizes (money, trips, gifts, or points) going to those who succeed. Specialty advertising consists of useful, low-cost items bearing the company’s name and address, and sometimes an advertising message that salespeople give to prospects and customers.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p:spPr>
        <p:txBody>
          <a:bodyPr/>
          <a:lstStyle/>
          <a:p>
            <a:fld id="{164F53FE-27FD-4925-A844-1EAF339FAEBB}" type="slidenum">
              <a:rPr lang="en-US" smtClean="0">
                <a:latin typeface="Arial" pitchFamily="34" charset="0"/>
              </a:rPr>
              <a:pPr/>
              <a:t>26</a:t>
            </a:fld>
            <a:endParaRPr lang="en-US" smtClean="0">
              <a:latin typeface="Arial" pitchFamily="34" charset="0"/>
            </a:endParaRP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pPr eaLnBrk="1" hangingPunct="1"/>
            <a:r>
              <a:rPr lang="en-US" smtClean="0">
                <a:latin typeface="Arial" pitchFamily="34" charset="0"/>
              </a:rPr>
              <a:t>Daily encounters with brands may also affect consumers’ brand attitudes and beliefs. Atmospheres are “packaged environments” that create or reinforce leanings toward product purchase. Law offices decorated with Oriental rugs and oak furniture communicate “stability” and “success.”  A five-star hotel will use elegant chandeliers, marble columns, and other tangible signs of luxury. </a:t>
            </a:r>
          </a:p>
          <a:p>
            <a:pPr eaLnBrk="1" hangingPunct="1"/>
            <a:r>
              <a:rPr lang="en-US" smtClean="0">
                <a:latin typeface="Arial" pitchFamily="34" charset="0"/>
              </a:rPr>
              <a:t>Many firms are creating their own events and experiences to create consumer and media interest and involvement. To promote its new GE Profile Frontload Washer and Dryer with SmartDispense Technology—designed to optimize the amount of detergent used in any one wash—GE used traditional online and mass media. To create even more buzz, the firm hung 800 feet of jeans and shirts on a massive clothesline in Times Square to represent the six months’ worth of washing the new machines could typically handle before needing more detergent. On one of the traffic islands were 20-foot-high inflatable versions of the new washer/dryer.</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p:spPr>
        <p:txBody>
          <a:bodyPr/>
          <a:lstStyle/>
          <a:p>
            <a:fld id="{115F8588-7226-44D4-B646-9481F45C714B}" type="slidenum">
              <a:rPr lang="en-US" smtClean="0">
                <a:latin typeface="Arial" pitchFamily="34" charset="0"/>
              </a:rPr>
              <a:pPr/>
              <a:t>27</a:t>
            </a:fld>
            <a:endParaRPr lang="en-US" smtClean="0">
              <a:latin typeface="Arial" pitchFamily="34" charset="0"/>
            </a:endParaRP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p:spPr>
        <p:txBody>
          <a:bodyPr/>
          <a:lstStyle/>
          <a:p>
            <a:pPr eaLnBrk="1" hangingPunct="1"/>
            <a:r>
              <a:rPr lang="en-US" smtClean="0">
                <a:latin typeface="Arial" pitchFamily="34" charset="0"/>
              </a:rPr>
              <a:t>This slide lists some of the many reasons to sponsor events as a promotional tool.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p>
            <a:fld id="{63CE3340-B0AF-4FE0-AEDF-622403C7B93E}" type="slidenum">
              <a:rPr lang="en-US" smtClean="0">
                <a:latin typeface="Arial" pitchFamily="34" charset="0"/>
              </a:rPr>
              <a:pPr/>
              <a:t>28</a:t>
            </a:fld>
            <a:endParaRPr lang="en-US" smtClean="0">
              <a:latin typeface="Arial" pitchFamily="34" charset="0"/>
            </a:endParaRP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pPr eaLnBrk="1" hangingPunct="1"/>
            <a:r>
              <a:rPr lang="en-US" smtClean="0">
                <a:latin typeface="Arial" pitchFamily="34" charset="0"/>
              </a:rPr>
              <a:t>A public is any group that has an actual or potential interest in or impact on a company’s ability to achieve its objectives. Public relations (PR) includes a variety of programs to promote or protect a company’s image or individual products. The best PR departments counsel top management to adopt positive programs and eliminate questionable practices so negative publicity doesn’t arise in the first place. They perform the following five functions:</a:t>
            </a:r>
          </a:p>
          <a:p>
            <a:pPr eaLnBrk="1" hangingPunct="1"/>
            <a:r>
              <a:rPr lang="en-US" smtClean="0">
                <a:latin typeface="Arial" pitchFamily="34" charset="0"/>
              </a:rPr>
              <a:t>1. Press relations—Presenting news and information about the organization in the most positive light.</a:t>
            </a:r>
          </a:p>
          <a:p>
            <a:pPr eaLnBrk="1" hangingPunct="1"/>
            <a:r>
              <a:rPr lang="en-US" smtClean="0">
                <a:latin typeface="Arial" pitchFamily="34" charset="0"/>
              </a:rPr>
              <a:t>2. Product publicity—Sponsoring efforts to publicize specific products.</a:t>
            </a:r>
          </a:p>
          <a:p>
            <a:pPr eaLnBrk="1" hangingPunct="1"/>
            <a:r>
              <a:rPr lang="en-US" smtClean="0">
                <a:latin typeface="Arial" pitchFamily="34" charset="0"/>
              </a:rPr>
              <a:t>3. Corporate communications—Promoting understanding of the organization through internal and external communications.</a:t>
            </a:r>
          </a:p>
          <a:p>
            <a:pPr eaLnBrk="1" hangingPunct="1"/>
            <a:r>
              <a:rPr lang="en-US" smtClean="0">
                <a:latin typeface="Arial" pitchFamily="34" charset="0"/>
              </a:rPr>
              <a:t>4. Lobbying—Dealing with legislators and government officials to promote or defeat legislation  and regulation.</a:t>
            </a:r>
          </a:p>
          <a:p>
            <a:pPr eaLnBrk="1" hangingPunct="1"/>
            <a:r>
              <a:rPr lang="en-US" smtClean="0">
                <a:latin typeface="Arial" pitchFamily="34" charset="0"/>
              </a:rPr>
              <a:t>5. Counseling—Advising management about public issues, and company positions and image during good times and bad.</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p:spPr>
        <p:txBody>
          <a:bodyPr/>
          <a:lstStyle/>
          <a:p>
            <a:fld id="{F17B6A7D-BB06-4758-BD0D-366C745882B8}" type="slidenum">
              <a:rPr lang="en-US" smtClean="0">
                <a:latin typeface="Arial" pitchFamily="34" charset="0"/>
              </a:rPr>
              <a:pPr/>
              <a:t>29</a:t>
            </a:fld>
            <a:endParaRPr lang="en-US" smtClean="0">
              <a:latin typeface="Arial" pitchFamily="34" charset="0"/>
            </a:endParaRPr>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p:spPr>
        <p:txBody>
          <a:bodyPr/>
          <a:lstStyle/>
          <a:p>
            <a:pPr eaLnBrk="1" hangingPunct="1"/>
            <a:r>
              <a:rPr lang="en-US" smtClean="0">
                <a:latin typeface="Arial" pitchFamily="34" charset="0"/>
              </a:rPr>
              <a:t>Many companies are turning to marketing public relations (MPR) to support corporate or product promotion and image making. MPR, like financial PR and community PR, serves a special constituency, the marketing department.</a:t>
            </a:r>
          </a:p>
          <a:p>
            <a:pPr eaLnBrk="1" hangingPunct="1"/>
            <a:r>
              <a:rPr lang="en-US" smtClean="0">
                <a:latin typeface="Arial" pitchFamily="34" charset="0"/>
              </a:rPr>
              <a:t>The old name for MPR was publicity, the task of securing editorial space—as opposed to paid space—in print and broadcast media to promote or “hype” a product, service, idea, place, person, or organization. MPR goes beyond simple publicity and plays an important role in the following tasks:</a:t>
            </a:r>
          </a:p>
          <a:p>
            <a:pPr eaLnBrk="1" hangingPunct="1"/>
            <a:r>
              <a:rPr lang="en-US" smtClean="0">
                <a:latin typeface="Arial" pitchFamily="34" charset="0"/>
              </a:rPr>
              <a:t>• Launching new products. </a:t>
            </a:r>
          </a:p>
          <a:p>
            <a:pPr eaLnBrk="1" hangingPunct="1"/>
            <a:r>
              <a:rPr lang="en-US" smtClean="0">
                <a:latin typeface="Arial" pitchFamily="34" charset="0"/>
              </a:rPr>
              <a:t>• Repositioning a mature product. </a:t>
            </a:r>
          </a:p>
          <a:p>
            <a:pPr eaLnBrk="1" hangingPunct="1"/>
            <a:r>
              <a:rPr lang="en-US" smtClean="0">
                <a:latin typeface="Arial" pitchFamily="34" charset="0"/>
              </a:rPr>
              <a:t>• Building interest in a product category. </a:t>
            </a:r>
          </a:p>
          <a:p>
            <a:pPr eaLnBrk="1" hangingPunct="1"/>
            <a:r>
              <a:rPr lang="en-US" smtClean="0">
                <a:latin typeface="Arial" pitchFamily="34" charset="0"/>
              </a:rPr>
              <a:t>• Influencing specific target groups. </a:t>
            </a:r>
          </a:p>
          <a:p>
            <a:pPr eaLnBrk="1" hangingPunct="1"/>
            <a:r>
              <a:rPr lang="en-US" b="1" smtClean="0">
                <a:latin typeface="Arial" pitchFamily="34" charset="0"/>
              </a:rPr>
              <a:t>• </a:t>
            </a:r>
            <a:r>
              <a:rPr lang="en-US" smtClean="0">
                <a:latin typeface="Arial" pitchFamily="34" charset="0"/>
              </a:rPr>
              <a:t>Building the corporate image in a way that reflects favorably on its products.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p:spPr>
        <p:txBody>
          <a:bodyPr/>
          <a:lstStyle/>
          <a:p>
            <a:fld id="{DDC73912-BCAD-4B46-BF9E-B78D6AEDD215}" type="slidenum">
              <a:rPr lang="en-US" smtClean="0">
                <a:latin typeface="Arial" pitchFamily="34" charset="0"/>
              </a:rPr>
              <a:pPr/>
              <a:t>30</a:t>
            </a:fld>
            <a:endParaRPr lang="en-US" smtClean="0">
              <a:latin typeface="Arial" pitchFamily="34" charset="0"/>
            </a:endParaRP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pPr eaLnBrk="1" hangingPunct="1"/>
            <a:r>
              <a:rPr lang="en-US" smtClean="0">
                <a:latin typeface="Arial" pitchFamily="34" charset="0"/>
              </a:rPr>
              <a:t>These are the major tools used by public relations.</a:t>
            </a:r>
          </a:p>
          <a:p>
            <a:pPr eaLnBrk="1" hangingPunct="1"/>
            <a:r>
              <a:rPr lang="en-US" smtClean="0">
                <a:latin typeface="Arial" pitchFamily="34" charset="0"/>
              </a:rPr>
              <a:t>Companies rely extensively on published materials to reach and influence their target markets. These include annual reports, brochures, articles, company newsletters and magazines, and audiovisual materials. Companies can draw attention to new products or other company activities by arranging and publicizing special events such as news conferences, seminars, outings, trade shows, exhibits, contests and competitions, and anniversaries that will reach the target publics. Companies can promote their brands and corporate name by sponsoring and publicizing sports and cultural events and highly regarded causes. One of the major tasks of PR professionals is to find or create favorable news about the company, its products, and its people and to get the media to accept press releases and attend press conferences. Increasingly, company executives must field questions from the media or give talks at trade associations or sales meetings, and these appearances can build the company’s image. Companies can build goodwill by contributing money and time to good causes. Companies need a visual identity that the public immediately recognizes. The visual identity is carried by company logos, stationery, brochures, signs, business forms, business cards, buildings, uniforms, and dress codes.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22616272-A865-4A4E-A37C-EFE91D69EED9}" type="slidenum">
              <a:rPr lang="en-US" smtClean="0">
                <a:latin typeface="Arial" pitchFamily="34" charset="0"/>
              </a:rPr>
              <a:pPr/>
              <a:t>31</a:t>
            </a:fld>
            <a:endParaRPr lang="en-US" smtClean="0">
              <a:latin typeface="Arial" pitchFamily="34" charset="0"/>
            </a:endParaRPr>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pPr eaLnBrk="1" hangingPunct="1"/>
            <a:r>
              <a:rPr lang="en-US" dirty="0" smtClean="0">
                <a:latin typeface="Arial" pitchFamily="34" charset="0"/>
              </a:rPr>
              <a:t>Direct marketing is the use of consumer-direct (CD) channels to reach and deliver goods and services to customers without using marketing middlemen.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EF51DA09-2278-4449-8C38-01DF63666269}" type="slidenum">
              <a:rPr lang="en-US" smtClean="0">
                <a:latin typeface="Arial" pitchFamily="34" charset="0"/>
              </a:rPr>
              <a:pPr/>
              <a:t>32</a:t>
            </a:fld>
            <a:endParaRPr lang="en-US" smtClean="0">
              <a:latin typeface="Arial" pitchFamily="34" charset="0"/>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eaLnBrk="1" hangingPunct="1"/>
            <a:r>
              <a:rPr lang="en-US" smtClean="0">
                <a:latin typeface="Arial" pitchFamily="34" charset="0"/>
              </a:rPr>
              <a:t>Direct marketers can use a number of channels to reach individual prospects and customers: direct mail, catalog marketing, telemarketing, interactive TV, kiosks, Web sites, and mobile devices. They often seek a measurable response, typically a customer order, through direct-order marketing. Direct marketing has been a fast-growing avenue for serving customers, partly in response to the high and increasing costs of reaching business markets through a sales force. Sales produced through traditional direct marketing channels (catalogs, direct mail, and telemarketing) have been growing rapidly, along with direct-mail sales, which include sales to the consumer market, B2B, and fund-raising by charitable institutions. Direct marketing has been outpacing U.S. retail sales.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p:spPr>
        <p:txBody>
          <a:bodyPr/>
          <a:lstStyle/>
          <a:p>
            <a:fld id="{FEBD079E-5263-41AD-BE4B-949D189222CB}" type="slidenum">
              <a:rPr lang="en-US" smtClean="0">
                <a:latin typeface="Arial" pitchFamily="34" charset="0"/>
              </a:rPr>
              <a:pPr/>
              <a:t>33</a:t>
            </a:fld>
            <a:endParaRPr lang="en-US" smtClean="0">
              <a:latin typeface="Arial" pitchFamily="34" charset="0"/>
            </a:endParaRPr>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xfrm>
            <a:off x="1027624" y="3206203"/>
            <a:ext cx="7314380" cy="3085519"/>
          </a:xfrm>
          <a:noFill/>
          <a:ln/>
        </p:spPr>
        <p:txBody>
          <a:bodyPr/>
          <a:lstStyle/>
          <a:p>
            <a:pPr eaLnBrk="1" hangingPunct="1"/>
            <a:r>
              <a:rPr lang="en-US" smtClean="0">
                <a:latin typeface="Arial" pitchFamily="34" charset="0"/>
              </a:rPr>
              <a:t>Direct-mail marketing means sending an offer, announcement, reminder, or other item to an individual consumer. Using highly selective mailing lists, direct marketers send out millions of mail pieces each year—letters, flyers, foldouts, and other “salespeople with wings.” Some direct marketers mail multimedia DVDs to prospects and customers.</a:t>
            </a:r>
          </a:p>
          <a:p>
            <a:pPr eaLnBrk="1" hangingPunct="1"/>
            <a:r>
              <a:rPr lang="en-US" smtClean="0">
                <a:latin typeface="Arial" pitchFamily="34" charset="0"/>
              </a:rPr>
              <a:t>Direct mail is a popular medium because it permits target market selectivity, can be personalized, is flexible, and allows early testing and response measurement. Although the cost per thousand is higher than for mass media, the people reached are much better prospects. </a:t>
            </a:r>
          </a:p>
          <a:p>
            <a:pPr eaLnBrk="1" hangingPunct="1"/>
            <a:r>
              <a:rPr lang="en-US" smtClean="0">
                <a:latin typeface="Arial" pitchFamily="34" charset="0"/>
              </a:rPr>
              <a:t>In constructing an effective direct-mail campaign, direct marketers must choose their objectives, target markets and prospects, offer elements, means of testing the campaign, and measures of campaign success.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2B45A019-FF38-47F9-9A5B-E913F6FBDDE7}" type="slidenum">
              <a:rPr lang="en-US" smtClean="0">
                <a:latin typeface="Arial" pitchFamily="34" charset="0"/>
              </a:rPr>
              <a:pPr/>
              <a:t>34</a:t>
            </a:fld>
            <a:endParaRPr lang="en-US" smtClean="0">
              <a:latin typeface="Arial" pitchFamily="34" charset="0"/>
            </a:endParaRPr>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p:spPr>
        <p:txBody>
          <a:bodyPr/>
          <a:lstStyle/>
          <a:p>
            <a:pPr eaLnBrk="1" hangingPunct="1"/>
            <a:r>
              <a:rPr lang="en-US" smtClean="0">
                <a:latin typeface="Arial" pitchFamily="34" charset="0"/>
              </a:rPr>
              <a:t>Most direct marketers apply the RFM (recency, frequency, monetary amount) formula to select customers according to how much time has passed since their last purchase, how many times they have purchased, and how much they have spent since becoming a customer. Suppose  L.L. Bean is offering a jacket. It might make this offer to the most attractive customers—those who made their last purchase between 30 and 60 days ago, who make three to six purchases a year, and who have spent at least $100 since becoming customers. Points are established for varying RFM levels; the more points, the more attractive the customer.</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p:spPr>
        <p:txBody>
          <a:bodyPr/>
          <a:lstStyle/>
          <a:p>
            <a:fld id="{0FE86C39-A523-4453-8BF4-1457D672381B}" type="slidenum">
              <a:rPr lang="en-US" smtClean="0">
                <a:latin typeface="Arial" pitchFamily="34" charset="0"/>
              </a:rPr>
              <a:pPr/>
              <a:t>35</a:t>
            </a:fld>
            <a:endParaRPr lang="en-US" smtClean="0">
              <a:latin typeface="Arial" pitchFamily="34" charset="0"/>
            </a:endParaRPr>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p:spPr>
        <p:txBody>
          <a:bodyPr/>
          <a:lstStyle/>
          <a:p>
            <a:pPr eaLnBrk="1" hangingPunct="1"/>
            <a:r>
              <a:rPr lang="en-US" dirty="0" smtClean="0">
                <a:latin typeface="Arial" pitchFamily="34" charset="0"/>
              </a:rPr>
              <a:t>The offer strategy has five elements—the product, the offer, the medium, the</a:t>
            </a:r>
          </a:p>
          <a:p>
            <a:pPr eaLnBrk="1" hangingPunct="1"/>
            <a:r>
              <a:rPr lang="en-US" dirty="0" smtClean="0">
                <a:latin typeface="Arial" pitchFamily="34" charset="0"/>
              </a:rPr>
              <a:t>distribution method, and the creative strategy. The strategy will answer these questions.</a:t>
            </a:r>
          </a:p>
          <a:p>
            <a:pPr eaLnBrk="1" hangingPunct="1"/>
            <a:r>
              <a:rPr lang="en-US" dirty="0" smtClean="0">
                <a:latin typeface="Arial" pitchFamily="34" charset="0"/>
              </a:rPr>
              <a:t>What is being offered? </a:t>
            </a:r>
          </a:p>
          <a:p>
            <a:pPr eaLnBrk="1" hangingPunct="1"/>
            <a:r>
              <a:rPr lang="en-US" dirty="0" smtClean="0">
                <a:latin typeface="Arial" pitchFamily="34" charset="0"/>
              </a:rPr>
              <a:t>At what price?</a:t>
            </a:r>
          </a:p>
          <a:p>
            <a:pPr eaLnBrk="1" hangingPunct="1"/>
            <a:r>
              <a:rPr lang="en-US" dirty="0" smtClean="0">
                <a:latin typeface="Arial" pitchFamily="34" charset="0"/>
              </a:rPr>
              <a:t>Through what medium?</a:t>
            </a:r>
          </a:p>
          <a:p>
            <a:pPr eaLnBrk="1" hangingPunct="1"/>
            <a:r>
              <a:rPr lang="en-US" dirty="0" smtClean="0">
                <a:latin typeface="Arial" pitchFamily="34" charset="0"/>
              </a:rPr>
              <a:t>Distributed in what manner?</a:t>
            </a:r>
          </a:p>
          <a:p>
            <a:pPr eaLnBrk="1" hangingPunct="1"/>
            <a:r>
              <a:rPr lang="en-US" dirty="0" smtClean="0">
                <a:latin typeface="Arial" pitchFamily="34" charset="0"/>
              </a:rPr>
              <a:t>With what creative appeal?</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p:spPr>
        <p:txBody>
          <a:bodyPr/>
          <a:lstStyle/>
          <a:p>
            <a:fld id="{F8DEB176-4A53-44FF-BADC-7288CD5482CA}" type="slidenum">
              <a:rPr lang="en-US" smtClean="0">
                <a:latin typeface="Arial" pitchFamily="34" charset="0"/>
              </a:rPr>
              <a:pPr/>
              <a:t>36</a:t>
            </a:fld>
            <a:endParaRPr lang="en-US" smtClean="0">
              <a:latin typeface="Arial" pitchFamily="34" charset="0"/>
            </a:endParaRPr>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p:spPr>
        <p:txBody>
          <a:bodyPr/>
          <a:lstStyle/>
          <a:p>
            <a:pPr eaLnBrk="1" hangingPunct="1"/>
            <a:r>
              <a:rPr lang="en-US" smtClean="0">
                <a:latin typeface="Arial" pitchFamily="34" charset="0"/>
              </a:rPr>
              <a:t>The direct mail marketer must also determine the components of the mailing itself. Experiments of direct mail pieces show that response to the offers can vary based on things like the look and size of the envelope, the wording of the letter, and the type of reply envelope.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ln/>
        </p:spPr>
      </p:sp>
      <p:sp>
        <p:nvSpPr>
          <p:cNvPr id="35842" name="Notes Placeholder 2"/>
          <p:cNvSpPr>
            <a:spLocks noGrp="1"/>
          </p:cNvSpPr>
          <p:nvPr>
            <p:ph type="body" idx="1"/>
          </p:nvPr>
        </p:nvSpPr>
        <p:spPr>
          <a:noFill/>
          <a:ln/>
        </p:spPr>
        <p:txBody>
          <a:bodyPr/>
          <a:lstStyle/>
          <a:p>
            <a:pPr eaLnBrk="1" hangingPunct="1"/>
            <a:r>
              <a:rPr lang="en-US" dirty="0" smtClean="0">
                <a:latin typeface="Arial" pitchFamily="34" charset="0"/>
              </a:rPr>
              <a:t>In catalog marketing, companies may send full-line merchandise catalogs, specialty consumer catalogs, and business catalogs, usually in print form but also as DVDs or online. Many direct marketers find combining catalogs and Web sites an effective way to sell. Catalogs are a huge business—the Internet and catalog retailing industry includes 16,000 companies with combined annual revenue of $235 billion. The success of a catalog business depends on managing customer lists carefully to avoid duplication or bad debts, controlling inventory, offering good-quality merchandise so returns are low, and projecting a distinctive image. Some companies add literary or information features, send swatches of materials, operate a special online or telephone hotline to answer questions, send gifts to their best customers, and donate a percentage of profits to good causes. Putting their entire catalog online also provides business marketers with better access to global consumers than ever before, saving printing and mailing costs.</a:t>
            </a:r>
          </a:p>
        </p:txBody>
      </p:sp>
      <p:sp>
        <p:nvSpPr>
          <p:cNvPr id="35843" name="Slide Number Placeholder 3"/>
          <p:cNvSpPr>
            <a:spLocks noGrp="1"/>
          </p:cNvSpPr>
          <p:nvPr>
            <p:ph type="sldNum" sz="quarter" idx="5"/>
          </p:nvPr>
        </p:nvSpPr>
        <p:spPr>
          <a:noFill/>
        </p:spPr>
        <p:txBody>
          <a:bodyPr/>
          <a:lstStyle/>
          <a:p>
            <a:fld id="{D67B0FFC-003C-4232-A437-27B5817EF355}" type="slidenum">
              <a:rPr lang="en-US" smtClean="0">
                <a:latin typeface="Arial" pitchFamily="34" charset="0"/>
              </a:rPr>
              <a:pPr/>
              <a:t>37</a:t>
            </a:fld>
            <a:endParaRPr lang="en-US" smtClean="0">
              <a:latin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p:spPr>
        <p:txBody>
          <a:bodyPr/>
          <a:lstStyle/>
          <a:p>
            <a:fld id="{40A41CDF-8E9C-42A5-9603-CE07876C3236}" type="slidenum">
              <a:rPr lang="en-US" smtClean="0">
                <a:latin typeface="Arial" pitchFamily="34" charset="0"/>
              </a:rPr>
              <a:pPr/>
              <a:t>38</a:t>
            </a:fld>
            <a:endParaRPr lang="en-US" smtClean="0">
              <a:latin typeface="Arial" pitchFamily="34" charset="0"/>
            </a:endParaRPr>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p:spPr>
        <p:txBody>
          <a:bodyPr/>
          <a:lstStyle/>
          <a:p>
            <a:pPr eaLnBrk="1" hangingPunct="1"/>
            <a:r>
              <a:rPr lang="en-US" dirty="0" smtClean="0">
                <a:latin typeface="Arial" pitchFamily="34" charset="0"/>
              </a:rPr>
              <a:t>Telemarketing is the use of the telephone and call centers to attract prospects, sell to existing customers, and provide service by taking orders and answering questions. It helps companies increase revenue, reduce selling costs, and improve customer satisfaction. Companies use call centers for inbound telemarketing—receiving calls from customers—and outbound telemarketing—initiating calls to prospects and customers. It is increasing for business uses but has been met with opposition in consumer markets.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1F44A90B-8AE7-4BA2-A53D-E8C65C31B5F0}" type="slidenum">
              <a:rPr lang="en-US" smtClean="0">
                <a:latin typeface="Arial" pitchFamily="34" charset="0"/>
              </a:rPr>
              <a:pPr/>
              <a:t>39</a:t>
            </a:fld>
            <a:endParaRPr lang="en-US" smtClean="0">
              <a:latin typeface="Arial" pitchFamily="34" charset="0"/>
            </a:endParaRPr>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pPr eaLnBrk="1" hangingPunct="1"/>
            <a:r>
              <a:rPr lang="en-US" smtClean="0">
                <a:latin typeface="Arial" pitchFamily="34" charset="0"/>
              </a:rPr>
              <a:t>Direct marketers use all the major media. Newspapers and magazines carry ads offering books, clothing, appliances, vacations, and other goods and services that individuals can order via toll-free numbers. Radio ads present offers 24 hours a day. Some companies prepare 30- and 60-minute infomercials to combine the sell of television commercials with the draw of information and entertainment. Infomercials promote products that are complicated or technologically advanced, or that require a great deal of explanation. At-home shopping channels are dedicated to selling goods and services on a toll-free number or via the Web for delivery within 48 hours.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18BEEC7D-B76E-481A-8F49-E179B7D1C9DC}" type="slidenum">
              <a:rPr lang="en-US" smtClean="0">
                <a:latin typeface="Arial" pitchFamily="34" charset="0"/>
              </a:rPr>
              <a:pPr/>
              <a:t>40</a:t>
            </a:fld>
            <a:endParaRPr lang="en-US" smtClean="0">
              <a:latin typeface="Arial" pitchFamily="34" charset="0"/>
            </a:endParaRP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r>
              <a:rPr lang="en-US" smtClean="0">
                <a:latin typeface="Arial" pitchFamily="34" charset="0"/>
              </a:rPr>
              <a:t>Direct marketers and their customers usually enjoy mutually rewarding relationships. But there is a dark side too. Many people don’t like hard-sell, direct marketing solicitations. Some direct marketers take advantage of impulsive or less sophisticated buyers or prey on the vulnerable, especially the elderly. Some direct marketers design mailers and write copy intended to mislead or exaggerate product size, performance claims, or the “retail price.”The Federal Trade Commission receives thousands of complaints each year about fraudulent investment scams and phony charities. It seems that almost every time consumers order products by mail or telephone, apply for a credit card, or take out a magazine subscription, their names, addresses, and purchasing behavior may be added to several company databases. Critics worry that marketers may know too much about consumers’ lives, and that they may use this knowledge to take unfair advantage.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C656E4E9-82E4-44F0-8A13-AD8B660D3E30}" type="slidenum">
              <a:rPr lang="en-US" smtClean="0">
                <a:latin typeface="Arial" pitchFamily="34" charset="0"/>
              </a:rPr>
              <a:pPr/>
              <a:t>41</a:t>
            </a:fld>
            <a:endParaRPr lang="en-US" smtClean="0">
              <a:latin typeface="Arial" pitchFamily="34" charset="0"/>
            </a:endParaRPr>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p:spPr>
        <p:txBody>
          <a:bodyPr/>
          <a:lstStyle/>
          <a:p>
            <a:pPr eaLnBrk="1" hangingPunct="1"/>
            <a:r>
              <a:rPr lang="en-US" smtClean="0">
                <a:latin typeface="Arial" pitchFamily="34" charset="0"/>
              </a:rPr>
              <a:t>The variety of online communication options means companies can send tailored messages that engage consumers by reflecting their special interests and behavior. The Internet is also highly accountable and its effects can be easily traced by noting how many unique visitors or “UVs” click on a page or ad, how long they spend with it, and where they go afterward. Marketers can build or tap into online communities, inviting participation from consumers and creating a long-term marketing asset in the process. The Web offers the advantage of contextual placement, buying ads on sites related to the marketer’s offerings. Marketers can also place advertising based on keywords from search engines, to reach people when they’ve actually started the buying process. Using the Web also has disadvantages. Consumers can effectively screen out most messages. Marketers may think their ads are more effective than they are if bogus clicks are generated by software- powered Web sites. Advertisers also lose some control over their online messages, which can be hacked or vandalized. But many feel the pros outweigh the cons, and the Web is attracting marketers of all kinds.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ln/>
        </p:spPr>
      </p:sp>
      <p:sp>
        <p:nvSpPr>
          <p:cNvPr id="60418" name="Notes Placeholder 2"/>
          <p:cNvSpPr>
            <a:spLocks noGrp="1"/>
          </p:cNvSpPr>
          <p:nvPr>
            <p:ph type="body" idx="1"/>
          </p:nvPr>
        </p:nvSpPr>
        <p:spPr>
          <a:noFill/>
          <a:ln/>
        </p:spPr>
        <p:txBody>
          <a:bodyPr/>
          <a:lstStyle/>
          <a:p>
            <a:pPr eaLnBrk="1" hangingPunct="1"/>
            <a:r>
              <a:rPr lang="en-US" smtClean="0">
                <a:latin typeface="Arial" pitchFamily="34" charset="0"/>
              </a:rPr>
              <a:t>Consumers use word of mouth to talk about dozens of brands each day, from media and entertainment products such as movies, TV shows, and publications to food products, travel services, and retail stores. With the growth of social media, as Chapter 17 noted, marketers sometimes distinguish paid media from earned or free media. Although different points of view prevail, paid media results from press coverage of company-generated advertising, publicity, or other promotional efforts. Earned media—sometimes called free media—is all the PR benefits a firm receives without having directly paid for anything—all the news stories, blogs, social network conversations that deal with a brand. Earned media isn’t literally free—the company has to invest in products, services, and their marketing to some degree to get people to pay attention and write and talk about them, but the expenses are not devoted to eliciting a media response.</a:t>
            </a:r>
          </a:p>
        </p:txBody>
      </p:sp>
      <p:sp>
        <p:nvSpPr>
          <p:cNvPr id="60419" name="Slide Number Placeholder 3"/>
          <p:cNvSpPr>
            <a:spLocks noGrp="1"/>
          </p:cNvSpPr>
          <p:nvPr>
            <p:ph type="sldNum" sz="quarter" idx="5"/>
          </p:nvPr>
        </p:nvSpPr>
        <p:spPr>
          <a:noFill/>
        </p:spPr>
        <p:txBody>
          <a:bodyPr/>
          <a:lstStyle/>
          <a:p>
            <a:fld id="{B29FC273-ED3E-47AB-B31B-D129D8E5BC98}" type="slidenum">
              <a:rPr lang="en-US" smtClean="0">
                <a:latin typeface="Arial" pitchFamily="34" charset="0"/>
              </a:rPr>
              <a:pPr/>
              <a:t>42</a:t>
            </a:fld>
            <a:endParaRPr lang="en-US"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ln/>
        </p:spPr>
      </p:sp>
      <p:sp>
        <p:nvSpPr>
          <p:cNvPr id="62466" name="Notes Placeholder 2"/>
          <p:cNvSpPr>
            <a:spLocks noGrp="1"/>
          </p:cNvSpPr>
          <p:nvPr>
            <p:ph type="body" idx="1"/>
          </p:nvPr>
        </p:nvSpPr>
        <p:spPr>
          <a:noFill/>
          <a:ln/>
        </p:spPr>
        <p:txBody>
          <a:bodyPr/>
          <a:lstStyle/>
          <a:p>
            <a:pPr eaLnBrk="1" hangingPunct="1"/>
            <a:r>
              <a:rPr lang="en-US" smtClean="0">
                <a:latin typeface="Arial" pitchFamily="34" charset="0"/>
              </a:rPr>
              <a:t>Online communities and forums come in all shapes and sizes. Many are created by consumers or groups of consumers with no commercial interests or company affiliations. Others are sponsored by companies whose members communicate with the company and with each other through postings, instant messaging, and chat discussions about special interests related to the company’s products and brands. These online communities and forums can be a valuable resource for companies and provide multiple functions by both collecting and conveying key information. Blogs, regularly updated online journals or diaries, have become an important outlet for word of mouth. There are millions in existence and they vary widely, some personal for close friends and families, others designed to reach and influence a vast audience. One obvious appeal of blogs is bringing together people with common interests. Social networks have become an important force in both business-to-consumer and business-to-business marketing.</a:t>
            </a:r>
          </a:p>
        </p:txBody>
      </p:sp>
      <p:sp>
        <p:nvSpPr>
          <p:cNvPr id="62467" name="Slide Number Placeholder 3"/>
          <p:cNvSpPr>
            <a:spLocks noGrp="1"/>
          </p:cNvSpPr>
          <p:nvPr>
            <p:ph type="sldNum" sz="quarter" idx="5"/>
          </p:nvPr>
        </p:nvSpPr>
        <p:spPr>
          <a:noFill/>
        </p:spPr>
        <p:txBody>
          <a:bodyPr/>
          <a:lstStyle/>
          <a:p>
            <a:fld id="{23D4BCA4-2A59-4F65-80A9-E0AD2AE0FF36}" type="slidenum">
              <a:rPr lang="en-US" smtClean="0">
                <a:latin typeface="Arial" pitchFamily="34" charset="0"/>
              </a:rPr>
              <a:pPr/>
              <a:t>43</a:t>
            </a:fld>
            <a:endParaRPr lang="en-US" smtClean="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AE5BD643-7962-48D7-B11C-497054E496A9}" type="slidenum">
              <a:rPr lang="en-US" smtClean="0">
                <a:latin typeface="Arial" pitchFamily="34" charset="0"/>
              </a:rPr>
              <a:pPr/>
              <a:t>44</a:t>
            </a:fld>
            <a:endParaRPr lang="en-US" smtClean="0">
              <a:latin typeface="Arial" pitchFamily="34" charset="0"/>
            </a:endParaRPr>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r>
              <a:rPr lang="en-US" smtClean="0">
                <a:latin typeface="Arial" pitchFamily="34" charset="0"/>
              </a:rPr>
              <a:t>Some marketers highlight two particular forms of word of mouth—buzz and viral marketing. Buzz marketing generates excitement, creates publicity, and conveys new relevant brand-related information through unexpected or even outrageous means. Viral marketing is another form of word of mouth, or “word of mouse,” that encourages consumers to pass along company-developed products and services or audio, video, or written information to others online.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ln/>
        </p:spPr>
      </p:sp>
      <p:sp>
        <p:nvSpPr>
          <p:cNvPr id="70658" name="Notes Placeholder 2"/>
          <p:cNvSpPr>
            <a:spLocks noGrp="1"/>
          </p:cNvSpPr>
          <p:nvPr>
            <p:ph type="body" idx="1"/>
          </p:nvPr>
        </p:nvSpPr>
        <p:spPr>
          <a:noFill/>
          <a:ln/>
        </p:spPr>
        <p:txBody>
          <a:bodyPr/>
          <a:lstStyle/>
          <a:p>
            <a:pPr eaLnBrk="1" hangingPunct="1"/>
            <a:r>
              <a:rPr lang="en-US" smtClean="0">
                <a:latin typeface="Arial" pitchFamily="34" charset="0"/>
              </a:rPr>
              <a:t>The term sales representative covers six positions, ranging  from the least to the most creative types of selling:</a:t>
            </a:r>
          </a:p>
          <a:p>
            <a:pPr eaLnBrk="1" hangingPunct="1"/>
            <a:r>
              <a:rPr lang="en-US" smtClean="0">
                <a:latin typeface="Arial" pitchFamily="34" charset="0"/>
              </a:rPr>
              <a:t>1. Deliverer—A salesperson whose major task is the delivery of a product (water, fuel, oil).</a:t>
            </a:r>
          </a:p>
          <a:p>
            <a:pPr eaLnBrk="1" hangingPunct="1"/>
            <a:r>
              <a:rPr lang="en-US" smtClean="0">
                <a:latin typeface="Arial" pitchFamily="34" charset="0"/>
              </a:rPr>
              <a:t>2. Order taker—An inside order taker (standing behind the counter) or outside order taker (calling on the supermarket manager).</a:t>
            </a:r>
          </a:p>
          <a:p>
            <a:pPr eaLnBrk="1" hangingPunct="1"/>
            <a:r>
              <a:rPr lang="en-US" smtClean="0">
                <a:latin typeface="Arial" pitchFamily="34" charset="0"/>
              </a:rPr>
              <a:t>3. Missionary—A salesperson not permitted to take an order but expected rather to build goodwill or educate the actual or potential user.</a:t>
            </a:r>
          </a:p>
          <a:p>
            <a:pPr eaLnBrk="1" hangingPunct="1"/>
            <a:r>
              <a:rPr lang="en-US" smtClean="0">
                <a:latin typeface="Arial" pitchFamily="34" charset="0"/>
              </a:rPr>
              <a:t>4. Technician—A salesperson with a high level of technical knowledge (the engineering salesperson who is primarily a consultant to client companies).</a:t>
            </a:r>
          </a:p>
          <a:p>
            <a:pPr eaLnBrk="1" hangingPunct="1"/>
            <a:r>
              <a:rPr lang="en-US" smtClean="0">
                <a:latin typeface="Arial" pitchFamily="34" charset="0"/>
              </a:rPr>
              <a:t>5. Demand creator—A salesperson who relies on creative methods for selling tangible products or intangibles.</a:t>
            </a:r>
          </a:p>
          <a:p>
            <a:pPr eaLnBrk="1" hangingPunct="1"/>
            <a:r>
              <a:rPr lang="en-US" smtClean="0">
                <a:latin typeface="Arial" pitchFamily="34" charset="0"/>
              </a:rPr>
              <a:t>6. Solution vendor—A salesperson whose expertise is solving a customer’s problem, often with a system of the company’s products and services.</a:t>
            </a:r>
          </a:p>
        </p:txBody>
      </p:sp>
      <p:sp>
        <p:nvSpPr>
          <p:cNvPr id="70659" name="Slide Number Placeholder 3"/>
          <p:cNvSpPr>
            <a:spLocks noGrp="1"/>
          </p:cNvSpPr>
          <p:nvPr>
            <p:ph type="sldNum" sz="quarter" idx="5"/>
          </p:nvPr>
        </p:nvSpPr>
        <p:spPr>
          <a:noFill/>
        </p:spPr>
        <p:txBody>
          <a:bodyPr/>
          <a:lstStyle/>
          <a:p>
            <a:fld id="{1A406421-718E-49BC-BADA-9229621A76F0}" type="slidenum">
              <a:rPr lang="en-US" smtClean="0">
                <a:latin typeface="Arial" pitchFamily="34" charset="0"/>
              </a:rPr>
              <a:pPr/>
              <a:t>45</a:t>
            </a:fld>
            <a:endParaRPr lang="en-US" smtClean="0">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p:spPr>
        <p:txBody>
          <a:bodyPr/>
          <a:lstStyle/>
          <a:p>
            <a:fld id="{647C5EC2-7D3A-4444-856E-ED4394FD428B}" type="slidenum">
              <a:rPr lang="en-US" smtClean="0">
                <a:latin typeface="Arial" pitchFamily="34" charset="0"/>
              </a:rPr>
              <a:pPr/>
              <a:t>46</a:t>
            </a:fld>
            <a:endParaRPr lang="en-US" smtClean="0">
              <a:latin typeface="Arial" pitchFamily="34" charset="0"/>
            </a:endParaRPr>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pPr eaLnBrk="1" hangingPunct="1"/>
            <a:r>
              <a:rPr lang="en-US" smtClean="0">
                <a:latin typeface="Arial" pitchFamily="34" charset="0"/>
              </a:rPr>
              <a:t>Regardless of the selling context, salespeople perform one or more specific tasks:</a:t>
            </a:r>
          </a:p>
          <a:p>
            <a:pPr eaLnBrk="1" hangingPunct="1"/>
            <a:r>
              <a:rPr lang="en-US" smtClean="0">
                <a:latin typeface="Arial" pitchFamily="34" charset="0"/>
              </a:rPr>
              <a:t>• Prospecting. Searching for prospects, or leads</a:t>
            </a:r>
          </a:p>
          <a:p>
            <a:pPr eaLnBrk="1" hangingPunct="1"/>
            <a:r>
              <a:rPr lang="en-US" smtClean="0">
                <a:latin typeface="Arial" pitchFamily="34" charset="0"/>
              </a:rPr>
              <a:t>• Targeting. Deciding how to allocate their time among prospects and customers</a:t>
            </a:r>
          </a:p>
          <a:p>
            <a:pPr eaLnBrk="1" hangingPunct="1"/>
            <a:r>
              <a:rPr lang="en-US" smtClean="0">
                <a:latin typeface="Arial" pitchFamily="34" charset="0"/>
              </a:rPr>
              <a:t>• Communicating. Communicating information about the company’s products and services</a:t>
            </a:r>
          </a:p>
          <a:p>
            <a:pPr eaLnBrk="1" hangingPunct="1"/>
            <a:r>
              <a:rPr lang="en-US" smtClean="0">
                <a:latin typeface="Arial" pitchFamily="34" charset="0"/>
              </a:rPr>
              <a:t>• Selling. Approaching, presenting, answering questions, overcoming objections, and closing sales</a:t>
            </a:r>
          </a:p>
          <a:p>
            <a:pPr eaLnBrk="1" hangingPunct="1"/>
            <a:r>
              <a:rPr lang="en-US" smtClean="0">
                <a:latin typeface="Arial" pitchFamily="34" charset="0"/>
              </a:rPr>
              <a:t>• Servicing. Providing various services to the customers—consulting on problems, rendering technical assistance, arranging financing, expediting delivery</a:t>
            </a:r>
          </a:p>
          <a:p>
            <a:pPr eaLnBrk="1" hangingPunct="1"/>
            <a:r>
              <a:rPr lang="en-US" smtClean="0">
                <a:latin typeface="Arial" pitchFamily="34" charset="0"/>
              </a:rPr>
              <a:t>• Information gathering. Conducting market research and doing intelligence work</a:t>
            </a:r>
          </a:p>
          <a:p>
            <a:pPr eaLnBrk="1" hangingPunct="1"/>
            <a:r>
              <a:rPr lang="en-US" smtClean="0">
                <a:latin typeface="Arial" pitchFamily="34" charset="0"/>
              </a:rPr>
              <a:t>• Allocating. Deciding which customers will get scarce products during product shortages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p:spPr>
        <p:txBody>
          <a:bodyPr/>
          <a:lstStyle/>
          <a:p>
            <a:fld id="{A1241444-AFCA-4C5E-AD68-9C80B54CFFDA}" type="slidenum">
              <a:rPr lang="en-US" smtClean="0">
                <a:latin typeface="Arial" pitchFamily="34" charset="0"/>
              </a:rPr>
              <a:pPr/>
              <a:t>47</a:t>
            </a:fld>
            <a:endParaRPr lang="en-US" smtClean="0">
              <a:latin typeface="Arial" pitchFamily="34" charset="0"/>
            </a:endParaRPr>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pPr eaLnBrk="1" hangingPunct="1"/>
            <a:r>
              <a:rPr lang="en-US" smtClean="0">
                <a:latin typeface="Arial" pitchFamily="34" charset="0"/>
              </a:rPr>
              <a:t>The company must quantify four components of sales force compensation. The fixed amount, a salary, satisfies the need for income stability. The variable amount, whether commissions, bonus, or profit sharing, serves to stimulate and reward effort. Expense allowances enable sales reps to meet the expenses of travel and entertaining. Benefits, such as paid vacations, sickness or accident benefits, pensions, and life insurance, provide security and job satisfaction. Fixed compensation is common in jobs with a high ratio of nonselling to selling duties, and jobs where the selling task is technically complex and requires teamwork. Variable compensation works best where sales are cyclical or depend on individual initiative. Fixed and variable compensation give rise to three basic types of compensation plans—straight salary, straight commission, and combination salary and commission.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p:spPr>
        <p:txBody>
          <a:bodyPr/>
          <a:lstStyle/>
          <a:p>
            <a:fld id="{64FCCBFF-1949-4F78-8BB0-8BFE75512160}" type="slidenum">
              <a:rPr lang="en-US" smtClean="0">
                <a:latin typeface="Arial" pitchFamily="34" charset="0"/>
              </a:rPr>
              <a:pPr/>
              <a:t>48</a:t>
            </a:fld>
            <a:endParaRPr lang="en-US" smtClean="0">
              <a:latin typeface="Arial" pitchFamily="34" charset="0"/>
            </a:endParaRPr>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p:spPr>
        <p:txBody>
          <a:bodyPr/>
          <a:lstStyle/>
          <a:p>
            <a:pPr eaLnBrk="1" hangingPunct="1"/>
            <a:r>
              <a:rPr lang="en-US" smtClean="0">
                <a:latin typeface="Arial" pitchFamily="34" charset="0"/>
              </a:rPr>
              <a:t>Various policies and procedures guide the firm in recruiting, selecting, training, supervising, motivating, and evaluating sales representatives to manage its sales force as shown in Figure 19.5.</a:t>
            </a:r>
          </a:p>
          <a:p>
            <a:pPr eaLnBrk="1" hangingPunct="1"/>
            <a:r>
              <a:rPr lang="en-US" smtClean="0">
                <a:latin typeface="Arial" pitchFamily="34" charset="0"/>
              </a:rPr>
              <a:t>After management develops its selection criteria, it must recruit. The human resources department solicits names from current sales representatives, uses employment agencies, places job ads, and contacts college students. Selection procedures can vary from a single informal interview to prolonged testing and interviewing. New hires are trained and supervised. They may be intrinsically or extrinsically motivated. Most marketers believe that the higher the salesperson’s motivation, the greater the effort and the resulting performance, rewards, and satisfaction— all of which increase motivation. Lastly, their performance must be evaluated.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A87886-1CB1-4C6C-AAEA-08C54FC2E14D}" type="datetime1">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552A48-B0E1-4E75-8577-DB6EC893DB8F}" type="datetime1">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5AF725-1CD5-48A1-9231-D84757C566FF}" type="datetime1">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C78EA15-F515-4085-A821-F765FD59FC24}" type="datetime1">
              <a:rPr lang="en-US" smtClean="0"/>
              <a:pPr/>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503F35-29FE-4D58-BA57-06A92D368136}" type="datetime1">
              <a:rPr lang="en-US" smtClean="0"/>
              <a:pPr/>
              <a:t>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FA398A-A202-40DC-8A8A-39C79AA44574}" type="datetime1">
              <a:rPr lang="en-US" smtClean="0"/>
              <a:pPr/>
              <a:t>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312713-2F3E-43C1-82D1-DC341B7A0E7D}" type="datetime1">
              <a:rPr lang="en-US" smtClean="0"/>
              <a:pPr/>
              <a:t>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75B95804-D5AB-4352-9BAF-8C6288210D04}" type="datetime1">
              <a:rPr lang="en-US" smtClean="0"/>
              <a:pPr/>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269F46-DFD1-4571-AAAC-F0B97210EFE4}" type="datetime1">
              <a:rPr lang="en-US" smtClean="0"/>
              <a:pPr/>
              <a:t>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E9D88A3-BD14-466C-9070-8340A77159EC}" type="datetime1">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49715A-2D72-442C-88CE-C62167D5D581}" type="datetime1">
              <a:rPr lang="en-US" smtClean="0"/>
              <a:pPr/>
              <a:t>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762000" y="16002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762000" y="39624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p:txBody>
          <a:bodyPr/>
          <a:lstStyle>
            <a:lvl1pPr>
              <a:defRPr sz="1400" dirty="0"/>
            </a:lvl1pPr>
          </a:lstStyle>
          <a:p>
            <a:pPr>
              <a:defRPr/>
            </a:pPr>
            <a:endParaRPr lang="en-US"/>
          </a:p>
        </p:txBody>
      </p:sp>
    </p:spTree>
    <p:extLst>
      <p:ext uri="{BB962C8B-B14F-4D97-AF65-F5344CB8AC3E}">
        <p14:creationId xmlns="" xmlns:p14="http://schemas.microsoft.com/office/powerpoint/2010/main" val="703823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sz="1400" dirty="0"/>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2857C7-CA7D-425B-A93F-606D8DF924D8}" type="datetime1">
              <a:rPr lang="en-US" smtClean="0"/>
              <a:pPr/>
              <a:t>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 id="2147483665"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30</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 xmlns:p14="http://schemas.microsoft.com/office/powerpoint/2010/main"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fontScale="90000"/>
          </a:bodyPr>
          <a:lstStyle/>
          <a:p>
            <a:pPr marL="514350" indent="-514350"/>
            <a:r>
              <a:rPr lang="en-US" sz="6600" dirty="0"/>
              <a:t>Strategy </a:t>
            </a:r>
            <a:r>
              <a:rPr lang="en-US" sz="6600" dirty="0" smtClean="0"/>
              <a:t>Formulation &amp; Implementation</a:t>
            </a:r>
            <a:endParaRPr lang="en-US" sz="6600" dirty="0"/>
          </a:p>
        </p:txBody>
      </p:sp>
      <p:sp>
        <p:nvSpPr>
          <p:cNvPr id="2" name="Subtitle 1"/>
          <p:cNvSpPr>
            <a:spLocks noGrp="1"/>
          </p:cNvSpPr>
          <p:nvPr>
            <p:ph type="subTitle" idx="1"/>
          </p:nvPr>
        </p:nvSpPr>
        <p:spPr/>
        <p:txBody>
          <a:bodyPr/>
          <a:lstStyle/>
          <a:p>
            <a:r>
              <a:rPr lang="en-GB" dirty="0" smtClean="0"/>
              <a:t>Part 3 &amp; 4</a:t>
            </a:r>
            <a:endParaRPr lang="en-GB" dirty="0"/>
          </a:p>
        </p:txBody>
      </p:sp>
    </p:spTree>
    <p:extLst>
      <p:ext uri="{BB962C8B-B14F-4D97-AF65-F5344CB8AC3E}">
        <p14:creationId xmlns="" xmlns:p14="http://schemas.microsoft.com/office/powerpoint/2010/main" val="3991452403"/>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ctrTitle"/>
          </p:nvPr>
        </p:nvSpPr>
        <p:spPr/>
        <p:txBody>
          <a:bodyPr>
            <a:normAutofit/>
          </a:bodyPr>
          <a:lstStyle/>
          <a:p>
            <a:pPr eaLnBrk="1" hangingPunct="1"/>
            <a:r>
              <a:rPr lang="en-US" sz="6000" b="1" dirty="0" smtClean="0">
                <a:solidFill>
                  <a:schemeClr val="tx1"/>
                </a:solidFill>
                <a:latin typeface="Garamond" pitchFamily="18" charset="0"/>
              </a:rPr>
              <a:t>Promotion Strategies </a:t>
            </a:r>
          </a:p>
        </p:txBody>
      </p:sp>
      <p:sp>
        <p:nvSpPr>
          <p:cNvPr id="2" name="Subtitle 1"/>
          <p:cNvSpPr>
            <a:spLocks noGrp="1"/>
          </p:cNvSpPr>
          <p:nvPr>
            <p:ph type="subTitle" idx="1"/>
          </p:nvPr>
        </p:nvSpPr>
        <p:spPr/>
        <p:txBody>
          <a:bodyPr/>
          <a:lstStyle/>
          <a:p>
            <a:endParaRPr lang="en-GB"/>
          </a:p>
        </p:txBody>
      </p:sp>
    </p:spTree>
    <p:extLst>
      <p:ext uri="{BB962C8B-B14F-4D97-AF65-F5344CB8AC3E}">
        <p14:creationId xmlns="" xmlns:p14="http://schemas.microsoft.com/office/powerpoint/2010/main" val="3446321344"/>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lstStyle/>
          <a:p>
            <a:r>
              <a:rPr lang="en-US" dirty="0" smtClean="0"/>
              <a:t>Lecture Agenda</a:t>
            </a:r>
          </a:p>
        </p:txBody>
      </p:sp>
      <p:sp>
        <p:nvSpPr>
          <p:cNvPr id="17411" name="Rectangle 5"/>
          <p:cNvSpPr>
            <a:spLocks noGrp="1" noChangeArrowheads="1"/>
          </p:cNvSpPr>
          <p:nvPr>
            <p:ph type="body" idx="1"/>
          </p:nvPr>
        </p:nvSpPr>
        <p:spPr/>
        <p:txBody>
          <a:bodyPr/>
          <a:lstStyle/>
          <a:p>
            <a:pPr eaLnBrk="1" hangingPunct="1"/>
            <a:r>
              <a:rPr lang="en-US" dirty="0" smtClean="0"/>
              <a:t>What steps are required in developing an advertising program?</a:t>
            </a:r>
          </a:p>
          <a:p>
            <a:pPr eaLnBrk="1" hangingPunct="1"/>
            <a:r>
              <a:rPr lang="en-US" dirty="0" smtClean="0"/>
              <a:t>How should sales promotion decisions be made?</a:t>
            </a:r>
          </a:p>
          <a:p>
            <a:pPr eaLnBrk="1" hangingPunct="1"/>
            <a:r>
              <a:rPr lang="en-US" dirty="0" smtClean="0"/>
              <a:t>What are the guidelines for effective brand-building events and experiences?</a:t>
            </a:r>
          </a:p>
          <a:p>
            <a:pPr eaLnBrk="1" hangingPunct="1"/>
            <a:r>
              <a:rPr lang="en-US" dirty="0" smtClean="0"/>
              <a:t>How can companies exploit the potential of public relations and publicity?</a:t>
            </a:r>
          </a:p>
          <a:p>
            <a:pPr eaLnBrk="1" hangingPunct="1"/>
            <a:endParaRPr lang="en-US" dirty="0" smtClean="0"/>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6"/>
          <p:cNvSpPr>
            <a:spLocks noGrp="1" noChangeArrowheads="1"/>
          </p:cNvSpPr>
          <p:nvPr>
            <p:ph type="title"/>
          </p:nvPr>
        </p:nvSpPr>
        <p:spPr/>
        <p:txBody>
          <a:bodyPr/>
          <a:lstStyle/>
          <a:p>
            <a:r>
              <a:rPr lang="en-US" dirty="0" smtClean="0"/>
              <a:t>Lecture Agenda</a:t>
            </a:r>
          </a:p>
        </p:txBody>
      </p:sp>
      <p:sp>
        <p:nvSpPr>
          <p:cNvPr id="18435" name="Rectangle 7"/>
          <p:cNvSpPr>
            <a:spLocks noGrp="1" noChangeArrowheads="1"/>
          </p:cNvSpPr>
          <p:nvPr>
            <p:ph type="body" idx="1"/>
          </p:nvPr>
        </p:nvSpPr>
        <p:spPr>
          <a:xfrm>
            <a:off x="457200" y="1447800"/>
            <a:ext cx="7924800" cy="4724400"/>
          </a:xfrm>
        </p:spPr>
        <p:txBody>
          <a:bodyPr>
            <a:normAutofit/>
          </a:bodyPr>
          <a:lstStyle/>
          <a:p>
            <a:pPr eaLnBrk="1" hangingPunct="1"/>
            <a:r>
              <a:rPr lang="en-US" dirty="0" smtClean="0"/>
              <a:t>How can companies conduct direct marketing for competitive advantage?</a:t>
            </a:r>
          </a:p>
          <a:p>
            <a:pPr eaLnBrk="1" hangingPunct="1"/>
            <a:r>
              <a:rPr lang="en-US" dirty="0" smtClean="0"/>
              <a:t>How can companies carry out effective interactive marketing?</a:t>
            </a:r>
          </a:p>
          <a:p>
            <a:pPr eaLnBrk="1" hangingPunct="1"/>
            <a:r>
              <a:rPr lang="en-US" dirty="0" smtClean="0"/>
              <a:t>How does word of mouth affect marketing success?</a:t>
            </a:r>
          </a:p>
          <a:p>
            <a:pPr eaLnBrk="1" hangingPunct="1"/>
            <a:r>
              <a:rPr lang="en-US" dirty="0" smtClean="0"/>
              <a:t>What decisions do companies face in designing and managing a sales force?</a:t>
            </a: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4"/>
          <p:cNvSpPr>
            <a:spLocks noGrp="1"/>
          </p:cNvSpPr>
          <p:nvPr>
            <p:ph type="title"/>
          </p:nvPr>
        </p:nvSpPr>
        <p:spPr/>
        <p:txBody>
          <a:bodyPr/>
          <a:lstStyle/>
          <a:p>
            <a:pPr eaLnBrk="1" hangingPunct="1"/>
            <a:r>
              <a:rPr lang="en-US" dirty="0" smtClean="0"/>
              <a:t>Advertising</a:t>
            </a:r>
          </a:p>
        </p:txBody>
      </p:sp>
      <p:sp>
        <p:nvSpPr>
          <p:cNvPr id="5" name="Content Placeholder 4"/>
          <p:cNvSpPr>
            <a:spLocks noGrp="1"/>
          </p:cNvSpPr>
          <p:nvPr>
            <p:ph idx="1"/>
          </p:nvPr>
        </p:nvSpPr>
        <p:spPr/>
        <p:txBody>
          <a:bodyPr/>
          <a:lstStyle/>
          <a:p>
            <a:r>
              <a:rPr lang="en-US" dirty="0" smtClean="0">
                <a:latin typeface="Arial" pitchFamily="34" charset="0"/>
              </a:rPr>
              <a:t>Advertising is any paid form of </a:t>
            </a:r>
            <a:r>
              <a:rPr lang="en-US" dirty="0" err="1" smtClean="0">
                <a:latin typeface="Arial" pitchFamily="34" charset="0"/>
              </a:rPr>
              <a:t>nonpersonal</a:t>
            </a:r>
            <a:r>
              <a:rPr lang="en-US" dirty="0" smtClean="0">
                <a:latin typeface="Arial" pitchFamily="34" charset="0"/>
              </a:rPr>
              <a:t> presentation and promotion of ideas, goods, or services by an identified sponsor.</a:t>
            </a:r>
            <a:endParaRPr lang="en-US" dirty="0"/>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eaLnBrk="1" hangingPunct="1"/>
            <a:r>
              <a:rPr lang="en-US" dirty="0" smtClean="0"/>
              <a:t>The Five M’s of Advertising</a:t>
            </a:r>
          </a:p>
        </p:txBody>
      </p:sp>
      <p:pic>
        <p:nvPicPr>
          <p:cNvPr id="21507" name="Picture 2"/>
          <p:cNvPicPr>
            <a:picLocks noChangeAspect="1" noChangeArrowheads="1"/>
          </p:cNvPicPr>
          <p:nvPr/>
        </p:nvPicPr>
        <p:blipFill>
          <a:blip r:embed="rId3"/>
          <a:srcRect/>
          <a:stretch>
            <a:fillRect/>
          </a:stretch>
        </p:blipFill>
        <p:spPr bwMode="auto">
          <a:xfrm>
            <a:off x="381000" y="1981200"/>
            <a:ext cx="7773988" cy="3348038"/>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685800" y="228600"/>
            <a:ext cx="7696200" cy="1143000"/>
          </a:xfrm>
        </p:spPr>
        <p:txBody>
          <a:bodyPr>
            <a:normAutofit fontScale="90000"/>
          </a:bodyPr>
          <a:lstStyle/>
          <a:p>
            <a:pPr eaLnBrk="1" hangingPunct="1"/>
            <a:r>
              <a:rPr lang="en-US" smtClean="0"/>
              <a:t>Developing an </a:t>
            </a:r>
            <a:br>
              <a:rPr lang="en-US" smtClean="0"/>
            </a:br>
            <a:r>
              <a:rPr lang="en-US" smtClean="0"/>
              <a:t>Advertising Program</a:t>
            </a:r>
          </a:p>
        </p:txBody>
      </p:sp>
      <p:sp>
        <p:nvSpPr>
          <p:cNvPr id="5" name="Rounded Rectangle 4"/>
          <p:cNvSpPr/>
          <p:nvPr/>
        </p:nvSpPr>
        <p:spPr>
          <a:xfrm>
            <a:off x="457200" y="1600200"/>
            <a:ext cx="7467600" cy="762000"/>
          </a:xfrm>
          <a:prstGeom prst="round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Setting Objectives</a:t>
            </a:r>
          </a:p>
        </p:txBody>
      </p:sp>
      <p:sp>
        <p:nvSpPr>
          <p:cNvPr id="6" name="Rounded Rectangle 5"/>
          <p:cNvSpPr/>
          <p:nvPr/>
        </p:nvSpPr>
        <p:spPr>
          <a:xfrm>
            <a:off x="457200" y="2514600"/>
            <a:ext cx="7467600" cy="762000"/>
          </a:xfrm>
          <a:prstGeom prst="round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Deciding on the Budget</a:t>
            </a:r>
          </a:p>
        </p:txBody>
      </p:sp>
      <p:sp>
        <p:nvSpPr>
          <p:cNvPr id="7" name="Rounded Rectangle 6"/>
          <p:cNvSpPr/>
          <p:nvPr/>
        </p:nvSpPr>
        <p:spPr>
          <a:xfrm>
            <a:off x="457200" y="3429000"/>
            <a:ext cx="7467600" cy="762000"/>
          </a:xfrm>
          <a:prstGeom prst="round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Developing the Campaign</a:t>
            </a:r>
          </a:p>
        </p:txBody>
      </p:sp>
      <p:sp>
        <p:nvSpPr>
          <p:cNvPr id="8" name="Rounded Rectangle 7"/>
          <p:cNvSpPr/>
          <p:nvPr/>
        </p:nvSpPr>
        <p:spPr>
          <a:xfrm>
            <a:off x="457200" y="4343400"/>
            <a:ext cx="7467600" cy="762000"/>
          </a:xfrm>
          <a:prstGeom prst="round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Deciding on Media</a:t>
            </a:r>
          </a:p>
        </p:txBody>
      </p:sp>
      <p:sp>
        <p:nvSpPr>
          <p:cNvPr id="9" name="Rounded Rectangle 8"/>
          <p:cNvSpPr/>
          <p:nvPr/>
        </p:nvSpPr>
        <p:spPr>
          <a:xfrm>
            <a:off x="457200" y="5257800"/>
            <a:ext cx="7467600" cy="762000"/>
          </a:xfrm>
          <a:prstGeom prst="round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Making Measurement Plans</a:t>
            </a: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Advertising Objectives</a:t>
            </a:r>
          </a:p>
        </p:txBody>
      </p:sp>
      <p:sp>
        <p:nvSpPr>
          <p:cNvPr id="5" name="Rounded Rectangle 4"/>
          <p:cNvSpPr/>
          <p:nvPr/>
        </p:nvSpPr>
        <p:spPr>
          <a:xfrm>
            <a:off x="2590800" y="1828800"/>
            <a:ext cx="33528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Informative</a:t>
            </a:r>
          </a:p>
        </p:txBody>
      </p:sp>
      <p:sp>
        <p:nvSpPr>
          <p:cNvPr id="6" name="Rounded Rectangle 5"/>
          <p:cNvSpPr/>
          <p:nvPr/>
        </p:nvSpPr>
        <p:spPr>
          <a:xfrm>
            <a:off x="2590800" y="2819400"/>
            <a:ext cx="33528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Persuasive</a:t>
            </a:r>
          </a:p>
        </p:txBody>
      </p:sp>
      <p:sp>
        <p:nvSpPr>
          <p:cNvPr id="7" name="Rounded Rectangle 6"/>
          <p:cNvSpPr/>
          <p:nvPr/>
        </p:nvSpPr>
        <p:spPr>
          <a:xfrm>
            <a:off x="2590800" y="3810000"/>
            <a:ext cx="33528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Reminder</a:t>
            </a:r>
          </a:p>
        </p:txBody>
      </p:sp>
      <p:sp>
        <p:nvSpPr>
          <p:cNvPr id="8" name="Rounded Rectangle 7"/>
          <p:cNvSpPr/>
          <p:nvPr/>
        </p:nvSpPr>
        <p:spPr>
          <a:xfrm>
            <a:off x="2590800" y="4800600"/>
            <a:ext cx="33528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Reinforcement</a:t>
            </a: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z="3200" smtClean="0"/>
              <a:t>Factors to Consider in Setting an Advertising Budget</a:t>
            </a:r>
          </a:p>
        </p:txBody>
      </p:sp>
      <p:sp>
        <p:nvSpPr>
          <p:cNvPr id="27651" name="Rectangle 9"/>
          <p:cNvSpPr>
            <a:spLocks noGrp="1" noChangeArrowheads="1"/>
          </p:cNvSpPr>
          <p:nvPr>
            <p:ph type="body" idx="1"/>
          </p:nvPr>
        </p:nvSpPr>
        <p:spPr/>
        <p:txBody>
          <a:bodyPr/>
          <a:lstStyle/>
          <a:p>
            <a:pPr eaLnBrk="1" hangingPunct="1"/>
            <a:r>
              <a:rPr lang="en-US" smtClean="0"/>
              <a:t>Stage in the product life cycle</a:t>
            </a:r>
          </a:p>
          <a:p>
            <a:pPr eaLnBrk="1" hangingPunct="1"/>
            <a:r>
              <a:rPr lang="en-US" smtClean="0"/>
              <a:t>Market share and consumer base</a:t>
            </a:r>
          </a:p>
          <a:p>
            <a:pPr eaLnBrk="1" hangingPunct="1"/>
            <a:r>
              <a:rPr lang="en-US" smtClean="0"/>
              <a:t>Competition and clutter</a:t>
            </a:r>
          </a:p>
          <a:p>
            <a:pPr eaLnBrk="1" hangingPunct="1"/>
            <a:r>
              <a:rPr lang="en-US" smtClean="0"/>
              <a:t>Advertising frequency</a:t>
            </a:r>
          </a:p>
          <a:p>
            <a:pPr eaLnBrk="1" hangingPunct="1"/>
            <a:r>
              <a:rPr lang="en-US" smtClean="0"/>
              <a:t>Product substitutability</a:t>
            </a: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eaLnBrk="1" hangingPunct="1"/>
            <a:r>
              <a:rPr lang="en-US" smtClean="0"/>
              <a:t>Developing the </a:t>
            </a:r>
            <a:br>
              <a:rPr lang="en-US" smtClean="0"/>
            </a:br>
            <a:r>
              <a:rPr lang="en-US" smtClean="0"/>
              <a:t>Advertising Campaign</a:t>
            </a:r>
          </a:p>
        </p:txBody>
      </p:sp>
      <p:sp>
        <p:nvSpPr>
          <p:cNvPr id="5" name="Content Placeholder 4"/>
          <p:cNvSpPr>
            <a:spLocks noGrp="1"/>
          </p:cNvSpPr>
          <p:nvPr>
            <p:ph idx="1"/>
          </p:nvPr>
        </p:nvSpPr>
        <p:spPr/>
        <p:txBody>
          <a:bodyPr>
            <a:normAutofit fontScale="85000" lnSpcReduction="10000"/>
          </a:bodyPr>
          <a:lstStyle/>
          <a:p>
            <a:r>
              <a:rPr lang="en-US" dirty="0" smtClean="0">
                <a:latin typeface="Arial" pitchFamily="34" charset="0"/>
              </a:rPr>
              <a:t>In designing and evaluating an ad campaign, marketers employ both art and science to develop </a:t>
            </a:r>
          </a:p>
          <a:p>
            <a:pPr lvl="1"/>
            <a:r>
              <a:rPr lang="en-US" dirty="0" smtClean="0">
                <a:latin typeface="Arial" pitchFamily="34" charset="0"/>
              </a:rPr>
              <a:t>The message strategy or positioning of an ad—what the ad attempts to convey about the brand—</a:t>
            </a:r>
          </a:p>
          <a:p>
            <a:pPr lvl="1"/>
            <a:r>
              <a:rPr lang="en-US" dirty="0" smtClean="0">
                <a:latin typeface="Arial" pitchFamily="34" charset="0"/>
              </a:rPr>
              <a:t>Its creative strategy—how the ad expresses the brand claims.</a:t>
            </a:r>
          </a:p>
          <a:p>
            <a:endParaRPr lang="en-US" dirty="0" smtClean="0">
              <a:latin typeface="Arial" pitchFamily="34" charset="0"/>
            </a:endParaRPr>
          </a:p>
          <a:p>
            <a:r>
              <a:rPr lang="en-US" dirty="0" smtClean="0">
                <a:latin typeface="Arial" pitchFamily="34" charset="0"/>
              </a:rPr>
              <a:t> Advertisers go through three steps: </a:t>
            </a:r>
          </a:p>
          <a:p>
            <a:pPr lvl="1"/>
            <a:r>
              <a:rPr lang="en-US" dirty="0" smtClean="0">
                <a:latin typeface="Arial" pitchFamily="34" charset="0"/>
              </a:rPr>
              <a:t>Message generation and evaluation</a:t>
            </a:r>
          </a:p>
          <a:p>
            <a:pPr lvl="1"/>
            <a:r>
              <a:rPr lang="en-US" dirty="0" smtClean="0">
                <a:latin typeface="Arial" pitchFamily="34" charset="0"/>
              </a:rPr>
              <a:t>Creative development and execution</a:t>
            </a:r>
          </a:p>
          <a:p>
            <a:pPr lvl="1"/>
            <a:r>
              <a:rPr lang="en-US" dirty="0" smtClean="0">
                <a:latin typeface="Arial" pitchFamily="34" charset="0"/>
              </a:rPr>
              <a:t>Social responsibility review.</a:t>
            </a:r>
          </a:p>
          <a:p>
            <a:endParaRPr lang="en-US" dirty="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5"/>
          <p:cNvSpPr>
            <a:spLocks noGrp="1" noChangeArrowheads="1"/>
          </p:cNvSpPr>
          <p:nvPr>
            <p:ph type="title"/>
          </p:nvPr>
        </p:nvSpPr>
        <p:spPr/>
        <p:txBody>
          <a:bodyPr/>
          <a:lstStyle/>
          <a:p>
            <a:pPr eaLnBrk="1" hangingPunct="1"/>
            <a:r>
              <a:rPr lang="en-US" smtClean="0"/>
              <a:t>Television</a:t>
            </a:r>
          </a:p>
        </p:txBody>
      </p:sp>
      <p:sp>
        <p:nvSpPr>
          <p:cNvPr id="33795" name="Rectangle 6"/>
          <p:cNvSpPr>
            <a:spLocks noGrp="1" noChangeArrowheads="1"/>
          </p:cNvSpPr>
          <p:nvPr>
            <p:ph type="body" sz="half" idx="1"/>
          </p:nvPr>
        </p:nvSpPr>
        <p:spPr/>
        <p:txBody>
          <a:bodyPr/>
          <a:lstStyle/>
          <a:p>
            <a:pPr eaLnBrk="1" hangingPunct="1">
              <a:buFontTx/>
              <a:buNone/>
            </a:pPr>
            <a:r>
              <a:rPr lang="en-US" sz="2400" b="1" smtClean="0"/>
              <a:t>Advantages</a:t>
            </a:r>
          </a:p>
          <a:p>
            <a:pPr eaLnBrk="1" hangingPunct="1"/>
            <a:r>
              <a:rPr lang="en-US" sz="2400" smtClean="0"/>
              <a:t>Reaches broad spectrum of consumers</a:t>
            </a:r>
          </a:p>
          <a:p>
            <a:pPr eaLnBrk="1" hangingPunct="1"/>
            <a:r>
              <a:rPr lang="en-US" sz="2400" smtClean="0"/>
              <a:t>Low cost per exposure</a:t>
            </a:r>
          </a:p>
          <a:p>
            <a:pPr eaLnBrk="1" hangingPunct="1"/>
            <a:r>
              <a:rPr lang="en-US" sz="2400" smtClean="0"/>
              <a:t>Ability to demonstrate product use</a:t>
            </a:r>
          </a:p>
          <a:p>
            <a:pPr eaLnBrk="1" hangingPunct="1"/>
            <a:r>
              <a:rPr lang="en-US" sz="2400" smtClean="0"/>
              <a:t>Ability to portray image and brand personality</a:t>
            </a:r>
          </a:p>
        </p:txBody>
      </p:sp>
      <p:sp>
        <p:nvSpPr>
          <p:cNvPr id="33796" name="Rectangle 7"/>
          <p:cNvSpPr>
            <a:spLocks noGrp="1" noChangeArrowheads="1"/>
          </p:cNvSpPr>
          <p:nvPr>
            <p:ph type="body" sz="half" idx="2"/>
          </p:nvPr>
        </p:nvSpPr>
        <p:spPr/>
        <p:txBody>
          <a:bodyPr/>
          <a:lstStyle/>
          <a:p>
            <a:pPr eaLnBrk="1" hangingPunct="1">
              <a:buFontTx/>
              <a:buNone/>
            </a:pPr>
            <a:r>
              <a:rPr lang="en-US" sz="2400" b="1" smtClean="0"/>
              <a:t>Disadvantages</a:t>
            </a:r>
          </a:p>
          <a:p>
            <a:pPr eaLnBrk="1" hangingPunct="1"/>
            <a:r>
              <a:rPr lang="en-US" sz="2400" smtClean="0"/>
              <a:t>Brief </a:t>
            </a:r>
          </a:p>
          <a:p>
            <a:pPr eaLnBrk="1" hangingPunct="1"/>
            <a:r>
              <a:rPr lang="en-US" sz="2400" smtClean="0"/>
              <a:t>Clutter</a:t>
            </a:r>
          </a:p>
          <a:p>
            <a:pPr eaLnBrk="1" hangingPunct="1"/>
            <a:r>
              <a:rPr lang="en-US" sz="2400" smtClean="0"/>
              <a:t>High cost of production</a:t>
            </a:r>
          </a:p>
          <a:p>
            <a:pPr eaLnBrk="1" hangingPunct="1"/>
            <a:r>
              <a:rPr lang="en-US" sz="2400" smtClean="0"/>
              <a:t>High cost of placement</a:t>
            </a:r>
          </a:p>
          <a:p>
            <a:pPr eaLnBrk="1" hangingPunct="1"/>
            <a:r>
              <a:rPr lang="en-US" sz="2400" smtClean="0"/>
              <a:t>Lack of attention by viewers</a:t>
            </a: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Print Ads</a:t>
            </a:r>
          </a:p>
        </p:txBody>
      </p:sp>
      <p:sp>
        <p:nvSpPr>
          <p:cNvPr id="35843" name="Rectangle 3"/>
          <p:cNvSpPr>
            <a:spLocks noGrp="1" noChangeArrowheads="1"/>
          </p:cNvSpPr>
          <p:nvPr>
            <p:ph type="body" sz="half" idx="1"/>
          </p:nvPr>
        </p:nvSpPr>
        <p:spPr>
          <a:xfrm>
            <a:off x="762000" y="1600200"/>
            <a:ext cx="3778250" cy="4572000"/>
          </a:xfrm>
        </p:spPr>
        <p:txBody>
          <a:bodyPr/>
          <a:lstStyle/>
          <a:p>
            <a:pPr eaLnBrk="1" hangingPunct="1">
              <a:buFontTx/>
              <a:buNone/>
            </a:pPr>
            <a:r>
              <a:rPr lang="en-US" sz="2400" b="1" smtClean="0"/>
              <a:t>Advantages</a:t>
            </a:r>
          </a:p>
          <a:p>
            <a:pPr eaLnBrk="1" hangingPunct="1"/>
            <a:r>
              <a:rPr lang="en-US" sz="2400" smtClean="0"/>
              <a:t>Detailed product information</a:t>
            </a:r>
          </a:p>
          <a:p>
            <a:pPr eaLnBrk="1" hangingPunct="1"/>
            <a:r>
              <a:rPr lang="en-US" sz="2400" smtClean="0"/>
              <a:t>Ability to communicate user imagery</a:t>
            </a:r>
          </a:p>
          <a:p>
            <a:pPr eaLnBrk="1" hangingPunct="1"/>
            <a:r>
              <a:rPr lang="en-US" sz="2400" smtClean="0"/>
              <a:t>Flexibility</a:t>
            </a:r>
          </a:p>
          <a:p>
            <a:pPr eaLnBrk="1" hangingPunct="1"/>
            <a:r>
              <a:rPr lang="en-US" sz="2400" smtClean="0"/>
              <a:t>Ability to segment</a:t>
            </a:r>
          </a:p>
        </p:txBody>
      </p:sp>
      <p:sp>
        <p:nvSpPr>
          <p:cNvPr id="35844" name="Rectangle 4"/>
          <p:cNvSpPr>
            <a:spLocks noGrp="1" noChangeArrowheads="1"/>
          </p:cNvSpPr>
          <p:nvPr>
            <p:ph type="body" sz="half" idx="2"/>
          </p:nvPr>
        </p:nvSpPr>
        <p:spPr>
          <a:xfrm>
            <a:off x="4679950" y="1600200"/>
            <a:ext cx="3778250" cy="4572000"/>
          </a:xfrm>
        </p:spPr>
        <p:txBody>
          <a:bodyPr/>
          <a:lstStyle/>
          <a:p>
            <a:pPr eaLnBrk="1" hangingPunct="1">
              <a:buFontTx/>
              <a:buNone/>
            </a:pPr>
            <a:r>
              <a:rPr lang="en-US" sz="2400" b="1" smtClean="0"/>
              <a:t>Disadvantages</a:t>
            </a:r>
          </a:p>
          <a:p>
            <a:pPr eaLnBrk="1" hangingPunct="1"/>
            <a:r>
              <a:rPr lang="en-US" sz="2400" smtClean="0"/>
              <a:t>Passive medium</a:t>
            </a:r>
          </a:p>
          <a:p>
            <a:pPr eaLnBrk="1" hangingPunct="1"/>
            <a:r>
              <a:rPr lang="en-US" sz="2400" smtClean="0"/>
              <a:t>Clutter</a:t>
            </a:r>
          </a:p>
          <a:p>
            <a:pPr eaLnBrk="1" hangingPunct="1"/>
            <a:r>
              <a:rPr lang="en-US" sz="2400" smtClean="0"/>
              <a:t>Unable to demonstrate product use</a:t>
            </a:r>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5"/>
          <p:cNvSpPr>
            <a:spLocks noGrp="1"/>
          </p:cNvSpPr>
          <p:nvPr>
            <p:ph type="title"/>
          </p:nvPr>
        </p:nvSpPr>
        <p:spPr/>
        <p:txBody>
          <a:bodyPr/>
          <a:lstStyle/>
          <a:p>
            <a:pPr eaLnBrk="1" hangingPunct="1"/>
            <a:r>
              <a:rPr lang="en-US" smtClean="0"/>
              <a:t>Print Ad Components</a:t>
            </a:r>
          </a:p>
        </p:txBody>
      </p:sp>
      <p:pic>
        <p:nvPicPr>
          <p:cNvPr id="37891" name="Picture 2"/>
          <p:cNvPicPr>
            <a:picLocks noChangeAspect="1" noChangeArrowheads="1"/>
          </p:cNvPicPr>
          <p:nvPr/>
        </p:nvPicPr>
        <p:blipFill>
          <a:blip r:embed="rId3"/>
          <a:srcRect/>
          <a:stretch>
            <a:fillRect/>
          </a:stretch>
        </p:blipFill>
        <p:spPr bwMode="auto">
          <a:xfrm>
            <a:off x="2667000" y="1524000"/>
            <a:ext cx="3105150" cy="4267200"/>
          </a:xfrm>
          <a:prstGeom prst="rect">
            <a:avLst/>
          </a:prstGeom>
          <a:noFill/>
          <a:ln w="9525">
            <a:noFill/>
            <a:miter lim="800000"/>
            <a:headEnd/>
            <a:tailEnd/>
          </a:ln>
        </p:spPr>
      </p:pic>
      <p:sp>
        <p:nvSpPr>
          <p:cNvPr id="5" name="Rectangle 4"/>
          <p:cNvSpPr/>
          <p:nvPr/>
        </p:nvSpPr>
        <p:spPr>
          <a:xfrm>
            <a:off x="2590800" y="5943600"/>
            <a:ext cx="3005951" cy="369332"/>
          </a:xfrm>
          <a:prstGeom prst="rect">
            <a:avLst/>
          </a:prstGeom>
        </p:spPr>
        <p:txBody>
          <a:bodyPr wrap="none">
            <a:spAutoFit/>
          </a:bodyPr>
          <a:lstStyle/>
          <a:p>
            <a:r>
              <a:rPr lang="en-US" dirty="0" smtClean="0">
                <a:latin typeface="Arial" pitchFamily="34" charset="0"/>
              </a:rPr>
              <a:t>picture, headline, and copy </a:t>
            </a:r>
            <a:endParaRPr lang="en-US" dirty="0"/>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p:txBody>
          <a:bodyPr/>
          <a:lstStyle/>
          <a:p>
            <a:pPr eaLnBrk="1" hangingPunct="1"/>
            <a:r>
              <a:rPr lang="en-US" smtClean="0"/>
              <a:t>Print Ad Evaluation Criteria</a:t>
            </a:r>
          </a:p>
        </p:txBody>
      </p:sp>
      <p:sp>
        <p:nvSpPr>
          <p:cNvPr id="39939" name="Rectangle 5"/>
          <p:cNvSpPr>
            <a:spLocks noGrp="1" noChangeArrowheads="1"/>
          </p:cNvSpPr>
          <p:nvPr>
            <p:ph type="body" idx="1"/>
          </p:nvPr>
        </p:nvSpPr>
        <p:spPr/>
        <p:txBody>
          <a:bodyPr>
            <a:normAutofit lnSpcReduction="10000"/>
          </a:bodyPr>
          <a:lstStyle/>
          <a:p>
            <a:pPr eaLnBrk="1" hangingPunct="1"/>
            <a:r>
              <a:rPr lang="en-US" smtClean="0"/>
              <a:t>Is the message clear at a glance?</a:t>
            </a:r>
          </a:p>
          <a:p>
            <a:pPr eaLnBrk="1" hangingPunct="1"/>
            <a:r>
              <a:rPr lang="en-US" smtClean="0"/>
              <a:t>Is the benefit in the headline?</a:t>
            </a:r>
          </a:p>
          <a:p>
            <a:pPr eaLnBrk="1" hangingPunct="1"/>
            <a:r>
              <a:rPr lang="en-US" smtClean="0"/>
              <a:t>Does the illustration support the headline?</a:t>
            </a:r>
          </a:p>
          <a:p>
            <a:pPr eaLnBrk="1" hangingPunct="1"/>
            <a:r>
              <a:rPr lang="en-US" smtClean="0"/>
              <a:t>Does the first line of the copy support or explain the headline and illustration?</a:t>
            </a:r>
          </a:p>
          <a:p>
            <a:pPr eaLnBrk="1" hangingPunct="1"/>
            <a:r>
              <a:rPr lang="en-US" smtClean="0"/>
              <a:t>Is the ad easy to read and follow?</a:t>
            </a:r>
          </a:p>
          <a:p>
            <a:pPr eaLnBrk="1" hangingPunct="1"/>
            <a:r>
              <a:rPr lang="en-US" smtClean="0"/>
              <a:t>Is the product easily identified?</a:t>
            </a:r>
          </a:p>
          <a:p>
            <a:pPr eaLnBrk="1" hangingPunct="1"/>
            <a:r>
              <a:rPr lang="en-US" smtClean="0"/>
              <a:t>Is the brand or sponsor clearly identified?</a:t>
            </a:r>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Variables in Media Selection</a:t>
            </a:r>
          </a:p>
        </p:txBody>
      </p:sp>
      <p:sp>
        <p:nvSpPr>
          <p:cNvPr id="5" name="Rounded Rectangle 4"/>
          <p:cNvSpPr/>
          <p:nvPr/>
        </p:nvSpPr>
        <p:spPr>
          <a:xfrm>
            <a:off x="2590800" y="1524000"/>
            <a:ext cx="33528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Reach</a:t>
            </a:r>
          </a:p>
        </p:txBody>
      </p:sp>
      <p:sp>
        <p:nvSpPr>
          <p:cNvPr id="6" name="Rounded Rectangle 5"/>
          <p:cNvSpPr/>
          <p:nvPr/>
        </p:nvSpPr>
        <p:spPr>
          <a:xfrm>
            <a:off x="2590800" y="2590800"/>
            <a:ext cx="33528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Frequency</a:t>
            </a:r>
          </a:p>
        </p:txBody>
      </p:sp>
      <p:sp>
        <p:nvSpPr>
          <p:cNvPr id="7" name="Rounded Rectangle 6"/>
          <p:cNvSpPr/>
          <p:nvPr/>
        </p:nvSpPr>
        <p:spPr>
          <a:xfrm>
            <a:off x="2590800" y="3581400"/>
            <a:ext cx="33528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Impact</a:t>
            </a:r>
          </a:p>
        </p:txBody>
      </p:sp>
      <p:sp>
        <p:nvSpPr>
          <p:cNvPr id="8" name="Rounded Rectangle 7"/>
          <p:cNvSpPr/>
          <p:nvPr/>
        </p:nvSpPr>
        <p:spPr>
          <a:xfrm>
            <a:off x="2590800" y="4572000"/>
            <a:ext cx="33528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Exposure</a:t>
            </a:r>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z="3200" smtClean="0"/>
              <a:t>Choosing Among Major Media Types</a:t>
            </a:r>
          </a:p>
        </p:txBody>
      </p:sp>
      <p:sp>
        <p:nvSpPr>
          <p:cNvPr id="46083" name="Rectangle 3"/>
          <p:cNvSpPr>
            <a:spLocks noGrp="1" noChangeArrowheads="1"/>
          </p:cNvSpPr>
          <p:nvPr>
            <p:ph type="body" idx="1"/>
          </p:nvPr>
        </p:nvSpPr>
        <p:spPr/>
        <p:txBody>
          <a:bodyPr/>
          <a:lstStyle/>
          <a:p>
            <a:pPr eaLnBrk="1" hangingPunct="1"/>
            <a:r>
              <a:rPr lang="en-US" smtClean="0"/>
              <a:t>Target audience and media habits</a:t>
            </a:r>
          </a:p>
          <a:p>
            <a:pPr eaLnBrk="1" hangingPunct="1"/>
            <a:r>
              <a:rPr lang="en-US" smtClean="0"/>
              <a:t>Product characteristics</a:t>
            </a:r>
          </a:p>
          <a:p>
            <a:pPr eaLnBrk="1" hangingPunct="1"/>
            <a:r>
              <a:rPr lang="en-US" smtClean="0"/>
              <a:t>Message characteristics</a:t>
            </a:r>
          </a:p>
          <a:p>
            <a:pPr eaLnBrk="1" hangingPunct="1"/>
            <a:r>
              <a:rPr lang="en-US" smtClean="0"/>
              <a:t>Cost</a:t>
            </a:r>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mtClean="0"/>
              <a:t>Major Media Types</a:t>
            </a:r>
          </a:p>
        </p:txBody>
      </p:sp>
      <p:sp>
        <p:nvSpPr>
          <p:cNvPr id="50179" name="Rectangle 3"/>
          <p:cNvSpPr>
            <a:spLocks noGrp="1" noChangeArrowheads="1"/>
          </p:cNvSpPr>
          <p:nvPr>
            <p:ph type="body" sz="half" idx="1"/>
          </p:nvPr>
        </p:nvSpPr>
        <p:spPr>
          <a:xfrm>
            <a:off x="762000" y="1600200"/>
            <a:ext cx="3778250" cy="4572000"/>
          </a:xfrm>
        </p:spPr>
        <p:txBody>
          <a:bodyPr/>
          <a:lstStyle/>
          <a:p>
            <a:pPr eaLnBrk="1" hangingPunct="1"/>
            <a:r>
              <a:rPr lang="en-US" smtClean="0"/>
              <a:t>Newspapers</a:t>
            </a:r>
          </a:p>
          <a:p>
            <a:pPr eaLnBrk="1" hangingPunct="1"/>
            <a:r>
              <a:rPr lang="en-US" smtClean="0"/>
              <a:t>Television</a:t>
            </a:r>
          </a:p>
          <a:p>
            <a:pPr eaLnBrk="1" hangingPunct="1"/>
            <a:r>
              <a:rPr lang="en-US" smtClean="0"/>
              <a:t>Direct mail</a:t>
            </a:r>
          </a:p>
          <a:p>
            <a:pPr eaLnBrk="1" hangingPunct="1"/>
            <a:r>
              <a:rPr lang="en-US" smtClean="0"/>
              <a:t>Radio</a:t>
            </a:r>
          </a:p>
          <a:p>
            <a:pPr eaLnBrk="1" hangingPunct="1"/>
            <a:r>
              <a:rPr lang="en-US" smtClean="0"/>
              <a:t>Magazines</a:t>
            </a:r>
          </a:p>
        </p:txBody>
      </p:sp>
      <p:sp>
        <p:nvSpPr>
          <p:cNvPr id="50180" name="Rectangle 4"/>
          <p:cNvSpPr>
            <a:spLocks noGrp="1" noChangeArrowheads="1"/>
          </p:cNvSpPr>
          <p:nvPr>
            <p:ph type="body" sz="half" idx="2"/>
          </p:nvPr>
        </p:nvSpPr>
        <p:spPr>
          <a:xfrm>
            <a:off x="4679950" y="1600200"/>
            <a:ext cx="3778250" cy="4572000"/>
          </a:xfrm>
        </p:spPr>
        <p:txBody>
          <a:bodyPr/>
          <a:lstStyle/>
          <a:p>
            <a:pPr eaLnBrk="1" hangingPunct="1"/>
            <a:r>
              <a:rPr lang="en-US" smtClean="0"/>
              <a:t>Outdoor</a:t>
            </a:r>
          </a:p>
          <a:p>
            <a:pPr eaLnBrk="1" hangingPunct="1"/>
            <a:r>
              <a:rPr lang="en-US" smtClean="0"/>
              <a:t>Yellow Pages</a:t>
            </a:r>
          </a:p>
          <a:p>
            <a:pPr eaLnBrk="1" hangingPunct="1"/>
            <a:r>
              <a:rPr lang="en-US" smtClean="0"/>
              <a:t>Newsletters</a:t>
            </a:r>
          </a:p>
          <a:p>
            <a:pPr eaLnBrk="1" hangingPunct="1"/>
            <a:r>
              <a:rPr lang="en-US" smtClean="0"/>
              <a:t>Brochures</a:t>
            </a:r>
          </a:p>
          <a:p>
            <a:pPr eaLnBrk="1" hangingPunct="1"/>
            <a:r>
              <a:rPr lang="en-US" smtClean="0"/>
              <a:t>Telephone</a:t>
            </a:r>
          </a:p>
          <a:p>
            <a:pPr eaLnBrk="1" hangingPunct="1"/>
            <a:r>
              <a:rPr lang="en-US" smtClean="0"/>
              <a:t>Internet</a:t>
            </a:r>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mtClean="0"/>
              <a:t>Place Advertising</a:t>
            </a:r>
          </a:p>
        </p:txBody>
      </p:sp>
      <p:pic>
        <p:nvPicPr>
          <p:cNvPr id="52227" name="Picture 2"/>
          <p:cNvPicPr>
            <a:picLocks noChangeAspect="1" noChangeArrowheads="1"/>
          </p:cNvPicPr>
          <p:nvPr/>
        </p:nvPicPr>
        <p:blipFill>
          <a:blip r:embed="rId3"/>
          <a:srcRect/>
          <a:stretch>
            <a:fillRect/>
          </a:stretch>
        </p:blipFill>
        <p:spPr bwMode="auto">
          <a:xfrm>
            <a:off x="1219200" y="1676400"/>
            <a:ext cx="6227763" cy="3810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z="3200" dirty="0" smtClean="0"/>
              <a:t>Advertising </a:t>
            </a:r>
            <a:br>
              <a:rPr lang="en-US" sz="3200" dirty="0" smtClean="0"/>
            </a:br>
            <a:r>
              <a:rPr lang="en-US" sz="3200" dirty="0" smtClean="0"/>
              <a:t>Timing Patterns</a:t>
            </a:r>
          </a:p>
        </p:txBody>
      </p:sp>
      <p:pic>
        <p:nvPicPr>
          <p:cNvPr id="54275" name="Picture 2"/>
          <p:cNvPicPr>
            <a:picLocks noChangeAspect="1" noChangeArrowheads="1"/>
          </p:cNvPicPr>
          <p:nvPr/>
        </p:nvPicPr>
        <p:blipFill>
          <a:blip r:embed="rId3"/>
          <a:srcRect/>
          <a:stretch>
            <a:fillRect/>
          </a:stretch>
        </p:blipFill>
        <p:spPr bwMode="auto">
          <a:xfrm>
            <a:off x="914400" y="1524000"/>
            <a:ext cx="7062788" cy="44577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mtClean="0"/>
              <a:t>Media Schedule Patterns</a:t>
            </a:r>
          </a:p>
        </p:txBody>
      </p:sp>
      <p:sp>
        <p:nvSpPr>
          <p:cNvPr id="5" name="Rounded Rectangle 4"/>
          <p:cNvSpPr/>
          <p:nvPr/>
        </p:nvSpPr>
        <p:spPr>
          <a:xfrm>
            <a:off x="2667000" y="1752600"/>
            <a:ext cx="33528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Continuity</a:t>
            </a:r>
          </a:p>
        </p:txBody>
      </p:sp>
      <p:sp>
        <p:nvSpPr>
          <p:cNvPr id="6" name="Rounded Rectangle 5"/>
          <p:cNvSpPr/>
          <p:nvPr/>
        </p:nvSpPr>
        <p:spPr>
          <a:xfrm>
            <a:off x="2667000" y="2743200"/>
            <a:ext cx="33528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Concentrated</a:t>
            </a:r>
          </a:p>
        </p:txBody>
      </p:sp>
      <p:sp>
        <p:nvSpPr>
          <p:cNvPr id="7" name="Rounded Rectangle 6"/>
          <p:cNvSpPr/>
          <p:nvPr/>
        </p:nvSpPr>
        <p:spPr>
          <a:xfrm>
            <a:off x="2667000" y="3733800"/>
            <a:ext cx="33528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Flighting</a:t>
            </a:r>
          </a:p>
        </p:txBody>
      </p:sp>
      <p:sp>
        <p:nvSpPr>
          <p:cNvPr id="8" name="Rounded Rectangle 7"/>
          <p:cNvSpPr/>
          <p:nvPr/>
        </p:nvSpPr>
        <p:spPr>
          <a:xfrm>
            <a:off x="2667000" y="4724400"/>
            <a:ext cx="33528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Pulsing</a:t>
            </a:r>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6"/>
          <p:cNvSpPr>
            <a:spLocks noGrp="1" noChangeArrowheads="1"/>
          </p:cNvSpPr>
          <p:nvPr>
            <p:ph type="title"/>
          </p:nvPr>
        </p:nvSpPr>
        <p:spPr/>
        <p:txBody>
          <a:bodyPr/>
          <a:lstStyle/>
          <a:p>
            <a:pPr eaLnBrk="1" hangingPunct="1"/>
            <a:r>
              <a:rPr lang="en-US" sz="3200" smtClean="0"/>
              <a:t>Measuring Sales Impact of Advertising</a:t>
            </a:r>
          </a:p>
        </p:txBody>
      </p:sp>
      <p:sp>
        <p:nvSpPr>
          <p:cNvPr id="5" name="Rounded Rectangle 4"/>
          <p:cNvSpPr/>
          <p:nvPr/>
        </p:nvSpPr>
        <p:spPr>
          <a:xfrm>
            <a:off x="1828800" y="1371600"/>
            <a:ext cx="47244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Share of Expenditures</a:t>
            </a:r>
          </a:p>
        </p:txBody>
      </p:sp>
      <p:sp>
        <p:nvSpPr>
          <p:cNvPr id="6" name="Rounded Rectangle 5"/>
          <p:cNvSpPr/>
          <p:nvPr/>
        </p:nvSpPr>
        <p:spPr>
          <a:xfrm>
            <a:off x="1828800" y="2590800"/>
            <a:ext cx="47244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Share of Voice</a:t>
            </a:r>
          </a:p>
        </p:txBody>
      </p:sp>
      <p:sp>
        <p:nvSpPr>
          <p:cNvPr id="7" name="Rounded Rectangle 6"/>
          <p:cNvSpPr/>
          <p:nvPr/>
        </p:nvSpPr>
        <p:spPr>
          <a:xfrm>
            <a:off x="1828800" y="3886200"/>
            <a:ext cx="47244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Share of Mind and Heart</a:t>
            </a:r>
          </a:p>
        </p:txBody>
      </p:sp>
      <p:sp>
        <p:nvSpPr>
          <p:cNvPr id="8" name="Rounded Rectangle 7"/>
          <p:cNvSpPr/>
          <p:nvPr/>
        </p:nvSpPr>
        <p:spPr>
          <a:xfrm>
            <a:off x="1828800" y="5105400"/>
            <a:ext cx="47244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Share of Market</a:t>
            </a:r>
          </a:p>
        </p:txBody>
      </p:sp>
      <p:cxnSp>
        <p:nvCxnSpPr>
          <p:cNvPr id="10" name="Elbow Connector 9"/>
          <p:cNvCxnSpPr>
            <a:stCxn id="5" idx="1"/>
            <a:endCxn id="6" idx="1"/>
          </p:cNvCxnSpPr>
          <p:nvPr/>
        </p:nvCxnSpPr>
        <p:spPr>
          <a:xfrm rot="10800000" flipV="1">
            <a:off x="1828800" y="1790700"/>
            <a:ext cx="1588" cy="1219200"/>
          </a:xfrm>
          <a:prstGeom prst="bentConnector3">
            <a:avLst>
              <a:gd name="adj1" fmla="val 14395466"/>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6" idx="1"/>
            <a:endCxn id="7" idx="1"/>
          </p:cNvCxnSpPr>
          <p:nvPr/>
        </p:nvCxnSpPr>
        <p:spPr>
          <a:xfrm rot="10800000" flipV="1">
            <a:off x="1828800" y="3009900"/>
            <a:ext cx="1588" cy="1295400"/>
          </a:xfrm>
          <a:prstGeom prst="bentConnector3">
            <a:avLst>
              <a:gd name="adj1" fmla="val 14395466"/>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7" idx="1"/>
            <a:endCxn id="8" idx="1"/>
          </p:cNvCxnSpPr>
          <p:nvPr/>
        </p:nvCxnSpPr>
        <p:spPr>
          <a:xfrm rot="10800000" flipV="1">
            <a:off x="1828800" y="4305300"/>
            <a:ext cx="1588" cy="1219200"/>
          </a:xfrm>
          <a:prstGeom prst="bentConnector3">
            <a:avLst>
              <a:gd name="adj1" fmla="val 14395466"/>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mtClean="0"/>
              <a:t>What is Sales Promotion?</a:t>
            </a:r>
          </a:p>
        </p:txBody>
      </p:sp>
      <p:sp>
        <p:nvSpPr>
          <p:cNvPr id="60419" name="Rectangle 5"/>
          <p:cNvSpPr>
            <a:spLocks noGrp="1" noChangeArrowheads="1"/>
          </p:cNvSpPr>
          <p:nvPr>
            <p:ph type="body" idx="1"/>
          </p:nvPr>
        </p:nvSpPr>
        <p:spPr>
          <a:xfrm>
            <a:off x="533400" y="1600200"/>
            <a:ext cx="7391400" cy="4572000"/>
          </a:xfrm>
        </p:spPr>
        <p:txBody>
          <a:bodyPr/>
          <a:lstStyle/>
          <a:p>
            <a:pPr indent="4763" algn="r" eaLnBrk="1" hangingPunct="1">
              <a:buFontTx/>
              <a:buNone/>
            </a:pPr>
            <a:r>
              <a:rPr lang="en-US" b="1" smtClean="0"/>
              <a:t>Sales promotion</a:t>
            </a:r>
            <a:r>
              <a:rPr lang="en-US" smtClean="0"/>
              <a:t> consists of a collection of incentive tools, mostly short term, designed to stimulate quicker or greater purchase of particular products or services by consumers or the trade.</a:t>
            </a:r>
          </a:p>
          <a:p>
            <a:pPr indent="4763" algn="ctr" eaLnBrk="1" hangingPunct="1">
              <a:spcBef>
                <a:spcPct val="20000"/>
              </a:spcBef>
              <a:spcAft>
                <a:spcPct val="0"/>
              </a:spcAft>
              <a:buClrTx/>
              <a:buFontTx/>
              <a:buNone/>
            </a:pPr>
            <a:endParaRPr lang="en-US" smtClean="0"/>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normAutofit fontScale="90000"/>
          </a:bodyPr>
          <a:lstStyle/>
          <a:p>
            <a:pPr eaLnBrk="1" hangingPunct="1"/>
            <a:r>
              <a:rPr lang="en-US" smtClean="0"/>
              <a:t>Consumer-Directed Sales Promotion Tactics</a:t>
            </a:r>
          </a:p>
        </p:txBody>
      </p:sp>
      <p:sp>
        <p:nvSpPr>
          <p:cNvPr id="62466" name="Rectangle 3"/>
          <p:cNvSpPr>
            <a:spLocks noGrp="1" noChangeArrowheads="1"/>
          </p:cNvSpPr>
          <p:nvPr>
            <p:ph sz="half" idx="1"/>
          </p:nvPr>
        </p:nvSpPr>
        <p:spPr>
          <a:xfrm>
            <a:off x="762000" y="1676400"/>
            <a:ext cx="3771900" cy="4495800"/>
          </a:xfrm>
        </p:spPr>
        <p:txBody>
          <a:bodyPr/>
          <a:lstStyle/>
          <a:p>
            <a:pPr eaLnBrk="1" hangingPunct="1"/>
            <a:r>
              <a:rPr lang="en-US" smtClean="0"/>
              <a:t>Samples</a:t>
            </a:r>
          </a:p>
          <a:p>
            <a:pPr eaLnBrk="1" hangingPunct="1"/>
            <a:r>
              <a:rPr lang="en-US" smtClean="0"/>
              <a:t>Coupons</a:t>
            </a:r>
          </a:p>
          <a:p>
            <a:pPr eaLnBrk="1" hangingPunct="1"/>
            <a:r>
              <a:rPr lang="en-US" smtClean="0"/>
              <a:t>Cash refund offers</a:t>
            </a:r>
          </a:p>
          <a:p>
            <a:pPr eaLnBrk="1" hangingPunct="1"/>
            <a:r>
              <a:rPr lang="en-US" smtClean="0"/>
              <a:t>Price offs</a:t>
            </a:r>
          </a:p>
        </p:txBody>
      </p:sp>
      <p:sp>
        <p:nvSpPr>
          <p:cNvPr id="62467" name="Content Placeholder 9"/>
          <p:cNvSpPr>
            <a:spLocks noGrp="1"/>
          </p:cNvSpPr>
          <p:nvPr>
            <p:ph sz="half" idx="2"/>
          </p:nvPr>
        </p:nvSpPr>
        <p:spPr>
          <a:xfrm>
            <a:off x="4686300" y="1676400"/>
            <a:ext cx="3771900" cy="4495800"/>
          </a:xfrm>
        </p:spPr>
        <p:txBody>
          <a:bodyPr/>
          <a:lstStyle/>
          <a:p>
            <a:pPr eaLnBrk="1" hangingPunct="1"/>
            <a:r>
              <a:rPr lang="en-US" smtClean="0"/>
              <a:t>Premiums</a:t>
            </a:r>
          </a:p>
          <a:p>
            <a:pPr eaLnBrk="1" hangingPunct="1"/>
            <a:r>
              <a:rPr lang="en-US" smtClean="0"/>
              <a:t>Prizes</a:t>
            </a:r>
          </a:p>
          <a:p>
            <a:pPr eaLnBrk="1" hangingPunct="1"/>
            <a:r>
              <a:rPr lang="en-US" smtClean="0"/>
              <a:t>Patronage rewards</a:t>
            </a:r>
          </a:p>
          <a:p>
            <a:pPr eaLnBrk="1" hangingPunct="1"/>
            <a:r>
              <a:rPr lang="en-US" smtClean="0"/>
              <a:t>Free trials</a:t>
            </a:r>
          </a:p>
          <a:p>
            <a:pPr eaLnBrk="1" hangingPunct="1"/>
            <a:r>
              <a:rPr lang="en-US" smtClean="0"/>
              <a:t>Tie-in promotions </a:t>
            </a:r>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normAutofit fontScale="90000"/>
          </a:bodyPr>
          <a:lstStyle/>
          <a:p>
            <a:pPr eaLnBrk="1" hangingPunct="1"/>
            <a:r>
              <a:rPr lang="en-US" smtClean="0"/>
              <a:t>Trade-Directed </a:t>
            </a:r>
            <a:br>
              <a:rPr lang="en-US" smtClean="0"/>
            </a:br>
            <a:r>
              <a:rPr lang="en-US" smtClean="0"/>
              <a:t>Sales Promotion Tactics</a:t>
            </a:r>
          </a:p>
        </p:txBody>
      </p:sp>
      <p:sp>
        <p:nvSpPr>
          <p:cNvPr id="64514" name="Rectangle 4"/>
          <p:cNvSpPr>
            <a:spLocks noGrp="1" noChangeArrowheads="1"/>
          </p:cNvSpPr>
          <p:nvPr>
            <p:ph sz="half" idx="1"/>
          </p:nvPr>
        </p:nvSpPr>
        <p:spPr/>
        <p:txBody>
          <a:bodyPr/>
          <a:lstStyle/>
          <a:p>
            <a:pPr eaLnBrk="1" hangingPunct="1"/>
            <a:r>
              <a:rPr lang="en-US" smtClean="0"/>
              <a:t>Price offs</a:t>
            </a:r>
          </a:p>
          <a:p>
            <a:pPr eaLnBrk="1" hangingPunct="1"/>
            <a:r>
              <a:rPr lang="en-US" smtClean="0"/>
              <a:t>Allowances</a:t>
            </a:r>
          </a:p>
          <a:p>
            <a:pPr eaLnBrk="1" hangingPunct="1"/>
            <a:r>
              <a:rPr lang="en-US" smtClean="0"/>
              <a:t>Free goods</a:t>
            </a:r>
          </a:p>
          <a:p>
            <a:pPr eaLnBrk="1" hangingPunct="1"/>
            <a:r>
              <a:rPr lang="en-US" smtClean="0"/>
              <a:t>Sales contests</a:t>
            </a:r>
          </a:p>
        </p:txBody>
      </p:sp>
      <p:sp>
        <p:nvSpPr>
          <p:cNvPr id="64515" name="Content Placeholder 9"/>
          <p:cNvSpPr>
            <a:spLocks noGrp="1"/>
          </p:cNvSpPr>
          <p:nvPr>
            <p:ph sz="half" idx="2"/>
          </p:nvPr>
        </p:nvSpPr>
        <p:spPr/>
        <p:txBody>
          <a:bodyPr/>
          <a:lstStyle/>
          <a:p>
            <a:pPr eaLnBrk="1" hangingPunct="1"/>
            <a:r>
              <a:rPr lang="en-US" dirty="0" smtClean="0"/>
              <a:t>Spiffs</a:t>
            </a:r>
          </a:p>
          <a:p>
            <a:pPr eaLnBrk="1" hangingPunct="1"/>
            <a:r>
              <a:rPr lang="en-US" dirty="0" smtClean="0"/>
              <a:t>Trade shows</a:t>
            </a:r>
          </a:p>
          <a:p>
            <a:pPr eaLnBrk="1" hangingPunct="1"/>
            <a:r>
              <a:rPr lang="en-US" dirty="0" smtClean="0"/>
              <a:t>Specialty advertising</a:t>
            </a:r>
          </a:p>
          <a:p>
            <a:pPr eaLnBrk="1" hangingPunct="1"/>
            <a:endParaRPr lang="en-US" dirty="0" smtClean="0"/>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smtClean="0"/>
              <a:t>Events and Experiences</a:t>
            </a:r>
          </a:p>
        </p:txBody>
      </p:sp>
      <p:pic>
        <p:nvPicPr>
          <p:cNvPr id="16386" name="Picture 2" descr="http://urspace.ufone.com/Images/Content/URock/500090.jpg"/>
          <p:cNvPicPr>
            <a:picLocks noChangeAspect="1" noChangeArrowheads="1"/>
          </p:cNvPicPr>
          <p:nvPr/>
        </p:nvPicPr>
        <p:blipFill>
          <a:blip r:embed="rId3"/>
          <a:srcRect/>
          <a:stretch>
            <a:fillRect/>
          </a:stretch>
        </p:blipFill>
        <p:spPr bwMode="auto">
          <a:xfrm>
            <a:off x="2514600" y="1295400"/>
            <a:ext cx="4114800" cy="4560572"/>
          </a:xfrm>
          <a:prstGeom prst="rect">
            <a:avLst/>
          </a:prstGeom>
          <a:noFill/>
        </p:spPr>
      </p:pic>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smtClean="0"/>
              <a:t>Why Sponsor Events?</a:t>
            </a:r>
          </a:p>
        </p:txBody>
      </p:sp>
      <p:sp>
        <p:nvSpPr>
          <p:cNvPr id="70659" name="Rectangle 3"/>
          <p:cNvSpPr>
            <a:spLocks noGrp="1" noChangeArrowheads="1"/>
          </p:cNvSpPr>
          <p:nvPr>
            <p:ph type="body" idx="1"/>
          </p:nvPr>
        </p:nvSpPr>
        <p:spPr>
          <a:xfrm>
            <a:off x="609600" y="1371600"/>
            <a:ext cx="7696200" cy="4800600"/>
          </a:xfrm>
        </p:spPr>
        <p:txBody>
          <a:bodyPr/>
          <a:lstStyle/>
          <a:p>
            <a:pPr eaLnBrk="1" hangingPunct="1">
              <a:lnSpc>
                <a:spcPct val="90000"/>
              </a:lnSpc>
            </a:pPr>
            <a:r>
              <a:rPr lang="en-US" sz="2400" smtClean="0"/>
              <a:t>To identify with a particular target market or life style</a:t>
            </a:r>
          </a:p>
          <a:p>
            <a:pPr eaLnBrk="1" hangingPunct="1">
              <a:lnSpc>
                <a:spcPct val="90000"/>
              </a:lnSpc>
            </a:pPr>
            <a:r>
              <a:rPr lang="en-US" sz="2400" smtClean="0"/>
              <a:t>To increase brand awareness</a:t>
            </a:r>
          </a:p>
          <a:p>
            <a:pPr eaLnBrk="1" hangingPunct="1">
              <a:lnSpc>
                <a:spcPct val="90000"/>
              </a:lnSpc>
            </a:pPr>
            <a:r>
              <a:rPr lang="en-US" sz="2400" smtClean="0"/>
              <a:t>To create or reinforce consumer perceptions of key brand image associations</a:t>
            </a:r>
          </a:p>
          <a:p>
            <a:pPr eaLnBrk="1" hangingPunct="1">
              <a:lnSpc>
                <a:spcPct val="90000"/>
              </a:lnSpc>
            </a:pPr>
            <a:r>
              <a:rPr lang="en-US" sz="2400" smtClean="0"/>
              <a:t>To enhance corporate image</a:t>
            </a:r>
          </a:p>
          <a:p>
            <a:pPr eaLnBrk="1" hangingPunct="1">
              <a:lnSpc>
                <a:spcPct val="90000"/>
              </a:lnSpc>
            </a:pPr>
            <a:r>
              <a:rPr lang="en-US" sz="2400" smtClean="0"/>
              <a:t>To create experiences and evoke feelings</a:t>
            </a:r>
          </a:p>
          <a:p>
            <a:pPr eaLnBrk="1" hangingPunct="1">
              <a:lnSpc>
                <a:spcPct val="90000"/>
              </a:lnSpc>
            </a:pPr>
            <a:r>
              <a:rPr lang="en-US" sz="2400" smtClean="0"/>
              <a:t>To express commitment to community</a:t>
            </a:r>
          </a:p>
          <a:p>
            <a:pPr eaLnBrk="1" hangingPunct="1">
              <a:lnSpc>
                <a:spcPct val="90000"/>
              </a:lnSpc>
            </a:pPr>
            <a:r>
              <a:rPr lang="en-US" sz="2400" smtClean="0"/>
              <a:t>To entertain key clients or reward employees</a:t>
            </a:r>
          </a:p>
          <a:p>
            <a:pPr eaLnBrk="1" hangingPunct="1">
              <a:lnSpc>
                <a:spcPct val="90000"/>
              </a:lnSpc>
            </a:pPr>
            <a:r>
              <a:rPr lang="en-US" sz="2400" smtClean="0"/>
              <a:t>To permit merchandising or promotional opportunities</a:t>
            </a:r>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smtClean="0"/>
              <a:t>Public Relations Functions</a:t>
            </a:r>
          </a:p>
        </p:txBody>
      </p:sp>
      <p:sp>
        <p:nvSpPr>
          <p:cNvPr id="74755" name="Rectangle 3"/>
          <p:cNvSpPr>
            <a:spLocks noGrp="1" noChangeArrowheads="1"/>
          </p:cNvSpPr>
          <p:nvPr>
            <p:ph type="body" idx="1"/>
          </p:nvPr>
        </p:nvSpPr>
        <p:spPr/>
        <p:txBody>
          <a:bodyPr/>
          <a:lstStyle/>
          <a:p>
            <a:pPr eaLnBrk="1" hangingPunct="1"/>
            <a:r>
              <a:rPr lang="en-US" smtClean="0"/>
              <a:t>Press relations</a:t>
            </a:r>
          </a:p>
          <a:p>
            <a:pPr eaLnBrk="1" hangingPunct="1"/>
            <a:r>
              <a:rPr lang="en-US" smtClean="0"/>
              <a:t>Product publicity</a:t>
            </a:r>
          </a:p>
          <a:p>
            <a:pPr eaLnBrk="1" hangingPunct="1"/>
            <a:r>
              <a:rPr lang="en-US" smtClean="0"/>
              <a:t>Corporate communications</a:t>
            </a:r>
          </a:p>
          <a:p>
            <a:pPr eaLnBrk="1" hangingPunct="1"/>
            <a:r>
              <a:rPr lang="en-US" smtClean="0"/>
              <a:t>Lobbying</a:t>
            </a:r>
          </a:p>
          <a:p>
            <a:pPr eaLnBrk="1" hangingPunct="1"/>
            <a:r>
              <a:rPr lang="en-US" smtClean="0"/>
              <a:t>Counseling</a:t>
            </a:r>
          </a:p>
        </p:txBody>
      </p: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smtClean="0"/>
              <a:t>Tasks Aided by Public Relations</a:t>
            </a:r>
          </a:p>
        </p:txBody>
      </p:sp>
      <p:sp>
        <p:nvSpPr>
          <p:cNvPr id="76803" name="Rectangle 3"/>
          <p:cNvSpPr>
            <a:spLocks noGrp="1" noChangeArrowheads="1"/>
          </p:cNvSpPr>
          <p:nvPr>
            <p:ph type="body" idx="1"/>
          </p:nvPr>
        </p:nvSpPr>
        <p:spPr/>
        <p:txBody>
          <a:bodyPr/>
          <a:lstStyle/>
          <a:p>
            <a:pPr eaLnBrk="1" hangingPunct="1"/>
            <a:r>
              <a:rPr lang="en-US" smtClean="0"/>
              <a:t>Launching new products</a:t>
            </a:r>
          </a:p>
          <a:p>
            <a:pPr eaLnBrk="1" hangingPunct="1"/>
            <a:r>
              <a:rPr lang="en-US" smtClean="0"/>
              <a:t>Repositioning a mature product</a:t>
            </a:r>
          </a:p>
          <a:p>
            <a:pPr eaLnBrk="1" hangingPunct="1"/>
            <a:r>
              <a:rPr lang="en-US" smtClean="0"/>
              <a:t>Building interest in a product category</a:t>
            </a:r>
          </a:p>
          <a:p>
            <a:pPr eaLnBrk="1" hangingPunct="1"/>
            <a:r>
              <a:rPr lang="en-US" smtClean="0"/>
              <a:t>Influencing specific target groups</a:t>
            </a:r>
          </a:p>
          <a:p>
            <a:pPr eaLnBrk="1" hangingPunct="1"/>
            <a:r>
              <a:rPr lang="en-US" smtClean="0"/>
              <a:t>Defending products that have encountered public problems</a:t>
            </a:r>
          </a:p>
          <a:p>
            <a:pPr eaLnBrk="1" hangingPunct="1"/>
            <a:r>
              <a:rPr lang="en-US" smtClean="0"/>
              <a:t>Building the corporate image in a way that reflects favorable on products</a:t>
            </a:r>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smtClean="0"/>
              <a:t>Major Tools in Marketing PR</a:t>
            </a:r>
          </a:p>
        </p:txBody>
      </p:sp>
      <p:sp>
        <p:nvSpPr>
          <p:cNvPr id="78851" name="Rectangle 4"/>
          <p:cNvSpPr>
            <a:spLocks noGrp="1" noChangeArrowheads="1"/>
          </p:cNvSpPr>
          <p:nvPr>
            <p:ph type="body" idx="1"/>
          </p:nvPr>
        </p:nvSpPr>
        <p:spPr/>
        <p:txBody>
          <a:bodyPr/>
          <a:lstStyle/>
          <a:p>
            <a:pPr eaLnBrk="1" hangingPunct="1"/>
            <a:r>
              <a:rPr lang="en-US" smtClean="0"/>
              <a:t>Publications</a:t>
            </a:r>
          </a:p>
          <a:p>
            <a:pPr eaLnBrk="1" hangingPunct="1"/>
            <a:r>
              <a:rPr lang="en-US" smtClean="0"/>
              <a:t>Events</a:t>
            </a:r>
          </a:p>
          <a:p>
            <a:pPr eaLnBrk="1" hangingPunct="1"/>
            <a:r>
              <a:rPr lang="en-US" smtClean="0"/>
              <a:t>Sponsorships</a:t>
            </a:r>
          </a:p>
          <a:p>
            <a:pPr eaLnBrk="1" hangingPunct="1"/>
            <a:r>
              <a:rPr lang="en-US" smtClean="0"/>
              <a:t>News</a:t>
            </a:r>
          </a:p>
          <a:p>
            <a:pPr eaLnBrk="1" hangingPunct="1"/>
            <a:r>
              <a:rPr lang="en-US" smtClean="0"/>
              <a:t>Speeches</a:t>
            </a:r>
          </a:p>
          <a:p>
            <a:pPr eaLnBrk="1" hangingPunct="1"/>
            <a:r>
              <a:rPr lang="en-US" smtClean="0"/>
              <a:t>Public Service Activities</a:t>
            </a:r>
          </a:p>
          <a:p>
            <a:pPr eaLnBrk="1" hangingPunct="1"/>
            <a:r>
              <a:rPr lang="en-US" smtClean="0"/>
              <a:t>Identity Media</a:t>
            </a:r>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What is Direct Marketing?</a:t>
            </a:r>
          </a:p>
        </p:txBody>
      </p:sp>
      <p:sp>
        <p:nvSpPr>
          <p:cNvPr id="22531" name="Rectangle 5"/>
          <p:cNvSpPr>
            <a:spLocks noGrp="1" noChangeArrowheads="1"/>
          </p:cNvSpPr>
          <p:nvPr>
            <p:ph type="body" idx="1"/>
          </p:nvPr>
        </p:nvSpPr>
        <p:spPr>
          <a:xfrm>
            <a:off x="533400" y="1600200"/>
            <a:ext cx="7620000" cy="4572000"/>
          </a:xfrm>
        </p:spPr>
        <p:txBody>
          <a:bodyPr/>
          <a:lstStyle/>
          <a:p>
            <a:pPr indent="4763" algn="r" eaLnBrk="1" hangingPunct="1">
              <a:buFontTx/>
              <a:buNone/>
            </a:pPr>
            <a:r>
              <a:rPr lang="en-US" b="1" dirty="0" smtClean="0"/>
              <a:t>Direct marketing</a:t>
            </a:r>
            <a:r>
              <a:rPr lang="en-US" dirty="0" smtClean="0"/>
              <a:t> is the use of consumer-direct channels to reach and deliver goods and services to customers without using market middlemen.</a:t>
            </a:r>
          </a:p>
          <a:p>
            <a:pPr indent="4763" algn="ctr" eaLnBrk="1" hangingPunct="1">
              <a:spcBef>
                <a:spcPct val="0"/>
              </a:spcBef>
              <a:spcAft>
                <a:spcPct val="0"/>
              </a:spcAft>
              <a:buClrTx/>
              <a:buFont typeface="Wingdings" pitchFamily="2" charset="2"/>
              <a:buNone/>
            </a:pPr>
            <a:r>
              <a:rPr lang="en-US" dirty="0" smtClean="0"/>
              <a:t> </a:t>
            </a:r>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Direct Marketing Channels</a:t>
            </a:r>
          </a:p>
        </p:txBody>
      </p:sp>
      <p:sp>
        <p:nvSpPr>
          <p:cNvPr id="24579" name="Rectangle 15"/>
          <p:cNvSpPr>
            <a:spLocks noGrp="1" noChangeArrowheads="1"/>
          </p:cNvSpPr>
          <p:nvPr>
            <p:ph type="body" idx="1"/>
          </p:nvPr>
        </p:nvSpPr>
        <p:spPr/>
        <p:txBody>
          <a:bodyPr/>
          <a:lstStyle/>
          <a:p>
            <a:pPr eaLnBrk="1" hangingPunct="1"/>
            <a:r>
              <a:rPr lang="en-US" smtClean="0"/>
              <a:t>Direct mail</a:t>
            </a:r>
          </a:p>
          <a:p>
            <a:pPr eaLnBrk="1" hangingPunct="1"/>
            <a:r>
              <a:rPr lang="en-US" smtClean="0"/>
              <a:t>Catalogs</a:t>
            </a:r>
          </a:p>
          <a:p>
            <a:pPr eaLnBrk="1" hangingPunct="1"/>
            <a:r>
              <a:rPr lang="en-US" smtClean="0"/>
              <a:t>Telemarketing</a:t>
            </a:r>
          </a:p>
          <a:p>
            <a:pPr eaLnBrk="1" hangingPunct="1"/>
            <a:r>
              <a:rPr lang="en-US" smtClean="0"/>
              <a:t>Other direct response</a:t>
            </a:r>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z="3200" smtClean="0"/>
              <a:t>Constructing a Direct-Mail Campaign</a:t>
            </a:r>
          </a:p>
        </p:txBody>
      </p:sp>
      <p:sp>
        <p:nvSpPr>
          <p:cNvPr id="26627" name="Rectangle 14"/>
          <p:cNvSpPr>
            <a:spLocks noGrp="1" noChangeArrowheads="1"/>
          </p:cNvSpPr>
          <p:nvPr>
            <p:ph type="body" idx="1"/>
          </p:nvPr>
        </p:nvSpPr>
        <p:spPr/>
        <p:txBody>
          <a:bodyPr/>
          <a:lstStyle/>
          <a:p>
            <a:pPr eaLnBrk="1" hangingPunct="1"/>
            <a:r>
              <a:rPr lang="en-US" smtClean="0"/>
              <a:t>Establish objectives</a:t>
            </a:r>
          </a:p>
          <a:p>
            <a:pPr eaLnBrk="1" hangingPunct="1"/>
            <a:r>
              <a:rPr lang="en-US" smtClean="0"/>
              <a:t>Select target prospects</a:t>
            </a:r>
          </a:p>
          <a:p>
            <a:pPr eaLnBrk="1" hangingPunct="1"/>
            <a:r>
              <a:rPr lang="en-US" smtClean="0"/>
              <a:t>Develop offer elements</a:t>
            </a:r>
          </a:p>
          <a:p>
            <a:pPr eaLnBrk="1" hangingPunct="1"/>
            <a:r>
              <a:rPr lang="en-US" smtClean="0"/>
              <a:t>Test elements</a:t>
            </a:r>
          </a:p>
          <a:p>
            <a:pPr eaLnBrk="1" hangingPunct="1"/>
            <a:r>
              <a:rPr lang="en-US" smtClean="0"/>
              <a:t>Execute</a:t>
            </a:r>
          </a:p>
          <a:p>
            <a:pPr eaLnBrk="1" hangingPunct="1"/>
            <a:r>
              <a:rPr lang="en-US" smtClean="0"/>
              <a:t>Measure success</a:t>
            </a:r>
          </a:p>
        </p:txBody>
      </p:sp>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title"/>
          </p:nvPr>
        </p:nvSpPr>
        <p:spPr/>
        <p:txBody>
          <a:bodyPr/>
          <a:lstStyle/>
          <a:p>
            <a:pPr eaLnBrk="1" hangingPunct="1"/>
            <a:r>
              <a:rPr lang="en-US" sz="3200" smtClean="0"/>
              <a:t>RFM Formula for </a:t>
            </a:r>
            <a:br>
              <a:rPr lang="en-US" sz="3200" smtClean="0"/>
            </a:br>
            <a:r>
              <a:rPr lang="en-US" sz="3200" smtClean="0"/>
              <a:t>Selecting Prospects</a:t>
            </a:r>
          </a:p>
        </p:txBody>
      </p:sp>
      <p:sp>
        <p:nvSpPr>
          <p:cNvPr id="28675" name="Rectangle 10"/>
          <p:cNvSpPr>
            <a:spLocks noGrp="1" noChangeArrowheads="1"/>
          </p:cNvSpPr>
          <p:nvPr>
            <p:ph type="body" idx="1"/>
          </p:nvPr>
        </p:nvSpPr>
        <p:spPr/>
        <p:txBody>
          <a:bodyPr/>
          <a:lstStyle/>
          <a:p>
            <a:pPr eaLnBrk="1" hangingPunct="1"/>
            <a:r>
              <a:rPr lang="en-US" smtClean="0"/>
              <a:t>Recency</a:t>
            </a:r>
          </a:p>
          <a:p>
            <a:pPr eaLnBrk="1" hangingPunct="1"/>
            <a:r>
              <a:rPr lang="en-US" smtClean="0"/>
              <a:t>Frequency</a:t>
            </a:r>
          </a:p>
          <a:p>
            <a:pPr eaLnBrk="1" hangingPunct="1"/>
            <a:r>
              <a:rPr lang="en-US" smtClean="0"/>
              <a:t>Monetary value</a:t>
            </a:r>
          </a:p>
        </p:txBody>
      </p:sp>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pPr eaLnBrk="1" hangingPunct="1"/>
            <a:r>
              <a:rPr lang="en-US" smtClean="0"/>
              <a:t>Elements of the Offer Strategy</a:t>
            </a:r>
          </a:p>
        </p:txBody>
      </p:sp>
      <p:sp>
        <p:nvSpPr>
          <p:cNvPr id="9" name="Rounded Rectangle 8"/>
          <p:cNvSpPr/>
          <p:nvPr/>
        </p:nvSpPr>
        <p:spPr>
          <a:xfrm>
            <a:off x="2514600" y="1371600"/>
            <a:ext cx="37338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Product</a:t>
            </a:r>
          </a:p>
        </p:txBody>
      </p:sp>
      <p:sp>
        <p:nvSpPr>
          <p:cNvPr id="10" name="Rounded Rectangle 9"/>
          <p:cNvSpPr/>
          <p:nvPr/>
        </p:nvSpPr>
        <p:spPr>
          <a:xfrm>
            <a:off x="2514600" y="2286000"/>
            <a:ext cx="37338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Offer</a:t>
            </a:r>
          </a:p>
        </p:txBody>
      </p:sp>
      <p:sp>
        <p:nvSpPr>
          <p:cNvPr id="11" name="Rounded Rectangle 10"/>
          <p:cNvSpPr/>
          <p:nvPr/>
        </p:nvSpPr>
        <p:spPr>
          <a:xfrm>
            <a:off x="2514600" y="3200400"/>
            <a:ext cx="37338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Medium</a:t>
            </a:r>
          </a:p>
        </p:txBody>
      </p:sp>
      <p:sp>
        <p:nvSpPr>
          <p:cNvPr id="12" name="Rounded Rectangle 11"/>
          <p:cNvSpPr/>
          <p:nvPr/>
        </p:nvSpPr>
        <p:spPr>
          <a:xfrm>
            <a:off x="2514600" y="4114800"/>
            <a:ext cx="37338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Distribution Method</a:t>
            </a:r>
          </a:p>
        </p:txBody>
      </p:sp>
      <p:sp>
        <p:nvSpPr>
          <p:cNvPr id="13" name="Rounded Rectangle 12"/>
          <p:cNvSpPr/>
          <p:nvPr/>
        </p:nvSpPr>
        <p:spPr>
          <a:xfrm>
            <a:off x="2514600" y="5029200"/>
            <a:ext cx="37338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Creative Strategy</a:t>
            </a:r>
          </a:p>
        </p:txBody>
      </p:sp>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Components of the Mailing</a:t>
            </a:r>
          </a:p>
        </p:txBody>
      </p:sp>
      <p:sp>
        <p:nvSpPr>
          <p:cNvPr id="32771" name="Rectangle 3"/>
          <p:cNvSpPr>
            <a:spLocks noGrp="1" noChangeArrowheads="1"/>
          </p:cNvSpPr>
          <p:nvPr>
            <p:ph type="body" idx="1"/>
          </p:nvPr>
        </p:nvSpPr>
        <p:spPr/>
        <p:txBody>
          <a:bodyPr/>
          <a:lstStyle/>
          <a:p>
            <a:pPr eaLnBrk="1" hangingPunct="1"/>
            <a:r>
              <a:rPr lang="en-US" smtClean="0"/>
              <a:t>Outside envelope</a:t>
            </a:r>
          </a:p>
          <a:p>
            <a:pPr eaLnBrk="1" hangingPunct="1"/>
            <a:r>
              <a:rPr lang="en-US" smtClean="0"/>
              <a:t>Sales letter</a:t>
            </a:r>
          </a:p>
          <a:p>
            <a:pPr eaLnBrk="1" hangingPunct="1"/>
            <a:r>
              <a:rPr lang="en-US" smtClean="0"/>
              <a:t>Circular</a:t>
            </a:r>
          </a:p>
          <a:p>
            <a:pPr eaLnBrk="1" hangingPunct="1"/>
            <a:r>
              <a:rPr lang="en-US" smtClean="0"/>
              <a:t>Reply form</a:t>
            </a:r>
          </a:p>
          <a:p>
            <a:pPr eaLnBrk="1" hangingPunct="1"/>
            <a:r>
              <a:rPr lang="en-US" smtClean="0"/>
              <a:t>Reply envelope</a:t>
            </a:r>
          </a:p>
        </p:txBody>
      </p:sp>
      <p:pic>
        <p:nvPicPr>
          <p:cNvPr id="32772" name="Picture 2" descr="envelope.jpg"/>
          <p:cNvPicPr>
            <a:picLocks noChangeAspect="1" noChangeArrowheads="1"/>
          </p:cNvPicPr>
          <p:nvPr/>
        </p:nvPicPr>
        <p:blipFill>
          <a:blip r:embed="rId3"/>
          <a:srcRect/>
          <a:stretch>
            <a:fillRect/>
          </a:stretch>
        </p:blipFill>
        <p:spPr bwMode="auto">
          <a:xfrm>
            <a:off x="4114800" y="2895600"/>
            <a:ext cx="3725863" cy="24860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eaLnBrk="1" hangingPunct="1"/>
            <a:r>
              <a:rPr lang="en-US" smtClean="0"/>
              <a:t>Catalogs</a:t>
            </a:r>
          </a:p>
        </p:txBody>
      </p:sp>
      <p:sp>
        <p:nvSpPr>
          <p:cNvPr id="34818" name="Content Placeholder 2"/>
          <p:cNvSpPr>
            <a:spLocks noGrp="1"/>
          </p:cNvSpPr>
          <p:nvPr>
            <p:ph idx="1"/>
          </p:nvPr>
        </p:nvSpPr>
        <p:spPr>
          <a:xfrm>
            <a:off x="533400" y="1600200"/>
            <a:ext cx="7772400" cy="4572000"/>
          </a:xfrm>
        </p:spPr>
        <p:txBody>
          <a:bodyPr>
            <a:normAutofit lnSpcReduction="10000"/>
          </a:bodyPr>
          <a:lstStyle/>
          <a:p>
            <a:r>
              <a:rPr lang="en-US" dirty="0" smtClean="0">
                <a:latin typeface="Arial" pitchFamily="34" charset="0"/>
              </a:rPr>
              <a:t>In catalog marketing, companies may send </a:t>
            </a:r>
          </a:p>
          <a:p>
            <a:pPr lvl="1"/>
            <a:r>
              <a:rPr lang="en-US" dirty="0" smtClean="0">
                <a:latin typeface="Arial" pitchFamily="34" charset="0"/>
              </a:rPr>
              <a:t>Full-line merchandise catalogs, </a:t>
            </a:r>
          </a:p>
          <a:p>
            <a:pPr lvl="1"/>
            <a:r>
              <a:rPr lang="en-US" dirty="0" smtClean="0">
                <a:latin typeface="Arial" pitchFamily="34" charset="0"/>
              </a:rPr>
              <a:t>Specialty consumer catalogs, </a:t>
            </a:r>
          </a:p>
          <a:p>
            <a:r>
              <a:rPr lang="en-US" dirty="0" smtClean="0">
                <a:latin typeface="Arial" pitchFamily="34" charset="0"/>
              </a:rPr>
              <a:t>Usually in print form but also as DVDs or online</a:t>
            </a:r>
          </a:p>
          <a:p>
            <a:r>
              <a:rPr lang="en-US" dirty="0" smtClean="0">
                <a:latin typeface="Arial" pitchFamily="34" charset="0"/>
              </a:rPr>
              <a:t>Many direct marketers find combining catalogs and Web sites an effective way to sell</a:t>
            </a:r>
          </a:p>
          <a:p>
            <a:endParaRPr lang="en-US" dirty="0" smtClean="0">
              <a:latin typeface="Arial" pitchFamily="34" charset="0"/>
            </a:endParaRPr>
          </a:p>
          <a:p>
            <a:endParaRPr lang="en-US" dirty="0" smtClean="0"/>
          </a:p>
        </p:txBody>
      </p:sp>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title"/>
          </p:nvPr>
        </p:nvSpPr>
        <p:spPr/>
        <p:txBody>
          <a:bodyPr/>
          <a:lstStyle/>
          <a:p>
            <a:pPr eaLnBrk="1" hangingPunct="1"/>
            <a:r>
              <a:rPr lang="en-US" smtClean="0"/>
              <a:t>Types of Telemarketing</a:t>
            </a:r>
          </a:p>
        </p:txBody>
      </p:sp>
      <p:sp>
        <p:nvSpPr>
          <p:cNvPr id="36867" name="Rectangle 6"/>
          <p:cNvSpPr>
            <a:spLocks noGrp="1" noChangeArrowheads="1"/>
          </p:cNvSpPr>
          <p:nvPr>
            <p:ph type="body" idx="1"/>
          </p:nvPr>
        </p:nvSpPr>
        <p:spPr/>
        <p:txBody>
          <a:bodyPr/>
          <a:lstStyle/>
          <a:p>
            <a:pPr eaLnBrk="1" hangingPunct="1"/>
            <a:r>
              <a:rPr lang="en-US" smtClean="0"/>
              <a:t>Telesales</a:t>
            </a:r>
          </a:p>
          <a:p>
            <a:pPr eaLnBrk="1" hangingPunct="1"/>
            <a:r>
              <a:rPr lang="en-US" smtClean="0"/>
              <a:t>Telecoverage</a:t>
            </a:r>
          </a:p>
          <a:p>
            <a:pPr eaLnBrk="1" hangingPunct="1"/>
            <a:r>
              <a:rPr lang="en-US" smtClean="0"/>
              <a:t>Teleprospecting</a:t>
            </a:r>
          </a:p>
          <a:p>
            <a:pPr eaLnBrk="1" hangingPunct="1"/>
            <a:r>
              <a:rPr lang="en-US" smtClean="0"/>
              <a:t>Customer service and technical support</a:t>
            </a:r>
          </a:p>
        </p:txBody>
      </p:sp>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3200" smtClean="0"/>
              <a:t>Other Media for Direct Response</a:t>
            </a:r>
          </a:p>
        </p:txBody>
      </p:sp>
      <p:sp>
        <p:nvSpPr>
          <p:cNvPr id="38915" name="Rectangle 6"/>
          <p:cNvSpPr>
            <a:spLocks noGrp="1" noChangeArrowheads="1"/>
          </p:cNvSpPr>
          <p:nvPr>
            <p:ph type="body" idx="1"/>
          </p:nvPr>
        </p:nvSpPr>
        <p:spPr/>
        <p:txBody>
          <a:bodyPr/>
          <a:lstStyle/>
          <a:p>
            <a:pPr eaLnBrk="1" hangingPunct="1"/>
            <a:r>
              <a:rPr lang="en-US" smtClean="0"/>
              <a:t>Television</a:t>
            </a:r>
          </a:p>
          <a:p>
            <a:pPr eaLnBrk="1" hangingPunct="1"/>
            <a:r>
              <a:rPr lang="en-US" smtClean="0"/>
              <a:t>Radio</a:t>
            </a:r>
          </a:p>
          <a:p>
            <a:pPr eaLnBrk="1" hangingPunct="1"/>
            <a:r>
              <a:rPr lang="en-US" smtClean="0"/>
              <a:t>Kiosks</a:t>
            </a:r>
          </a:p>
          <a:p>
            <a:pPr eaLnBrk="1" hangingPunct="1"/>
            <a:r>
              <a:rPr lang="en-US" smtClean="0"/>
              <a:t>Newspapers</a:t>
            </a:r>
          </a:p>
          <a:p>
            <a:pPr eaLnBrk="1" hangingPunct="1"/>
            <a:r>
              <a:rPr lang="en-US" smtClean="0"/>
              <a:t>Magazines</a:t>
            </a:r>
          </a:p>
          <a:p>
            <a:pPr eaLnBrk="1" hangingPunct="1"/>
            <a:r>
              <a:rPr lang="en-US" smtClean="0"/>
              <a:t>Internet</a:t>
            </a:r>
          </a:p>
          <a:p>
            <a:pPr eaLnBrk="1" hangingPunct="1"/>
            <a:endParaRPr lang="en-US" smtClean="0"/>
          </a:p>
        </p:txBody>
      </p:sp>
    </p:spTree>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Public Issues in Direct Marketing</a:t>
            </a:r>
          </a:p>
        </p:txBody>
      </p:sp>
      <p:sp>
        <p:nvSpPr>
          <p:cNvPr id="40963" name="Rectangle 8"/>
          <p:cNvSpPr>
            <a:spLocks noGrp="1" noChangeArrowheads="1"/>
          </p:cNvSpPr>
          <p:nvPr>
            <p:ph type="body" idx="1"/>
          </p:nvPr>
        </p:nvSpPr>
        <p:spPr/>
        <p:txBody>
          <a:bodyPr/>
          <a:lstStyle/>
          <a:p>
            <a:pPr eaLnBrk="1" hangingPunct="1"/>
            <a:r>
              <a:rPr lang="en-US" smtClean="0"/>
              <a:t>Irritation</a:t>
            </a:r>
          </a:p>
          <a:p>
            <a:pPr eaLnBrk="1" hangingPunct="1"/>
            <a:r>
              <a:rPr lang="en-US" smtClean="0"/>
              <a:t>Unfairness</a:t>
            </a:r>
          </a:p>
          <a:p>
            <a:pPr eaLnBrk="1" hangingPunct="1"/>
            <a:r>
              <a:rPr lang="en-US" smtClean="0"/>
              <a:t>Deception/fraud</a:t>
            </a:r>
          </a:p>
          <a:p>
            <a:pPr eaLnBrk="1" hangingPunct="1"/>
            <a:r>
              <a:rPr lang="en-US" smtClean="0"/>
              <a:t>Invasion of privacy</a:t>
            </a:r>
          </a:p>
        </p:txBody>
      </p:sp>
    </p:spTree>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p:txBody>
          <a:bodyPr/>
          <a:lstStyle/>
          <a:p>
            <a:pPr eaLnBrk="1" hangingPunct="1"/>
            <a:r>
              <a:rPr lang="en-US" smtClean="0"/>
              <a:t>Interactive Marketing</a:t>
            </a:r>
          </a:p>
        </p:txBody>
      </p:sp>
      <p:sp>
        <p:nvSpPr>
          <p:cNvPr id="43011" name="Rectangle 5"/>
          <p:cNvSpPr>
            <a:spLocks noGrp="1" noChangeArrowheads="1"/>
          </p:cNvSpPr>
          <p:nvPr>
            <p:ph type="body" idx="1"/>
          </p:nvPr>
        </p:nvSpPr>
        <p:spPr/>
        <p:txBody>
          <a:bodyPr/>
          <a:lstStyle/>
          <a:p>
            <a:pPr eaLnBrk="1" hangingPunct="1"/>
            <a:r>
              <a:rPr lang="en-US" smtClean="0"/>
              <a:t>Tailored messages possible</a:t>
            </a:r>
          </a:p>
          <a:p>
            <a:pPr eaLnBrk="1" hangingPunct="1"/>
            <a:r>
              <a:rPr lang="en-US" smtClean="0"/>
              <a:t>Easy to track responsiveness</a:t>
            </a:r>
          </a:p>
          <a:p>
            <a:pPr eaLnBrk="1" hangingPunct="1"/>
            <a:r>
              <a:rPr lang="en-US" smtClean="0"/>
              <a:t>Contextual ad placement possible</a:t>
            </a:r>
          </a:p>
          <a:p>
            <a:pPr eaLnBrk="1" hangingPunct="1"/>
            <a:r>
              <a:rPr lang="en-US" smtClean="0"/>
              <a:t>Search engine advertising possible</a:t>
            </a:r>
          </a:p>
          <a:p>
            <a:pPr eaLnBrk="1" hangingPunct="1"/>
            <a:r>
              <a:rPr lang="en-US" smtClean="0"/>
              <a:t>Subject to click fraud</a:t>
            </a:r>
          </a:p>
          <a:p>
            <a:pPr eaLnBrk="1" hangingPunct="1"/>
            <a:r>
              <a:rPr lang="en-US" smtClean="0"/>
              <a:t>Consumers develop selective attention</a:t>
            </a:r>
          </a:p>
        </p:txBody>
      </p:sp>
    </p:spTree>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pPr eaLnBrk="1" hangingPunct="1"/>
            <a:r>
              <a:rPr lang="en-US" smtClean="0"/>
              <a:t>Word of Mouth</a:t>
            </a:r>
          </a:p>
        </p:txBody>
      </p:sp>
      <p:sp>
        <p:nvSpPr>
          <p:cNvPr id="5" name="Oval 4"/>
          <p:cNvSpPr/>
          <p:nvPr/>
        </p:nvSpPr>
        <p:spPr>
          <a:xfrm>
            <a:off x="685800" y="1905000"/>
            <a:ext cx="3581400" cy="32766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Earned </a:t>
            </a:r>
          </a:p>
          <a:p>
            <a:pPr algn="ctr">
              <a:defRPr/>
            </a:pPr>
            <a:r>
              <a:rPr lang="en-US" sz="2800" dirty="0">
                <a:solidFill>
                  <a:schemeClr val="tx1"/>
                </a:solidFill>
              </a:rPr>
              <a:t>media</a:t>
            </a:r>
          </a:p>
        </p:txBody>
      </p:sp>
      <p:sp>
        <p:nvSpPr>
          <p:cNvPr id="6" name="Oval 5"/>
          <p:cNvSpPr/>
          <p:nvPr/>
        </p:nvSpPr>
        <p:spPr>
          <a:xfrm>
            <a:off x="3962400" y="1905000"/>
            <a:ext cx="3581400" cy="327660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Paid </a:t>
            </a:r>
          </a:p>
          <a:p>
            <a:pPr algn="ctr">
              <a:defRPr/>
            </a:pPr>
            <a:r>
              <a:rPr lang="en-US" sz="2800" dirty="0">
                <a:solidFill>
                  <a:schemeClr val="tx1"/>
                </a:solidFill>
              </a:rPr>
              <a:t>media</a:t>
            </a:r>
          </a:p>
        </p:txBody>
      </p:sp>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smtClean="0"/>
              <a:t>Platforms of Social Media</a:t>
            </a:r>
          </a:p>
        </p:txBody>
      </p:sp>
      <p:sp>
        <p:nvSpPr>
          <p:cNvPr id="4" name="Rounded Rectangle 3"/>
          <p:cNvSpPr/>
          <p:nvPr/>
        </p:nvSpPr>
        <p:spPr>
          <a:xfrm>
            <a:off x="2286000" y="2286000"/>
            <a:ext cx="40386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Online Communities and Forums</a:t>
            </a:r>
          </a:p>
        </p:txBody>
      </p:sp>
      <p:sp>
        <p:nvSpPr>
          <p:cNvPr id="5" name="Rounded Rectangle 4"/>
          <p:cNvSpPr/>
          <p:nvPr/>
        </p:nvSpPr>
        <p:spPr>
          <a:xfrm>
            <a:off x="2286000" y="3200400"/>
            <a:ext cx="4038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Blogs</a:t>
            </a:r>
          </a:p>
        </p:txBody>
      </p:sp>
      <p:sp>
        <p:nvSpPr>
          <p:cNvPr id="6" name="Rounded Rectangle 5"/>
          <p:cNvSpPr/>
          <p:nvPr/>
        </p:nvSpPr>
        <p:spPr>
          <a:xfrm>
            <a:off x="2286000" y="4038600"/>
            <a:ext cx="4038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Social Networks</a:t>
            </a:r>
          </a:p>
        </p:txBody>
      </p:sp>
    </p:spTree>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mtClean="0"/>
              <a:t>How to Start Buzz</a:t>
            </a:r>
          </a:p>
        </p:txBody>
      </p:sp>
      <p:sp>
        <p:nvSpPr>
          <p:cNvPr id="65539" name="Rectangle 3"/>
          <p:cNvSpPr>
            <a:spLocks noGrp="1" noChangeArrowheads="1"/>
          </p:cNvSpPr>
          <p:nvPr>
            <p:ph type="body" idx="1"/>
          </p:nvPr>
        </p:nvSpPr>
        <p:spPr>
          <a:xfrm>
            <a:off x="762000" y="1447800"/>
            <a:ext cx="7696200" cy="4724400"/>
          </a:xfrm>
        </p:spPr>
        <p:txBody>
          <a:bodyPr/>
          <a:lstStyle/>
          <a:p>
            <a:pPr eaLnBrk="1" hangingPunct="1"/>
            <a:r>
              <a:rPr lang="en-US" smtClean="0"/>
              <a:t>Identify influential individuals and companies and devote extra effort to them</a:t>
            </a:r>
          </a:p>
          <a:p>
            <a:pPr eaLnBrk="1" hangingPunct="1"/>
            <a:r>
              <a:rPr lang="en-US" smtClean="0"/>
              <a:t>Supply key people with product samples</a:t>
            </a:r>
          </a:p>
          <a:p>
            <a:pPr eaLnBrk="1" hangingPunct="1"/>
            <a:r>
              <a:rPr lang="en-US" smtClean="0"/>
              <a:t>Work through community influentials</a:t>
            </a:r>
          </a:p>
          <a:p>
            <a:pPr eaLnBrk="1" hangingPunct="1"/>
            <a:r>
              <a:rPr lang="en-US" smtClean="0"/>
              <a:t>Develop word-of-mouth referral channels to build business</a:t>
            </a:r>
          </a:p>
          <a:p>
            <a:pPr eaLnBrk="1" hangingPunct="1"/>
            <a:r>
              <a:rPr lang="en-US" smtClean="0"/>
              <a:t>Provide compelling information that customers want to pass along</a:t>
            </a:r>
          </a:p>
          <a:p>
            <a:pPr eaLnBrk="1" hangingPunct="1"/>
            <a:endParaRPr lang="en-US" smtClean="0"/>
          </a:p>
        </p:txBody>
      </p:sp>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3"/>
          <p:cNvSpPr>
            <a:spLocks noGrp="1"/>
          </p:cNvSpPr>
          <p:nvPr>
            <p:ph type="title"/>
          </p:nvPr>
        </p:nvSpPr>
        <p:spPr/>
        <p:txBody>
          <a:bodyPr/>
          <a:lstStyle/>
          <a:p>
            <a:pPr eaLnBrk="1" hangingPunct="1"/>
            <a:r>
              <a:rPr lang="en-US" smtClean="0"/>
              <a:t>Types of Sales Representatives</a:t>
            </a:r>
          </a:p>
        </p:txBody>
      </p:sp>
      <p:sp>
        <p:nvSpPr>
          <p:cNvPr id="69634" name="Content Placeholder 4"/>
          <p:cNvSpPr>
            <a:spLocks noGrp="1"/>
          </p:cNvSpPr>
          <p:nvPr>
            <p:ph idx="1"/>
          </p:nvPr>
        </p:nvSpPr>
        <p:spPr/>
        <p:txBody>
          <a:bodyPr/>
          <a:lstStyle/>
          <a:p>
            <a:pPr eaLnBrk="1" hangingPunct="1">
              <a:buFont typeface="Wingdings" pitchFamily="2" charset="2"/>
              <a:buNone/>
            </a:pPr>
            <a:r>
              <a:rPr lang="en-US" smtClean="0"/>
              <a:t>1. </a:t>
            </a:r>
            <a:r>
              <a:rPr lang="en-US" i="1" smtClean="0"/>
              <a:t>Deliverer </a:t>
            </a:r>
          </a:p>
          <a:p>
            <a:pPr eaLnBrk="1" hangingPunct="1">
              <a:buFont typeface="Wingdings" pitchFamily="2" charset="2"/>
              <a:buNone/>
            </a:pPr>
            <a:r>
              <a:rPr lang="en-US" smtClean="0"/>
              <a:t>2. </a:t>
            </a:r>
            <a:r>
              <a:rPr lang="en-US" i="1" smtClean="0"/>
              <a:t>Order taker</a:t>
            </a:r>
          </a:p>
          <a:p>
            <a:pPr eaLnBrk="1" hangingPunct="1">
              <a:buFont typeface="Wingdings" pitchFamily="2" charset="2"/>
              <a:buNone/>
            </a:pPr>
            <a:r>
              <a:rPr lang="en-US" smtClean="0"/>
              <a:t>3. </a:t>
            </a:r>
            <a:r>
              <a:rPr lang="en-US" i="1" smtClean="0"/>
              <a:t>Missionary</a:t>
            </a:r>
          </a:p>
          <a:p>
            <a:pPr eaLnBrk="1" hangingPunct="1">
              <a:buFont typeface="Wingdings" pitchFamily="2" charset="2"/>
              <a:buNone/>
            </a:pPr>
            <a:r>
              <a:rPr lang="en-US" smtClean="0"/>
              <a:t>4. </a:t>
            </a:r>
            <a:r>
              <a:rPr lang="en-US" i="1" smtClean="0"/>
              <a:t>Technician</a:t>
            </a:r>
          </a:p>
          <a:p>
            <a:pPr eaLnBrk="1" hangingPunct="1">
              <a:buFont typeface="Wingdings" pitchFamily="2" charset="2"/>
              <a:buNone/>
            </a:pPr>
            <a:r>
              <a:rPr lang="en-US" smtClean="0"/>
              <a:t>5. </a:t>
            </a:r>
            <a:r>
              <a:rPr lang="en-US" i="1" smtClean="0"/>
              <a:t>Demand creator</a:t>
            </a:r>
            <a:endParaRPr lang="en-US" smtClean="0"/>
          </a:p>
          <a:p>
            <a:pPr eaLnBrk="1" hangingPunct="1">
              <a:buFont typeface="Wingdings" pitchFamily="2" charset="2"/>
              <a:buNone/>
            </a:pPr>
            <a:r>
              <a:rPr lang="en-US" smtClean="0"/>
              <a:t>6. </a:t>
            </a:r>
            <a:r>
              <a:rPr lang="en-US" i="1" smtClean="0"/>
              <a:t>Solution vendor</a:t>
            </a:r>
          </a:p>
        </p:txBody>
      </p:sp>
      <p:pic>
        <p:nvPicPr>
          <p:cNvPr id="69636" name="Picture 2"/>
          <p:cNvPicPr>
            <a:picLocks noChangeAspect="1" noChangeArrowheads="1"/>
          </p:cNvPicPr>
          <p:nvPr/>
        </p:nvPicPr>
        <p:blipFill>
          <a:blip r:embed="rId3"/>
          <a:srcRect/>
          <a:stretch>
            <a:fillRect/>
          </a:stretch>
        </p:blipFill>
        <p:spPr bwMode="auto">
          <a:xfrm>
            <a:off x="4418013" y="1828800"/>
            <a:ext cx="3749675" cy="25146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smtClean="0"/>
              <a:t>Sales Tasks</a:t>
            </a:r>
          </a:p>
        </p:txBody>
      </p:sp>
      <p:sp>
        <p:nvSpPr>
          <p:cNvPr id="73731" name="Rectangle 3"/>
          <p:cNvSpPr>
            <a:spLocks noGrp="1" noChangeArrowheads="1"/>
          </p:cNvSpPr>
          <p:nvPr>
            <p:ph type="body" sz="half" idx="1"/>
          </p:nvPr>
        </p:nvSpPr>
        <p:spPr>
          <a:xfrm>
            <a:off x="762000" y="1524000"/>
            <a:ext cx="4953000" cy="4953000"/>
          </a:xfrm>
        </p:spPr>
        <p:txBody>
          <a:bodyPr/>
          <a:lstStyle/>
          <a:p>
            <a:pPr eaLnBrk="1" hangingPunct="1"/>
            <a:r>
              <a:rPr lang="en-US" smtClean="0"/>
              <a:t>Prospecting</a:t>
            </a:r>
          </a:p>
          <a:p>
            <a:pPr eaLnBrk="1" hangingPunct="1"/>
            <a:r>
              <a:rPr lang="en-US" smtClean="0"/>
              <a:t>Targeting</a:t>
            </a:r>
          </a:p>
          <a:p>
            <a:pPr eaLnBrk="1" hangingPunct="1"/>
            <a:r>
              <a:rPr lang="en-US" smtClean="0"/>
              <a:t>Communicating</a:t>
            </a:r>
          </a:p>
          <a:p>
            <a:pPr eaLnBrk="1" hangingPunct="1"/>
            <a:r>
              <a:rPr lang="en-US" smtClean="0"/>
              <a:t>Selling</a:t>
            </a:r>
          </a:p>
          <a:p>
            <a:pPr eaLnBrk="1" hangingPunct="1"/>
            <a:r>
              <a:rPr lang="en-US" smtClean="0"/>
              <a:t>Servicing</a:t>
            </a:r>
          </a:p>
          <a:p>
            <a:pPr eaLnBrk="1" hangingPunct="1"/>
            <a:r>
              <a:rPr lang="en-US" smtClean="0"/>
              <a:t>Information gathering</a:t>
            </a:r>
          </a:p>
          <a:p>
            <a:pPr eaLnBrk="1" hangingPunct="1"/>
            <a:r>
              <a:rPr lang="en-US" smtClean="0"/>
              <a:t>Allocating</a:t>
            </a:r>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sz="3200" smtClean="0"/>
              <a:t>Components of Sales Force Compensation</a:t>
            </a:r>
          </a:p>
        </p:txBody>
      </p:sp>
      <p:sp>
        <p:nvSpPr>
          <p:cNvPr id="79875" name="Rectangle 8"/>
          <p:cNvSpPr>
            <a:spLocks noGrp="1" noChangeArrowheads="1"/>
          </p:cNvSpPr>
          <p:nvPr>
            <p:ph type="body" idx="1"/>
          </p:nvPr>
        </p:nvSpPr>
        <p:spPr/>
        <p:txBody>
          <a:bodyPr/>
          <a:lstStyle/>
          <a:p>
            <a:pPr eaLnBrk="1" hangingPunct="1"/>
            <a:r>
              <a:rPr lang="en-US" smtClean="0"/>
              <a:t>Fixed amount</a:t>
            </a:r>
          </a:p>
          <a:p>
            <a:pPr eaLnBrk="1" hangingPunct="1"/>
            <a:r>
              <a:rPr lang="en-US" smtClean="0"/>
              <a:t>Variable amount</a:t>
            </a:r>
          </a:p>
          <a:p>
            <a:pPr eaLnBrk="1" hangingPunct="1"/>
            <a:r>
              <a:rPr lang="en-US" smtClean="0"/>
              <a:t>Expense allowance</a:t>
            </a:r>
          </a:p>
          <a:p>
            <a:pPr eaLnBrk="1" hangingPunct="1"/>
            <a:r>
              <a:rPr lang="en-US" smtClean="0"/>
              <a:t>Benefits</a:t>
            </a:r>
          </a:p>
        </p:txBody>
      </p:sp>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a:bodyPr>
          <a:lstStyle/>
          <a:p>
            <a:pPr eaLnBrk="1" hangingPunct="1"/>
            <a:r>
              <a:rPr lang="en-US" dirty="0" smtClean="0"/>
              <a:t>Managing the Sales Force</a:t>
            </a:r>
          </a:p>
        </p:txBody>
      </p:sp>
      <p:sp>
        <p:nvSpPr>
          <p:cNvPr id="5" name="Rounded Rectangle 4"/>
          <p:cNvSpPr/>
          <p:nvPr/>
        </p:nvSpPr>
        <p:spPr>
          <a:xfrm>
            <a:off x="914400" y="1524000"/>
            <a:ext cx="3200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Recruiting</a:t>
            </a:r>
          </a:p>
        </p:txBody>
      </p:sp>
      <p:sp>
        <p:nvSpPr>
          <p:cNvPr id="6" name="Rounded Rectangle 5"/>
          <p:cNvSpPr/>
          <p:nvPr/>
        </p:nvSpPr>
        <p:spPr>
          <a:xfrm>
            <a:off x="1447800" y="2286000"/>
            <a:ext cx="3200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Selecting</a:t>
            </a:r>
          </a:p>
        </p:txBody>
      </p:sp>
      <p:sp>
        <p:nvSpPr>
          <p:cNvPr id="7" name="Rounded Rectangle 6"/>
          <p:cNvSpPr/>
          <p:nvPr/>
        </p:nvSpPr>
        <p:spPr>
          <a:xfrm>
            <a:off x="2133600" y="3048000"/>
            <a:ext cx="3200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Training</a:t>
            </a:r>
          </a:p>
        </p:txBody>
      </p:sp>
      <p:sp>
        <p:nvSpPr>
          <p:cNvPr id="8" name="Rounded Rectangle 7"/>
          <p:cNvSpPr/>
          <p:nvPr/>
        </p:nvSpPr>
        <p:spPr>
          <a:xfrm>
            <a:off x="2819400" y="3810000"/>
            <a:ext cx="3200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Supervising</a:t>
            </a:r>
          </a:p>
        </p:txBody>
      </p:sp>
      <p:sp>
        <p:nvSpPr>
          <p:cNvPr id="9" name="Rounded Rectangle 8"/>
          <p:cNvSpPr/>
          <p:nvPr/>
        </p:nvSpPr>
        <p:spPr>
          <a:xfrm>
            <a:off x="3429000" y="4572000"/>
            <a:ext cx="3200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Motivating</a:t>
            </a:r>
          </a:p>
        </p:txBody>
      </p:sp>
      <p:sp>
        <p:nvSpPr>
          <p:cNvPr id="10" name="Rounded Rectangle 9"/>
          <p:cNvSpPr/>
          <p:nvPr/>
        </p:nvSpPr>
        <p:spPr>
          <a:xfrm>
            <a:off x="3962400" y="5334000"/>
            <a:ext cx="3200400" cy="685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Evaluating</a:t>
            </a:r>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8347</TotalTime>
  <Words>7003</Words>
  <Application>Microsoft Office PowerPoint</Application>
  <PresentationFormat>On-screen Show (4:3)</PresentationFormat>
  <Paragraphs>417</Paragraphs>
  <Slides>48</Slides>
  <Notes>48</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Applied Marketing Strategies</vt:lpstr>
      <vt:lpstr>Strategy Formulation &amp; Implementation</vt:lpstr>
      <vt:lpstr>Promotion Strategies </vt:lpstr>
      <vt:lpstr>Lecture Agenda</vt:lpstr>
      <vt:lpstr>Lecture Agenda</vt:lpstr>
      <vt:lpstr>Advertising</vt:lpstr>
      <vt:lpstr>The Five M’s of Advertising</vt:lpstr>
      <vt:lpstr>Developing an  Advertising Program</vt:lpstr>
      <vt:lpstr>Advertising Objectives</vt:lpstr>
      <vt:lpstr>Factors to Consider in Setting an Advertising Budget</vt:lpstr>
      <vt:lpstr>Developing the  Advertising Campaign</vt:lpstr>
      <vt:lpstr>Television</vt:lpstr>
      <vt:lpstr>Print Ads</vt:lpstr>
      <vt:lpstr>Print Ad Components</vt:lpstr>
      <vt:lpstr>Print Ad Evaluation Criteria</vt:lpstr>
      <vt:lpstr>Variables in Media Selection</vt:lpstr>
      <vt:lpstr>Choosing Among Major Media Types</vt:lpstr>
      <vt:lpstr>Major Media Types</vt:lpstr>
      <vt:lpstr>Place Advertising</vt:lpstr>
      <vt:lpstr>Advertising  Timing Patterns</vt:lpstr>
      <vt:lpstr>Media Schedule Patterns</vt:lpstr>
      <vt:lpstr>Measuring Sales Impact of Advertising</vt:lpstr>
      <vt:lpstr>What is Sales Promotion?</vt:lpstr>
      <vt:lpstr>Consumer-Directed Sales Promotion Tactics</vt:lpstr>
      <vt:lpstr>Trade-Directed  Sales Promotion Tactics</vt:lpstr>
      <vt:lpstr>Events and Experiences</vt:lpstr>
      <vt:lpstr>Why Sponsor Events?</vt:lpstr>
      <vt:lpstr>Public Relations Functions</vt:lpstr>
      <vt:lpstr>Tasks Aided by Public Relations</vt:lpstr>
      <vt:lpstr>Major Tools in Marketing PR</vt:lpstr>
      <vt:lpstr>What is Direct Marketing?</vt:lpstr>
      <vt:lpstr>Direct Marketing Channels</vt:lpstr>
      <vt:lpstr>Constructing a Direct-Mail Campaign</vt:lpstr>
      <vt:lpstr>RFM Formula for  Selecting Prospects</vt:lpstr>
      <vt:lpstr>Elements of the Offer Strategy</vt:lpstr>
      <vt:lpstr>Components of the Mailing</vt:lpstr>
      <vt:lpstr>Catalogs</vt:lpstr>
      <vt:lpstr>Types of Telemarketing</vt:lpstr>
      <vt:lpstr>Other Media for Direct Response</vt:lpstr>
      <vt:lpstr>Public Issues in Direct Marketing</vt:lpstr>
      <vt:lpstr>Interactive Marketing</vt:lpstr>
      <vt:lpstr>Word of Mouth</vt:lpstr>
      <vt:lpstr>Platforms of Social Media</vt:lpstr>
      <vt:lpstr>How to Start Buzz</vt:lpstr>
      <vt:lpstr>Types of Sales Representatives</vt:lpstr>
      <vt:lpstr>Sales Tasks</vt:lpstr>
      <vt:lpstr>Components of Sales Force Compensation</vt:lpstr>
      <vt:lpstr>Managing the Sales Force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vcomsats</cp:lastModifiedBy>
  <cp:revision>125</cp:revision>
  <dcterms:created xsi:type="dcterms:W3CDTF">2006-08-16T00:00:00Z</dcterms:created>
  <dcterms:modified xsi:type="dcterms:W3CDTF">2013-01-09T11:36:29Z</dcterms:modified>
</cp:coreProperties>
</file>