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6" r:id="rId2"/>
    <p:sldId id="257" r:id="rId3"/>
    <p:sldId id="258" r:id="rId4"/>
    <p:sldId id="290" r:id="rId5"/>
    <p:sldId id="267" r:id="rId6"/>
    <p:sldId id="268" r:id="rId7"/>
    <p:sldId id="269" r:id="rId8"/>
    <p:sldId id="270" r:id="rId9"/>
    <p:sldId id="291" r:id="rId10"/>
    <p:sldId id="292" r:id="rId11"/>
    <p:sldId id="271" r:id="rId12"/>
    <p:sldId id="272" r:id="rId13"/>
    <p:sldId id="273" r:id="rId14"/>
    <p:sldId id="274" r:id="rId15"/>
    <p:sldId id="275" r:id="rId16"/>
    <p:sldId id="293" r:id="rId17"/>
    <p:sldId id="294" r:id="rId18"/>
    <p:sldId id="295" r:id="rId19"/>
    <p:sldId id="296" r:id="rId20"/>
    <p:sldId id="276" r:id="rId21"/>
    <p:sldId id="277" r:id="rId22"/>
    <p:sldId id="278" r:id="rId23"/>
    <p:sldId id="279" r:id="rId24"/>
    <p:sldId id="280" r:id="rId25"/>
    <p:sldId id="281" r:id="rId26"/>
    <p:sldId id="282" r:id="rId27"/>
    <p:sldId id="283" r:id="rId28"/>
    <p:sldId id="285"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8182" autoAdjust="0"/>
  </p:normalViewPr>
  <p:slideViewPr>
    <p:cSldViewPr>
      <p:cViewPr varScale="1">
        <p:scale>
          <a:sx n="49" d="100"/>
          <a:sy n="49" d="100"/>
        </p:scale>
        <p:origin x="-1986"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13E6FC-63D8-42EE-BFE7-9CF801B0C737}" type="datetimeFigureOut">
              <a:rPr lang="en-GB" smtClean="0"/>
              <a:pPr/>
              <a:t>30/11/2012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A1E17-F58D-4223-85B7-648E99BA47BB}" type="slidenum">
              <a:rPr lang="en-GB" smtClean="0"/>
              <a:pPr/>
              <a:t>‹#›</a:t>
            </a:fld>
            <a:endParaRPr lang="en-GB"/>
          </a:p>
        </p:txBody>
      </p:sp>
    </p:spTree>
    <p:extLst>
      <p:ext uri="{BB962C8B-B14F-4D97-AF65-F5344CB8AC3E}">
        <p14:creationId xmlns="" xmlns:p14="http://schemas.microsoft.com/office/powerpoint/2010/main" val="396747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B3F7622-AB4B-49F7-AFFD-62E624ACDF0F}" type="slidenum">
              <a:rPr lang="en-US" smtClean="0"/>
              <a:pPr eaLnBrk="1" hangingPunct="1"/>
              <a:t>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Good marketing is no accident, but a result of careful planning and execution using state-of-the-art tools and techniques. It becomes both an art and a science as marketers strive to find creative new solutions to challenges in a complex marketing environment. </a:t>
            </a:r>
          </a:p>
          <a:p>
            <a:pPr eaLnBrk="1" hangingPunct="1"/>
            <a:r>
              <a:rPr lang="en-US" smtClean="0">
                <a:latin typeface="Arial" pitchFamily="34" charset="0"/>
              </a:rPr>
              <a:t>In this book, the authors describe how top marketers balance discipline and imagination to address these new marketing realities. In the first chapter, they set the stage by reviewing important marketing concepts, tools, frameworks, and issues.</a:t>
            </a:r>
          </a:p>
          <a:p>
            <a:pPr eaLnBrk="1" hangingPunct="1"/>
            <a:r>
              <a:rPr lang="en-US" smtClean="0">
                <a:latin typeface="Arial" pitchFamily="34" charset="0"/>
              </a:rPr>
              <a:t>The questions identified in the slide will be our focus.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6E52FFB-86A0-4424-BDAA-F6DB35878F96}" type="slidenum">
              <a:rPr lang="en-US" smtClean="0"/>
              <a:pPr eaLnBrk="1" hangingPunct="1"/>
              <a:t>5</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This is a list of core marketing concepts. They will be discussed further on the coming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We can distinguish five types of needs:</a:t>
            </a:r>
          </a:p>
          <a:p>
            <a:pPr eaLnBrk="1" hangingPunct="1"/>
            <a:r>
              <a:rPr lang="en-US" smtClean="0">
                <a:latin typeface="Arial" pitchFamily="34" charset="0"/>
              </a:rPr>
              <a:t>1. Stated needs (The customer wants an inexpensive car.)</a:t>
            </a:r>
          </a:p>
          <a:p>
            <a:pPr eaLnBrk="1" hangingPunct="1"/>
            <a:r>
              <a:rPr lang="en-US" smtClean="0">
                <a:latin typeface="Arial" pitchFamily="34" charset="0"/>
              </a:rPr>
              <a:t>2. Real needs (The customer wants a car whose operating cost, not initial price, is low.)</a:t>
            </a:r>
          </a:p>
          <a:p>
            <a:pPr eaLnBrk="1" hangingPunct="1"/>
            <a:r>
              <a:rPr lang="en-US" smtClean="0">
                <a:latin typeface="Arial" pitchFamily="34" charset="0"/>
              </a:rPr>
              <a:t>3. Unstated needs (The customer expects good service from the dealer.)</a:t>
            </a:r>
          </a:p>
          <a:p>
            <a:pPr eaLnBrk="1" hangingPunct="1"/>
            <a:r>
              <a:rPr lang="en-US" smtClean="0">
                <a:latin typeface="Arial" pitchFamily="34" charset="0"/>
              </a:rPr>
              <a:t>4. Delight needs (The customer would like the dealer to include an onboard GPS navigation</a:t>
            </a:r>
          </a:p>
          <a:p>
            <a:pPr eaLnBrk="1" hangingPunct="1"/>
            <a:r>
              <a:rPr lang="en-US" smtClean="0">
                <a:latin typeface="Arial" pitchFamily="34" charset="0"/>
              </a:rPr>
              <a:t>system.)</a:t>
            </a:r>
          </a:p>
          <a:p>
            <a:pPr eaLnBrk="1" hangingPunct="1"/>
            <a:r>
              <a:rPr lang="en-US" smtClean="0">
                <a:latin typeface="Arial" pitchFamily="34" charset="0"/>
              </a:rPr>
              <a:t>5. Secret needs (The customer wants friends to see him or her as a savvy consumer.)</a:t>
            </a:r>
          </a:p>
        </p:txBody>
      </p:sp>
      <p:sp>
        <p:nvSpPr>
          <p:cNvPr id="706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7EA43A2-A5D4-4DE1-8FDF-92FFF490C76F}" type="slidenum">
              <a:rPr lang="en-US" smtClean="0"/>
              <a:pPr eaLnBrk="1" hangingPunct="1"/>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Not everyone likes the same cereal, restaurant, college, or movie. Therefore, marketers start by dividing the market into segments. They identify and profile distinct groups of buyers who might prefer or require varying product and service mixes by examining demographic, psychographic, and behavioral differences among buyers.</a:t>
            </a:r>
          </a:p>
          <a:p>
            <a:pPr eaLnBrk="1" hangingPunct="1"/>
            <a:r>
              <a:rPr lang="en-US" smtClean="0">
                <a:latin typeface="Arial" pitchFamily="34" charset="0"/>
              </a:rPr>
              <a:t>After identifying market segments, the marketer decides which present the greatest opportunities— which are its target markets. For each, the firm develops a market offering that it positions in the minds of the target buyers as delivering some central benefit(s). </a:t>
            </a:r>
          </a:p>
        </p:txBody>
      </p:sp>
      <p:sp>
        <p:nvSpPr>
          <p:cNvPr id="716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1B5A5B8-9D41-4471-81EA-297FE2278567}" type="slidenum">
              <a:rPr lang="en-US" smtClean="0"/>
              <a:pPr eaLnBrk="1" hangingPunct="1"/>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Companies address customer needs by putting forth a value proposition, a set of benefits that satisfy those needs. The intangible value proposition is made physical by an offering, which can be a combination of products, services, information, and experiences.</a:t>
            </a:r>
          </a:p>
          <a:p>
            <a:pPr eaLnBrk="1" hangingPunct="1"/>
            <a:r>
              <a:rPr lang="en-US" dirty="0" smtClean="0">
                <a:latin typeface="Arial" pitchFamily="34" charset="0"/>
              </a:rPr>
              <a:t>A brand is an offering from a known source. A brand name such as McDonald’s carries many associations in people’s minds that make up its image: hamburgers, cleanliness, convenience, courteous service, and golden arches. All companies strive to build a brand image with as many strong, favorable, and unique brand associations as possible.</a:t>
            </a:r>
          </a:p>
        </p:txBody>
      </p:sp>
      <p:sp>
        <p:nvSpPr>
          <p:cNvPr id="727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4DC274D-6621-4D9A-9FC1-68EC3E3DCA41}" type="slidenum">
              <a:rPr lang="en-US" smtClean="0"/>
              <a:pPr eaLnBrk="1" hangingPunct="1"/>
              <a:t>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Companies address customer needs by putting forth a value proposition, a set of benefits that satisfy those needs. The intangible value proposition is made physical by an offering, which can be a combination of products, services, information, and experiences.</a:t>
            </a:r>
          </a:p>
          <a:p>
            <a:pPr eaLnBrk="1" hangingPunct="1"/>
            <a:r>
              <a:rPr lang="en-US" dirty="0" smtClean="0">
                <a:latin typeface="Arial" pitchFamily="34" charset="0"/>
              </a:rPr>
              <a:t>A brand is an offering from a known source. A brand name such as McDonald’s carries many associations in people’s minds that make up its image: hamburgers, cleanliness, convenience, courteous service, and golden arches. All companies strive to build a brand image with as many strong, favorable, and unique brand associations as possible.</a:t>
            </a:r>
          </a:p>
        </p:txBody>
      </p:sp>
      <p:sp>
        <p:nvSpPr>
          <p:cNvPr id="727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4DC274D-6621-4D9A-9FC1-68EC3E3DCA41}" type="slidenum">
              <a:rPr lang="en-US" smtClean="0"/>
              <a:pPr eaLnBrk="1" hangingPunct="1"/>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The buyer chooses the offerings he or she perceives to deliver the most value, the sum of the tangible and intangible benefits and costs to her. Value, a central marketing concept, is primarily a combination of quality, service, and price (</a:t>
            </a:r>
            <a:r>
              <a:rPr lang="en-US" dirty="0" err="1" smtClean="0">
                <a:latin typeface="Arial" pitchFamily="34" charset="0"/>
              </a:rPr>
              <a:t>qsp</a:t>
            </a:r>
            <a:r>
              <a:rPr lang="en-US" dirty="0" smtClean="0">
                <a:latin typeface="Arial" pitchFamily="34" charset="0"/>
              </a:rPr>
              <a:t>), called the customer value triad. Value perceptions increase with quality and service but decrease with price. We can think of marketing as the identification, creation, communication, delivery, and monitoring of customer value. Satisfaction reflects a person’s judgment of a product’s perceived performance in relationship to expectations. If the performance falls short of expectations, the customer is disappointed. If it matches expectations, the customer is satisfied. If it exceeds them, the customer is delighted. LL Bean consistently has high satisfaction ratings.</a:t>
            </a:r>
          </a:p>
        </p:txBody>
      </p:sp>
      <p:sp>
        <p:nvSpPr>
          <p:cNvPr id="737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0F171B6-561D-429B-92D8-F06E1189619D}" type="slidenum">
              <a:rPr lang="en-US" smtClean="0"/>
              <a:pPr eaLnBrk="1" hangingPunct="1"/>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To reach a target market, the marketer uses three kinds of marketing channels. Communication channels deliver and receive messages from target buyers and include newspapers, magazines, radio, television, mail, telephone, billboards, posters, fliers, CDs, audiotapes, and the Internet. Beyond these, firms communicate through the look of their retail stores and Web sites and other media. Marketers are increasingly adding dialogue channels such as e-mail, blogs, and toll-free numbers to familiar monologue channels such as ads.</a:t>
            </a:r>
          </a:p>
          <a:p>
            <a:pPr eaLnBrk="1" hangingPunct="1"/>
            <a:r>
              <a:rPr lang="en-US" dirty="0" smtClean="0">
                <a:latin typeface="Arial" pitchFamily="34" charset="0"/>
              </a:rPr>
              <a:t>The marketer uses distribution channels to display, sell, or deliver the physical product or service(s) to the buyer or user. These channels may be direct via the Internet, mail, or mobile phone or telephone, or indirect with distributors, wholesalers, retailers, and agents as intermediaries.</a:t>
            </a:r>
          </a:p>
          <a:p>
            <a:pPr eaLnBrk="1" hangingPunct="1"/>
            <a:r>
              <a:rPr lang="en-US" dirty="0" smtClean="0">
                <a:latin typeface="Arial" pitchFamily="34" charset="0"/>
              </a:rPr>
              <a:t>To carry out transactions with potential buyers, the marketer also uses service channels that include warehouses, transportation companies, banks, and insurance companies. Marketers clearly face a design challenge in choosing the best mix of communication, distribution, and service channels for their offerings.</a:t>
            </a:r>
          </a:p>
        </p:txBody>
      </p:sp>
      <p:sp>
        <p:nvSpPr>
          <p:cNvPr id="747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93C80FD-0CD7-4D51-AC0B-4E538721D80B}" type="slidenum">
              <a:rPr lang="en-US" smtClean="0"/>
              <a:pPr eaLnBrk="1" hangingPunct="1"/>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The marketing environment consists of the task environment and the broad environment. The task environment includes the actors engaged in producing, distributing, and promoting the offering.</a:t>
            </a:r>
          </a:p>
          <a:p>
            <a:pPr eaLnBrk="1" hangingPunct="1"/>
            <a:r>
              <a:rPr lang="en-US" dirty="0" smtClean="0">
                <a:latin typeface="Arial" pitchFamily="34" charset="0"/>
              </a:rPr>
              <a:t>These are the company, suppliers, distributors, dealers, and target customers. In the supplier group are material suppliers and service suppliers, such as marketing research agencies, advertising agencies, banking and insurance companies, transportation companies, and telecommunications companies.</a:t>
            </a:r>
          </a:p>
          <a:p>
            <a:pPr eaLnBrk="1" hangingPunct="1"/>
            <a:r>
              <a:rPr lang="en-US" dirty="0" smtClean="0">
                <a:latin typeface="Arial" pitchFamily="34" charset="0"/>
              </a:rPr>
              <a:t>Distributors and dealers include agents, brokers, manufacturer representatives, and others who facilitate finding and selling to customers.</a:t>
            </a:r>
          </a:p>
          <a:p>
            <a:pPr eaLnBrk="1" hangingPunct="1"/>
            <a:r>
              <a:rPr lang="en-US" dirty="0" smtClean="0">
                <a:latin typeface="Arial" pitchFamily="34" charset="0"/>
              </a:rPr>
              <a:t>The broad environment consists of six components: demographic environment, economic environment, </a:t>
            </a:r>
            <a:r>
              <a:rPr lang="fr-FR" dirty="0" smtClean="0">
                <a:latin typeface="Arial" pitchFamily="34" charset="0"/>
              </a:rPr>
              <a:t>social-cultural </a:t>
            </a:r>
            <a:r>
              <a:rPr lang="fr-FR" dirty="0" err="1" smtClean="0">
                <a:latin typeface="Arial" pitchFamily="34" charset="0"/>
              </a:rPr>
              <a:t>environment</a:t>
            </a:r>
            <a:r>
              <a:rPr lang="fr-FR" dirty="0" smtClean="0">
                <a:latin typeface="Arial" pitchFamily="34" charset="0"/>
              </a:rPr>
              <a:t>, </a:t>
            </a:r>
            <a:r>
              <a:rPr lang="fr-FR" dirty="0" err="1" smtClean="0">
                <a:latin typeface="Arial" pitchFamily="34" charset="0"/>
              </a:rPr>
              <a:t>natural</a:t>
            </a:r>
            <a:r>
              <a:rPr lang="fr-FR" dirty="0" smtClean="0">
                <a:latin typeface="Arial" pitchFamily="34" charset="0"/>
              </a:rPr>
              <a:t> </a:t>
            </a:r>
            <a:r>
              <a:rPr lang="fr-FR" dirty="0" err="1" smtClean="0">
                <a:latin typeface="Arial" pitchFamily="34" charset="0"/>
              </a:rPr>
              <a:t>environment</a:t>
            </a:r>
            <a:r>
              <a:rPr lang="fr-FR" dirty="0" smtClean="0">
                <a:latin typeface="Arial" pitchFamily="34" charset="0"/>
              </a:rPr>
              <a:t>, </a:t>
            </a:r>
            <a:r>
              <a:rPr lang="fr-FR" dirty="0" err="1" smtClean="0">
                <a:latin typeface="Arial" pitchFamily="34" charset="0"/>
              </a:rPr>
              <a:t>technological</a:t>
            </a:r>
            <a:r>
              <a:rPr lang="fr-FR" dirty="0" smtClean="0">
                <a:latin typeface="Arial" pitchFamily="34" charset="0"/>
              </a:rPr>
              <a:t> </a:t>
            </a:r>
            <a:r>
              <a:rPr lang="fr-FR" dirty="0" err="1" smtClean="0">
                <a:latin typeface="Arial" pitchFamily="34" charset="0"/>
              </a:rPr>
              <a:t>environment</a:t>
            </a:r>
            <a:r>
              <a:rPr lang="fr-FR" dirty="0" smtClean="0">
                <a:latin typeface="Arial" pitchFamily="34" charset="0"/>
              </a:rPr>
              <a:t>, and </a:t>
            </a:r>
            <a:r>
              <a:rPr lang="fr-FR" dirty="0" err="1" smtClean="0">
                <a:latin typeface="Arial" pitchFamily="34" charset="0"/>
              </a:rPr>
              <a:t>political</a:t>
            </a:r>
            <a:r>
              <a:rPr lang="fr-FR" dirty="0" smtClean="0">
                <a:latin typeface="Arial" pitchFamily="34" charset="0"/>
              </a:rPr>
              <a:t>- </a:t>
            </a:r>
            <a:r>
              <a:rPr lang="en-US" dirty="0" smtClean="0">
                <a:latin typeface="Arial" pitchFamily="34" charset="0"/>
              </a:rPr>
              <a:t>legal environment. Marketers must pay close attention to the trends and developments in these and adjust their marketing strategies as needed.</a:t>
            </a:r>
          </a:p>
        </p:txBody>
      </p:sp>
      <p:sp>
        <p:nvSpPr>
          <p:cNvPr id="7578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C1801C6-3476-4E0E-BE27-C73087BD2088}" type="slidenum">
              <a:rPr lang="en-US" smtClean="0"/>
              <a:pPr eaLnBrk="1" hangingPunct="1"/>
              <a:t>13</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Today, major, and sometimes interlinking, societal forces have created new marketing behaviors, opportunities, and challenges. Here are 12 key ones.</a:t>
            </a:r>
          </a:p>
        </p:txBody>
      </p:sp>
      <p:sp>
        <p:nvSpPr>
          <p:cNvPr id="7680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BDD6678-A26A-4939-ABF7-9C54F822210B}" type="slidenum">
              <a:rPr lang="en-US" smtClean="0"/>
              <a:pPr eaLnBrk="1" hangingPunct="1"/>
              <a:t>14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F807AE5-D645-4D3F-A6A3-1D01A0AB9267}" type="slidenum">
              <a:rPr lang="en-US" smtClean="0"/>
              <a:pPr eaLnBrk="1" hangingPunct="1"/>
              <a:t>15</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The production concept is one of the oldest concepts in business. It holds that consumers prefer products that are widely available and inexpensive. Managers of production-oriented businesses concentrate on achieving high production efficiency, low costs, and mass distribution. </a:t>
            </a:r>
          </a:p>
          <a:p>
            <a:pPr eaLnBrk="1" hangingPunct="1"/>
            <a:r>
              <a:rPr lang="en-US" dirty="0" smtClean="0">
                <a:latin typeface="Arial" pitchFamily="34" charset="0"/>
              </a:rPr>
              <a:t>The product concept proposes that consumers favor products offering the most quality, performance, or innovative features.</a:t>
            </a:r>
          </a:p>
          <a:p>
            <a:pPr eaLnBrk="1" hangingPunct="1"/>
            <a:r>
              <a:rPr lang="en-US" dirty="0" smtClean="0">
                <a:latin typeface="Arial" pitchFamily="34" charset="0"/>
              </a:rPr>
              <a:t>The selling concept holds that consumers and businesses, if left alone, won’t buy enough of the organization’s products. It is practiced most aggressively with unsought goods—goods buyers don’t normally think of buying such as insurance and cemetery plots—and when firms with overcapacity aim to sell what they make, rather than make what the market wants. The marketing concept emerged in the mid-1950s41 as a customer-centered, sense-and respond philosophy. The job is to find not the right customers for your products, but the right products for your customers.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rPr>
              <a:t>The production concept is one of the oldest concepts in business. It holds that consumers prefer products that are widely available and inexpensive. Managers of production-oriented businesses concentrate on achieving high production efficiency, low costs, and mass distribution. </a:t>
            </a:r>
          </a:p>
          <a:p>
            <a:pPr eaLnBrk="1" hangingPunct="1"/>
            <a:r>
              <a:rPr lang="en-US" dirty="0" smtClean="0">
                <a:latin typeface="Arial" pitchFamily="34" charset="0"/>
              </a:rPr>
              <a:t>The product concept proposes that consumers favor products offering the most quality, performance, or innovative features.</a:t>
            </a:r>
          </a:p>
          <a:p>
            <a:pPr eaLnBrk="1" hangingPunct="1"/>
            <a:r>
              <a:rPr lang="en-US" dirty="0" smtClean="0">
                <a:latin typeface="Arial" pitchFamily="34" charset="0"/>
              </a:rPr>
              <a:t>The selling concept holds that consumers and businesses, if left alone, won’t buy enough of the organization’s products. It is practiced most aggressively with unsought goods—goods buyers don’t normally think of buying such as insurance and cemetery plots—and when firms with overcapacity aim to sell what they make, rather than make what the market wants. The marketing concept emerged in the mid-1950s41 as a customer-centered, sense-and respond philosophy. The job is to find not the right customers for your products, but the right products for your customers.</a:t>
            </a:r>
          </a:p>
          <a:p>
            <a:endParaRPr lang="en-US" dirty="0"/>
          </a:p>
        </p:txBody>
      </p:sp>
      <p:sp>
        <p:nvSpPr>
          <p:cNvPr id="4" name="Slide Number Placeholder 3"/>
          <p:cNvSpPr>
            <a:spLocks noGrp="1"/>
          </p:cNvSpPr>
          <p:nvPr>
            <p:ph type="sldNum" sz="quarter" idx="10"/>
          </p:nvPr>
        </p:nvSpPr>
        <p:spPr/>
        <p:txBody>
          <a:bodyPr/>
          <a:lstStyle/>
          <a:p>
            <a:fld id="{307A1E17-F58D-4223-85B7-648E99BA47BB}" type="slidenum">
              <a:rPr lang="en-GB" smtClean="0"/>
              <a:pPr/>
              <a:t>16</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rPr>
              <a:t>The production concept is one of the oldest concepts in business. It holds that consumers prefer products that are widely available and inexpensive. Managers of production-oriented businesses concentrate on achieving high production efficiency, low costs, and mass distribution. </a:t>
            </a:r>
          </a:p>
          <a:p>
            <a:pPr eaLnBrk="1" hangingPunct="1"/>
            <a:r>
              <a:rPr lang="en-US" dirty="0" smtClean="0">
                <a:latin typeface="Arial" pitchFamily="34" charset="0"/>
              </a:rPr>
              <a:t>The product concept proposes that consumers favor products offering the most quality, performance, or innovative features.</a:t>
            </a:r>
          </a:p>
          <a:p>
            <a:pPr eaLnBrk="1" hangingPunct="1"/>
            <a:r>
              <a:rPr lang="en-US" dirty="0" smtClean="0">
                <a:latin typeface="Arial" pitchFamily="34" charset="0"/>
              </a:rPr>
              <a:t>The selling concept holds that consumers and businesses, if left alone, won’t buy enough of the organization’s products. It is practiced most aggressively with unsought goods—goods buyers don’t normally think of buying such as insurance and cemetery plots—and when firms with overcapacity aim to sell what they make, rather than make what the market wants. The marketing concept emerged in the mid-1950s41 as a customer-centered, sense-and respond philosophy. The job is to find not the right customers for your products, but the right products for your customers.</a:t>
            </a:r>
          </a:p>
          <a:p>
            <a:endParaRPr lang="en-US" dirty="0"/>
          </a:p>
        </p:txBody>
      </p:sp>
      <p:sp>
        <p:nvSpPr>
          <p:cNvPr id="4" name="Slide Number Placeholder 3"/>
          <p:cNvSpPr>
            <a:spLocks noGrp="1"/>
          </p:cNvSpPr>
          <p:nvPr>
            <p:ph type="sldNum" sz="quarter" idx="10"/>
          </p:nvPr>
        </p:nvSpPr>
        <p:spPr/>
        <p:txBody>
          <a:bodyPr/>
          <a:lstStyle/>
          <a:p>
            <a:fld id="{307A1E17-F58D-4223-85B7-648E99BA47BB}" type="slidenum">
              <a:rPr lang="en-GB" smtClean="0"/>
              <a:pPr/>
              <a:t>17</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rPr>
              <a:t>The production concept is one of the oldest concepts in business. It holds that consumers prefer products that are widely available and inexpensive. Managers of production-oriented businesses concentrate on achieving high production efficiency, low costs, and mass distribution. </a:t>
            </a:r>
          </a:p>
          <a:p>
            <a:pPr eaLnBrk="1" hangingPunct="1"/>
            <a:r>
              <a:rPr lang="en-US" dirty="0" smtClean="0">
                <a:latin typeface="Arial" pitchFamily="34" charset="0"/>
              </a:rPr>
              <a:t>The product concept proposes that consumers favor products offering the most quality, performance, or innovative features.</a:t>
            </a:r>
          </a:p>
          <a:p>
            <a:pPr eaLnBrk="1" hangingPunct="1"/>
            <a:r>
              <a:rPr lang="en-US" dirty="0" smtClean="0">
                <a:latin typeface="Arial" pitchFamily="34" charset="0"/>
              </a:rPr>
              <a:t>The. It is practiced most aggressively with unsought goods—goods buyers don’t normally think of buying such as insurance and cemetery plots—and when firms with overcapacity aim to sell what they make, rather than make what the market wants. The marketing concept emerged in the mid-1950s41 as a customer-centered, sense-and respond philosophy. The job is to find not the right customers for your products, but the right products for your customers.</a:t>
            </a:r>
          </a:p>
          <a:p>
            <a:endParaRPr lang="en-US" dirty="0"/>
          </a:p>
        </p:txBody>
      </p:sp>
      <p:sp>
        <p:nvSpPr>
          <p:cNvPr id="4" name="Slide Number Placeholder 3"/>
          <p:cNvSpPr>
            <a:spLocks noGrp="1"/>
          </p:cNvSpPr>
          <p:nvPr>
            <p:ph type="sldNum" sz="quarter" idx="10"/>
          </p:nvPr>
        </p:nvSpPr>
        <p:spPr/>
        <p:txBody>
          <a:bodyPr/>
          <a:lstStyle/>
          <a:p>
            <a:fld id="{307A1E17-F58D-4223-85B7-648E99BA47BB}" type="slidenum">
              <a:rPr lang="en-GB" smtClean="0"/>
              <a:pPr/>
              <a:t>18</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smtClean="0">
                <a:latin typeface="Arial" pitchFamily="34" charset="0"/>
              </a:rPr>
              <a:t>The production concept is one of the oldest concepts in business. It holds that consumers prefer products that are widely available and inexpensive. Managers of production-oriented businesses concentrate on achieving high production efficiency, low costs, and mass distribution. </a:t>
            </a:r>
          </a:p>
          <a:p>
            <a:pPr eaLnBrk="1" hangingPunct="1"/>
            <a:r>
              <a:rPr lang="en-US" dirty="0" smtClean="0">
                <a:latin typeface="Arial" pitchFamily="34" charset="0"/>
              </a:rPr>
              <a:t>The product concept proposes that consumers favor products offering the most quality, performance, or innovative features.</a:t>
            </a:r>
          </a:p>
          <a:p>
            <a:pPr eaLnBrk="1" hangingPunct="1"/>
            <a:r>
              <a:rPr lang="en-US" dirty="0" smtClean="0">
                <a:latin typeface="Arial" pitchFamily="34" charset="0"/>
              </a:rPr>
              <a:t>The. It is practiced most aggressively with unsought goods—goods buyers don’t normally think of buying such as insurance and cemetery plots—and when firms with overcapacity aim to sell what they make, rather than make what the market wants. The marketing concept emerged in the mid-1950s41 as a customer-centered, sense-and respond philosophy. The job is to find not the right customers for your products, but the right products for your customers.</a:t>
            </a:r>
          </a:p>
          <a:p>
            <a:endParaRPr lang="en-US" dirty="0"/>
          </a:p>
        </p:txBody>
      </p:sp>
      <p:sp>
        <p:nvSpPr>
          <p:cNvPr id="4" name="Slide Number Placeholder 3"/>
          <p:cNvSpPr>
            <a:spLocks noGrp="1"/>
          </p:cNvSpPr>
          <p:nvPr>
            <p:ph type="sldNum" sz="quarter" idx="10"/>
          </p:nvPr>
        </p:nvSpPr>
        <p:spPr/>
        <p:txBody>
          <a:bodyPr/>
          <a:lstStyle/>
          <a:p>
            <a:fld id="{307A1E17-F58D-4223-85B7-648E99BA47BB}" type="slidenum">
              <a:rPr lang="en-GB" smtClean="0"/>
              <a:pPr/>
              <a:t>19</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holistic marketing concept is based on the development, design, and implementation of marketing programs, processes, and activities that recognize their breadth and interdependencies.</a:t>
            </a:r>
          </a:p>
          <a:p>
            <a:pPr eaLnBrk="1" hangingPunct="1"/>
            <a:r>
              <a:rPr lang="en-US" smtClean="0">
                <a:latin typeface="Arial" pitchFamily="34" charset="0"/>
              </a:rPr>
              <a:t>Holistic marketing acknowledges that everything matters in marketing—and that a broad, integrated perspective is often necessary. Figure 1.3 provides a schematic overview of four broad components characterizing holistic marketing: relationship marketing, integrated marketing, internal marketing, and performance marketing.</a:t>
            </a: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4880D7-02C1-41AA-AFF0-BBD011FDC17C}" type="slidenum">
              <a:rPr lang="en-US" smtClean="0"/>
              <a:pPr eaLnBrk="1" hangingPunct="1"/>
              <a:t>20</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Relationship marketing aims to build mutually satisfying long-term relationships with key constituents in order to earn and retain their business.</a:t>
            </a:r>
          </a:p>
          <a:p>
            <a:pPr eaLnBrk="1" hangingPunct="1"/>
            <a:r>
              <a:rPr lang="en-US" dirty="0" smtClean="0">
                <a:latin typeface="Arial" pitchFamily="34" charset="0"/>
              </a:rPr>
              <a:t>Four key constituents for relationship marketing are customers, employees, marketing partners (channels, suppliers, distributors, dealers, agencies), and members of the financial community (shareholders, investors, analysts). Marketers must create prosperity among all these constituents and balance the returns to all key stakeholders. To develop strong relationships with them requires understanding their capabilities and resources, needs, goals, and desires. The ultimate outcome of relationship marketing is a unique company asset called a marketing network, consisting of the company and its supporting stakeholders—customers, employees, suppliers, distributors, retailers, and others—with whom it has built mutually profitable business relationships. The operating principle is simple: build an effective network of relationships with key stakeholders, and profits will follow.</a:t>
            </a:r>
          </a:p>
        </p:txBody>
      </p:sp>
      <p:sp>
        <p:nvSpPr>
          <p:cNvPr id="798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7D82B36-089B-447B-8F0D-121AC976D087}" type="slidenum">
              <a:rPr lang="en-US" smtClean="0"/>
              <a:pPr eaLnBrk="1" hangingPunct="1"/>
              <a:t>21</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Integrated marketing occurs when the marketer devises marketing activities and assembles marketing programs to create, communicate, and deliver value for consumers such that “the whole is greater than the sum of its parts.” Two key themes are that (1) many different marketing activities can create, communicate, and deliver value and (2) marketers should design and implement any one marketing activity with all other activities in mind.</a:t>
            </a:r>
          </a:p>
        </p:txBody>
      </p:sp>
      <p:sp>
        <p:nvSpPr>
          <p:cNvPr id="809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3D05BE1-645D-4B4F-95BB-0394B29EA844}" type="slidenum">
              <a:rPr lang="en-US" smtClean="0"/>
              <a:pPr eaLnBrk="1" hangingPunct="1"/>
              <a:t>22</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EF0E728-27F0-4B2B-B0C6-6884D98A4B10}" type="slidenum">
              <a:rPr lang="en-US" smtClean="0"/>
              <a:pPr eaLnBrk="1" hangingPunct="1"/>
              <a:t>23</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Snowshoe Mountain in Snowshoe, West Virginia, embarked on a marketing program based on internal marketing to better brand the ski resort with a promise of an “authentic, rustic and engaging wilderness experience.” In launching a branding initiative to define their goals and articulate what they wanted the Snowshoe Mountain brand to represent to visitors, the resort’s marketers started inside. They incorporated the new brand promise in a 40-page brand book that contained the history of the resort and a list of seven attitude words that characterized how employees should interact with guests. On-mountain messaging and signs also reminded employees to deliver on the brand promise. All new hires received a brand presentation from the director of marketing to help them better understand the brand and become effective advocates.</a:t>
            </a:r>
          </a:p>
          <a:p>
            <a:pPr eaLnBrk="1" hangingPunct="1"/>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1C77332-B7AD-4C06-BD9D-00621E550A45}" type="slidenum">
              <a:rPr lang="en-US" smtClean="0"/>
              <a:pPr eaLnBrk="1" hangingPunct="1"/>
              <a:t>24</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Performance marketing requires understanding the financial and nonfinancial returns to business and society from marketing activities and programs. Top marketers are increasingly going beyond sales revenue to examine the marketing scorecard and interpret what is happening to market share, customer loss rate, customer satisfaction, product quality, and other measures. They are also considering the legal, ethical, social, and environmental effects of marketing activities and programs.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In Table 1.2 these forms of social activity are defined and examples from McDonald’s are provided. </a:t>
            </a:r>
          </a:p>
        </p:txBody>
      </p:sp>
      <p:sp>
        <p:nvSpPr>
          <p:cNvPr id="839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B9948D1-E93A-4675-9CEE-3268BC6449F5}" type="slidenum">
              <a:rPr lang="en-US" smtClean="0"/>
              <a:pPr eaLnBrk="1" hangingPunct="1"/>
              <a:t>25</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McCarthy classified various marketing activities into marketing-mix tools of four broad kinds, which he called the four Ps of marketing: product, price, place, and promotion. The marketing variables under each P are shown in Figure 1.4. Given the breadth, complexity, and richness of marketing, however—as exemplified by holistic marketing—clearly these four Ps are not the whole story anymore.</a:t>
            </a:r>
          </a:p>
        </p:txBody>
      </p:sp>
      <p:sp>
        <p:nvSpPr>
          <p:cNvPr id="8499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32EDFF0-D7FE-4795-A8B5-E3EA8F612FB7}" type="slidenum">
              <a:rPr lang="en-US" smtClean="0"/>
              <a:pPr eaLnBrk="1" hangingPunct="1"/>
              <a:t>26</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If we update them to reflect the holistic marketing concept, we arrive at a more representative set that encompasses modern marketing realities: people, processes, programs, and performance, as in Figure 1.5.</a:t>
            </a:r>
          </a:p>
          <a:p>
            <a:pPr eaLnBrk="1" hangingPunct="1"/>
            <a:r>
              <a:rPr lang="en-US" smtClean="0">
                <a:latin typeface="Arial" pitchFamily="34" charset="0"/>
              </a:rPr>
              <a:t>People reflects, in part, internal marketing and the fact that employees are critical to marketing success. </a:t>
            </a:r>
          </a:p>
          <a:p>
            <a:pPr eaLnBrk="1" hangingPunct="1"/>
            <a:r>
              <a:rPr lang="en-US" smtClean="0">
                <a:latin typeface="Arial" pitchFamily="34" charset="0"/>
              </a:rPr>
              <a:t>Processes reflects all the creativity, discipline, and structure brought to marketing management. Programs reflects all the firm’s consumer-directed activities. It encompasses the old four Ps as well as a range of other marketing activities that might not fit as neatly into the old view of marketing.</a:t>
            </a:r>
          </a:p>
          <a:p>
            <a:pPr eaLnBrk="1" hangingPunct="1"/>
            <a:r>
              <a:rPr lang="en-US" smtClean="0">
                <a:latin typeface="Arial" pitchFamily="34" charset="0"/>
              </a:rPr>
              <a:t>We define performance as in holistic marketing, to capture the range of possible outcome measures that have financial and nonfinancial implications (profitability as well as brand and customer equity), and implications beyond the company itself (social responsibility, legal, ethical, and community related).</a:t>
            </a:r>
          </a:p>
        </p:txBody>
      </p:sp>
      <p:sp>
        <p:nvSpPr>
          <p:cNvPr id="860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8664B96-4100-41E7-B34D-CA5055C1D929}" type="slidenum">
              <a:rPr lang="en-US" smtClean="0"/>
              <a:pPr eaLnBrk="1" hangingPunct="1"/>
              <a:t>27</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This chapter has covered the content needed to answer the chapter questions. Use this slide to review and identify problem areas. </a:t>
            </a:r>
          </a:p>
        </p:txBody>
      </p:sp>
      <p:sp>
        <p:nvSpPr>
          <p:cNvPr id="880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DEBA9A1-0140-47BC-8B9A-16A3DD582697}" type="slidenum">
              <a:rPr lang="en-US" smtClean="0"/>
              <a:pPr eaLnBrk="1" hangingPunct="1"/>
              <a:t>28</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31590C9-E225-4006-8AC4-1A5485BD2399}" type="slidenum">
              <a:rPr lang="en-US" smtClean="0"/>
              <a:pPr eaLnBrk="1" hangingPunct="1"/>
              <a:t>29</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With the holistic marketing philosophy as a backdrop, we can identify a specific set of tasks that make up successful marketing management and marketing leadership.</a:t>
            </a:r>
          </a:p>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52768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4852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426741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33722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30728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77099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97994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56081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140964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0518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30/11/2012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401928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97818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65739-77E5-494F-957A-26B06295B588}" type="datetimeFigureOut">
              <a:rPr lang="en-GB" smtClean="0"/>
              <a:pPr/>
              <a:t>30/11/2012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260291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3</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184282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a:solidFill>
                  <a:schemeClr val="tx1">
                    <a:lumMod val="85000"/>
                    <a:lumOff val="15000"/>
                  </a:schemeClr>
                </a:solidFill>
              </a:rPr>
              <a:t>Review of Concepts</a:t>
            </a:r>
          </a:p>
        </p:txBody>
      </p:sp>
      <p:sp>
        <p:nvSpPr>
          <p:cNvPr id="2" name="Subtitle 1"/>
          <p:cNvSpPr>
            <a:spLocks noGrp="1"/>
          </p:cNvSpPr>
          <p:nvPr>
            <p:ph type="subTitle" idx="1"/>
          </p:nvPr>
        </p:nvSpPr>
        <p:spPr/>
        <p:txBody>
          <a:bodyPr/>
          <a:lstStyle/>
          <a:p>
            <a:r>
              <a:rPr lang="en-GB" dirty="0" smtClean="0"/>
              <a:t>Part 1</a:t>
            </a:r>
            <a:endParaRPr lang="en-GB" dirty="0"/>
          </a:p>
        </p:txBody>
      </p:sp>
    </p:spTree>
    <p:extLst>
      <p:ext uri="{BB962C8B-B14F-4D97-AF65-F5344CB8AC3E}">
        <p14:creationId xmlns="" xmlns:p14="http://schemas.microsoft.com/office/powerpoint/2010/main" val="15778625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Lecture Agenda</a:t>
            </a:r>
          </a:p>
        </p:txBody>
      </p:sp>
      <p:sp>
        <p:nvSpPr>
          <p:cNvPr id="29699" name="Rectangle 3"/>
          <p:cNvSpPr>
            <a:spLocks noGrp="1" noChangeArrowheads="1"/>
          </p:cNvSpPr>
          <p:nvPr>
            <p:ph type="body" idx="1"/>
          </p:nvPr>
        </p:nvSpPr>
        <p:spPr/>
        <p:txBody>
          <a:bodyPr/>
          <a:lstStyle/>
          <a:p>
            <a:pPr eaLnBrk="1" hangingPunct="1"/>
            <a:r>
              <a:rPr lang="en-US" dirty="0" smtClean="0">
                <a:solidFill>
                  <a:srgbClr val="FF0000"/>
                </a:solidFill>
              </a:rPr>
              <a:t>Why is marketing important?</a:t>
            </a:r>
          </a:p>
          <a:p>
            <a:pPr eaLnBrk="1" hangingPunct="1"/>
            <a:r>
              <a:rPr lang="en-US" dirty="0" smtClean="0">
                <a:solidFill>
                  <a:srgbClr val="FF0000"/>
                </a:solidFill>
              </a:rPr>
              <a:t>What is the scope of marketing?</a:t>
            </a:r>
          </a:p>
          <a:p>
            <a:pPr eaLnBrk="1" hangingPunct="1"/>
            <a:r>
              <a:rPr lang="en-US" dirty="0" smtClean="0"/>
              <a:t>What are some fundamental marketing concepts?</a:t>
            </a:r>
          </a:p>
          <a:p>
            <a:pPr eaLnBrk="1" hangingPunct="1"/>
            <a:r>
              <a:rPr lang="en-US" dirty="0" smtClean="0"/>
              <a:t>How has marketing changed?</a:t>
            </a:r>
          </a:p>
          <a:p>
            <a:pPr eaLnBrk="1" hangingPunct="1"/>
            <a:r>
              <a:rPr lang="en-US" dirty="0" smtClean="0"/>
              <a:t>What are the tasks necessary for successful marketing?</a:t>
            </a:r>
          </a:p>
        </p:txBody>
      </p:sp>
    </p:spTree>
    <p:extLst>
      <p:ext uri="{BB962C8B-B14F-4D97-AF65-F5344CB8AC3E}">
        <p14:creationId xmlns="" xmlns:p14="http://schemas.microsoft.com/office/powerpoint/2010/main" val="332417597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6792"/>
            <a:ext cx="8229600" cy="3010346"/>
          </a:xfrm>
        </p:spPr>
        <p:txBody>
          <a:bodyPr>
            <a:normAutofit fontScale="90000"/>
          </a:bodyPr>
          <a:lstStyle/>
          <a:p>
            <a:r>
              <a:rPr lang="en-GB" dirty="0" err="1" smtClean="0"/>
              <a:t>Marketspaces</a:t>
            </a:r>
            <a:r>
              <a:rPr lang="en-GB" dirty="0" smtClean="0"/>
              <a:t/>
            </a:r>
            <a:br>
              <a:rPr lang="en-GB" dirty="0" smtClean="0"/>
            </a:br>
            <a:r>
              <a:rPr lang="en-GB" dirty="0"/>
              <a:t/>
            </a:r>
            <a:br>
              <a:rPr lang="en-GB" dirty="0"/>
            </a:br>
            <a:r>
              <a:rPr lang="en-GB" dirty="0" smtClean="0"/>
              <a:t>Marketplaces</a:t>
            </a:r>
            <a:br>
              <a:rPr lang="en-GB" dirty="0" smtClean="0"/>
            </a:br>
            <a:r>
              <a:rPr lang="en-GB" dirty="0" smtClean="0"/>
              <a:t/>
            </a:r>
            <a:br>
              <a:rPr lang="en-GB" dirty="0" smtClean="0"/>
            </a:br>
            <a:r>
              <a:rPr lang="en-GB" dirty="0" err="1" smtClean="0"/>
              <a:t>Metamarkets</a:t>
            </a:r>
            <a:endParaRPr lang="en-GB" dirty="0"/>
          </a:p>
        </p:txBody>
      </p:sp>
    </p:spTree>
    <p:extLst>
      <p:ext uri="{BB962C8B-B14F-4D97-AF65-F5344CB8AC3E}">
        <p14:creationId xmlns="" xmlns:p14="http://schemas.microsoft.com/office/powerpoint/2010/main" val="549780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Core Concepts</a:t>
            </a:r>
          </a:p>
        </p:txBody>
      </p:sp>
      <p:sp>
        <p:nvSpPr>
          <p:cNvPr id="38915" name="Rectangle 3"/>
          <p:cNvSpPr>
            <a:spLocks noGrp="1" noChangeArrowheads="1"/>
          </p:cNvSpPr>
          <p:nvPr>
            <p:ph type="body" sz="half" idx="1"/>
          </p:nvPr>
        </p:nvSpPr>
        <p:spPr/>
        <p:txBody>
          <a:bodyPr/>
          <a:lstStyle/>
          <a:p>
            <a:pPr eaLnBrk="1" hangingPunct="1"/>
            <a:r>
              <a:rPr lang="en-US" smtClean="0"/>
              <a:t>Needs, wants, and demands</a:t>
            </a:r>
          </a:p>
          <a:p>
            <a:pPr eaLnBrk="1" hangingPunct="1"/>
            <a:r>
              <a:rPr lang="en-US" smtClean="0"/>
              <a:t>Target markets, positioning, segmentation</a:t>
            </a:r>
          </a:p>
          <a:p>
            <a:pPr eaLnBrk="1" hangingPunct="1"/>
            <a:r>
              <a:rPr lang="en-US" smtClean="0"/>
              <a:t>Offerings and brands</a:t>
            </a:r>
          </a:p>
          <a:p>
            <a:pPr eaLnBrk="1" hangingPunct="1"/>
            <a:r>
              <a:rPr lang="en-US" smtClean="0"/>
              <a:t>Value and satisfaction</a:t>
            </a:r>
          </a:p>
        </p:txBody>
      </p:sp>
      <p:sp>
        <p:nvSpPr>
          <p:cNvPr id="38916" name="Rectangle 4"/>
          <p:cNvSpPr>
            <a:spLocks noGrp="1" noChangeArrowheads="1"/>
          </p:cNvSpPr>
          <p:nvPr>
            <p:ph type="body" sz="half" idx="2"/>
          </p:nvPr>
        </p:nvSpPr>
        <p:spPr/>
        <p:txBody>
          <a:bodyPr/>
          <a:lstStyle/>
          <a:p>
            <a:pPr eaLnBrk="1" hangingPunct="1"/>
            <a:r>
              <a:rPr lang="en-US" smtClean="0"/>
              <a:t>Marketing channels</a:t>
            </a:r>
          </a:p>
          <a:p>
            <a:pPr eaLnBrk="1" hangingPunct="1"/>
            <a:r>
              <a:rPr lang="en-US" smtClean="0"/>
              <a:t>Supply chain</a:t>
            </a:r>
          </a:p>
          <a:p>
            <a:pPr eaLnBrk="1" hangingPunct="1"/>
            <a:r>
              <a:rPr lang="en-US" smtClean="0"/>
              <a:t>Competition</a:t>
            </a:r>
          </a:p>
          <a:p>
            <a:pPr eaLnBrk="1" hangingPunct="1"/>
            <a:r>
              <a:rPr lang="en-US" smtClean="0"/>
              <a:t>Marketing environment</a:t>
            </a:r>
          </a:p>
          <a:p>
            <a:pPr eaLnBrk="1" hangingPunct="1"/>
            <a:r>
              <a:rPr lang="en-US" smtClean="0"/>
              <a:t>Marketing planning</a:t>
            </a:r>
          </a:p>
        </p:txBody>
      </p:sp>
    </p:spTree>
    <p:extLst>
      <p:ext uri="{BB962C8B-B14F-4D97-AF65-F5344CB8AC3E}">
        <p14:creationId xmlns="" xmlns:p14="http://schemas.microsoft.com/office/powerpoint/2010/main" val="1151698556"/>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5"/>
          <p:cNvSpPr>
            <a:spLocks noGrp="1"/>
          </p:cNvSpPr>
          <p:nvPr>
            <p:ph type="title"/>
          </p:nvPr>
        </p:nvSpPr>
        <p:spPr/>
        <p:txBody>
          <a:bodyPr/>
          <a:lstStyle/>
          <a:p>
            <a:pPr eaLnBrk="1" hangingPunct="1"/>
            <a:r>
              <a:rPr lang="en-US" smtClean="0"/>
              <a:t>Types of Needs</a:t>
            </a:r>
          </a:p>
        </p:txBody>
      </p:sp>
      <p:sp>
        <p:nvSpPr>
          <p:cNvPr id="7" name="Rounded Rectangle 6"/>
          <p:cNvSpPr/>
          <p:nvPr/>
        </p:nvSpPr>
        <p:spPr>
          <a:xfrm>
            <a:off x="1371600" y="14478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Stated</a:t>
            </a:r>
          </a:p>
        </p:txBody>
      </p:sp>
      <p:sp>
        <p:nvSpPr>
          <p:cNvPr id="8" name="Rounded Rectangle 7"/>
          <p:cNvSpPr/>
          <p:nvPr/>
        </p:nvSpPr>
        <p:spPr>
          <a:xfrm>
            <a:off x="1371600" y="22860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Real</a:t>
            </a:r>
          </a:p>
        </p:txBody>
      </p:sp>
      <p:sp>
        <p:nvSpPr>
          <p:cNvPr id="9" name="Rounded Rectangle 8"/>
          <p:cNvSpPr/>
          <p:nvPr/>
        </p:nvSpPr>
        <p:spPr>
          <a:xfrm>
            <a:off x="1371600" y="31242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Unstated</a:t>
            </a:r>
          </a:p>
        </p:txBody>
      </p:sp>
      <p:sp>
        <p:nvSpPr>
          <p:cNvPr id="10" name="Rounded Rectangle 9"/>
          <p:cNvSpPr/>
          <p:nvPr/>
        </p:nvSpPr>
        <p:spPr>
          <a:xfrm>
            <a:off x="1371600" y="39624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Delight</a:t>
            </a:r>
          </a:p>
        </p:txBody>
      </p:sp>
      <p:sp>
        <p:nvSpPr>
          <p:cNvPr id="11" name="Rounded Rectangle 10"/>
          <p:cNvSpPr/>
          <p:nvPr/>
        </p:nvSpPr>
        <p:spPr>
          <a:xfrm>
            <a:off x="1371600" y="4800600"/>
            <a:ext cx="58674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Secret</a:t>
            </a:r>
          </a:p>
        </p:txBody>
      </p:sp>
    </p:spTree>
    <p:extLst>
      <p:ext uri="{BB962C8B-B14F-4D97-AF65-F5344CB8AC3E}">
        <p14:creationId xmlns="" xmlns:p14="http://schemas.microsoft.com/office/powerpoint/2010/main" val="983275298"/>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fontScale="90000"/>
          </a:bodyPr>
          <a:lstStyle/>
          <a:p>
            <a:pPr eaLnBrk="1" hangingPunct="1"/>
            <a:r>
              <a:rPr lang="en-US" smtClean="0"/>
              <a:t>Target Markets, </a:t>
            </a:r>
            <a:br>
              <a:rPr lang="en-US" smtClean="0"/>
            </a:br>
            <a:r>
              <a:rPr lang="en-US" smtClean="0"/>
              <a:t>Positioning &amp; Segmentation</a:t>
            </a:r>
          </a:p>
        </p:txBody>
      </p:sp>
      <p:pic>
        <p:nvPicPr>
          <p:cNvPr id="4098" name="Picture 2" descr="C:\Users\Umar\Desktop\Lecture 2\Food_street_lahore_by_kamran.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03648" y="1484784"/>
            <a:ext cx="6408712" cy="42785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50646203"/>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smtClean="0"/>
              <a:t>Offerings and Brands</a:t>
            </a:r>
          </a:p>
        </p:txBody>
      </p:sp>
      <p:sp>
        <p:nvSpPr>
          <p:cNvPr id="4" name="Content Placeholder 3"/>
          <p:cNvSpPr>
            <a:spLocks noGrp="1"/>
          </p:cNvSpPr>
          <p:nvPr>
            <p:ph idx="1"/>
          </p:nvPr>
        </p:nvSpPr>
        <p:spPr/>
        <p:txBody>
          <a:bodyPr/>
          <a:lstStyle/>
          <a:p>
            <a:r>
              <a:rPr lang="en-US" b="1" dirty="0" smtClean="0">
                <a:latin typeface="Arial" pitchFamily="34" charset="0"/>
              </a:rPr>
              <a:t>Value Proposition</a:t>
            </a:r>
            <a:r>
              <a:rPr lang="en-US" dirty="0" smtClean="0">
                <a:latin typeface="Arial" pitchFamily="34" charset="0"/>
              </a:rPr>
              <a:t>, a set of benefits that satisfy </a:t>
            </a:r>
            <a:r>
              <a:rPr lang="en-US" dirty="0" smtClean="0">
                <a:latin typeface="Arial" pitchFamily="34" charset="0"/>
              </a:rPr>
              <a:t>some</a:t>
            </a:r>
            <a:r>
              <a:rPr lang="en-US" dirty="0" smtClean="0">
                <a:latin typeface="Arial" pitchFamily="34" charset="0"/>
              </a:rPr>
              <a:t> need</a:t>
            </a:r>
            <a:endParaRPr lang="en-US" dirty="0" smtClean="0">
              <a:latin typeface="Arial" pitchFamily="34" charset="0"/>
            </a:endParaRPr>
          </a:p>
          <a:p>
            <a:r>
              <a:rPr lang="en-US" b="1" dirty="0" smtClean="0">
                <a:latin typeface="Arial" pitchFamily="34" charset="0"/>
              </a:rPr>
              <a:t>Offering</a:t>
            </a:r>
            <a:r>
              <a:rPr lang="en-US" dirty="0" smtClean="0">
                <a:latin typeface="Arial" pitchFamily="34" charset="0"/>
              </a:rPr>
              <a:t> The intangible value proposition is made physical by an offering</a:t>
            </a:r>
          </a:p>
          <a:p>
            <a:r>
              <a:rPr lang="en-US" dirty="0" smtClean="0">
                <a:latin typeface="Arial" pitchFamily="34" charset="0"/>
              </a:rPr>
              <a:t>A </a:t>
            </a:r>
            <a:r>
              <a:rPr lang="en-US" b="1" dirty="0" smtClean="0">
                <a:latin typeface="Arial" pitchFamily="34" charset="0"/>
              </a:rPr>
              <a:t>brand</a:t>
            </a:r>
            <a:r>
              <a:rPr lang="en-US" dirty="0" smtClean="0">
                <a:latin typeface="Arial" pitchFamily="34" charset="0"/>
              </a:rPr>
              <a:t> is an offering from a known source</a:t>
            </a:r>
            <a:endParaRPr lang="en-US" b="1" dirty="0" smtClean="0">
              <a:latin typeface="Arial" pitchFamily="34" charset="0"/>
            </a:endParaRPr>
          </a:p>
          <a:p>
            <a:endParaRPr lang="en-US" dirty="0"/>
          </a:p>
        </p:txBody>
      </p:sp>
    </p:spTree>
    <p:extLst>
      <p:ext uri="{BB962C8B-B14F-4D97-AF65-F5344CB8AC3E}">
        <p14:creationId xmlns="" xmlns:p14="http://schemas.microsoft.com/office/powerpoint/2010/main" val="1222058157"/>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smtClean="0"/>
              <a:t>Offerings and Brands</a:t>
            </a:r>
          </a:p>
        </p:txBody>
      </p:sp>
      <p:pic>
        <p:nvPicPr>
          <p:cNvPr id="5122" name="Picture 2" descr="C:\Users\Umar\Desktop\Lecture 2\19_03_2012_001_010.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83568" y="1700808"/>
            <a:ext cx="7692008" cy="357678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22058157"/>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and Satisfaction</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latin typeface="Arial" pitchFamily="34" charset="0"/>
              </a:rPr>
              <a:t>Value: </a:t>
            </a:r>
            <a:r>
              <a:rPr lang="en-US" dirty="0" smtClean="0">
                <a:latin typeface="Arial" pitchFamily="34" charset="0"/>
              </a:rPr>
              <a:t>the sum of the tangible and intangible benefits and costs</a:t>
            </a:r>
          </a:p>
          <a:p>
            <a:pPr lvl="1"/>
            <a:r>
              <a:rPr lang="en-US" dirty="0" smtClean="0">
                <a:latin typeface="Arial" pitchFamily="34" charset="0"/>
              </a:rPr>
              <a:t>Customer value triad</a:t>
            </a:r>
          </a:p>
          <a:p>
            <a:pPr lvl="1"/>
            <a:r>
              <a:rPr lang="en-US" dirty="0" smtClean="0">
                <a:latin typeface="Arial" pitchFamily="34" charset="0"/>
              </a:rPr>
              <a:t>combination of quality, service, and price (</a:t>
            </a:r>
            <a:r>
              <a:rPr lang="en-US" dirty="0" err="1" smtClean="0">
                <a:latin typeface="Arial" pitchFamily="34" charset="0"/>
              </a:rPr>
              <a:t>qsp</a:t>
            </a:r>
            <a:r>
              <a:rPr lang="en-US" dirty="0" smtClean="0">
                <a:latin typeface="Arial" pitchFamily="34" charset="0"/>
              </a:rPr>
              <a:t>)</a:t>
            </a:r>
          </a:p>
          <a:p>
            <a:r>
              <a:rPr lang="en-US" b="1" dirty="0" smtClean="0">
                <a:latin typeface="Arial" pitchFamily="34" charset="0"/>
              </a:rPr>
              <a:t>Satisfaction</a:t>
            </a:r>
            <a:r>
              <a:rPr lang="en-US" dirty="0" smtClean="0">
                <a:latin typeface="Arial" pitchFamily="34" charset="0"/>
              </a:rPr>
              <a:t> reflects a person’s judgment of a product’s perceived performance in relationship to expectations</a:t>
            </a:r>
          </a:p>
          <a:p>
            <a:pPr lvl="1"/>
            <a:r>
              <a:rPr lang="en-US" dirty="0" err="1" smtClean="0">
                <a:latin typeface="Arial" pitchFamily="34" charset="0"/>
              </a:rPr>
              <a:t>Dissapointed</a:t>
            </a:r>
            <a:endParaRPr lang="en-US" dirty="0" smtClean="0">
              <a:latin typeface="Arial" pitchFamily="34" charset="0"/>
            </a:endParaRPr>
          </a:p>
          <a:p>
            <a:pPr lvl="1"/>
            <a:r>
              <a:rPr lang="en-US" dirty="0" err="1" smtClean="0">
                <a:latin typeface="Arial" pitchFamily="34" charset="0"/>
              </a:rPr>
              <a:t>Statisfied</a:t>
            </a:r>
            <a:endParaRPr lang="en-US" dirty="0" smtClean="0">
              <a:latin typeface="Arial" pitchFamily="34" charset="0"/>
            </a:endParaRPr>
          </a:p>
          <a:p>
            <a:pPr lvl="1"/>
            <a:r>
              <a:rPr lang="en-US" dirty="0" smtClean="0">
                <a:latin typeface="Arial" pitchFamily="34" charset="0"/>
              </a:rPr>
              <a:t>Delighted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smtClean="0"/>
              <a:t>Value and Satisfaction</a:t>
            </a:r>
          </a:p>
        </p:txBody>
      </p:sp>
      <p:pic>
        <p:nvPicPr>
          <p:cNvPr id="3074" name="Picture 2" descr="C:\Users\Umar\Desktop\Lecture 2\1305564194078.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555776" y="1628800"/>
            <a:ext cx="3810000" cy="44005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482791168"/>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n-US" smtClean="0"/>
              <a:t>Marketing Channels</a:t>
            </a:r>
          </a:p>
        </p:txBody>
      </p:sp>
      <p:sp>
        <p:nvSpPr>
          <p:cNvPr id="5" name="Rounded Rectangle 4"/>
          <p:cNvSpPr/>
          <p:nvPr/>
        </p:nvSpPr>
        <p:spPr>
          <a:xfrm>
            <a:off x="1371600" y="1905000"/>
            <a:ext cx="54864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Communication</a:t>
            </a:r>
          </a:p>
        </p:txBody>
      </p:sp>
      <p:sp>
        <p:nvSpPr>
          <p:cNvPr id="6" name="Rounded Rectangle 5"/>
          <p:cNvSpPr/>
          <p:nvPr/>
        </p:nvSpPr>
        <p:spPr>
          <a:xfrm>
            <a:off x="1371600" y="3048000"/>
            <a:ext cx="54864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Distribution</a:t>
            </a:r>
          </a:p>
        </p:txBody>
      </p:sp>
      <p:sp>
        <p:nvSpPr>
          <p:cNvPr id="7" name="Rounded Rectangle 6"/>
          <p:cNvSpPr/>
          <p:nvPr/>
        </p:nvSpPr>
        <p:spPr>
          <a:xfrm>
            <a:off x="1371600" y="4114800"/>
            <a:ext cx="54864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Service</a:t>
            </a:r>
          </a:p>
        </p:txBody>
      </p:sp>
    </p:spTree>
    <p:extLst>
      <p:ext uri="{BB962C8B-B14F-4D97-AF65-F5344CB8AC3E}">
        <p14:creationId xmlns="" xmlns:p14="http://schemas.microsoft.com/office/powerpoint/2010/main" val="1228254528"/>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mtClean="0"/>
              <a:t>Marketing Environment</a:t>
            </a:r>
          </a:p>
        </p:txBody>
      </p:sp>
      <p:sp>
        <p:nvSpPr>
          <p:cNvPr id="5" name="Oval 4"/>
          <p:cNvSpPr/>
          <p:nvPr/>
        </p:nvSpPr>
        <p:spPr>
          <a:xfrm>
            <a:off x="1676400" y="16002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Demographic</a:t>
            </a:r>
          </a:p>
        </p:txBody>
      </p:sp>
      <p:sp>
        <p:nvSpPr>
          <p:cNvPr id="6" name="Oval 5"/>
          <p:cNvSpPr/>
          <p:nvPr/>
        </p:nvSpPr>
        <p:spPr>
          <a:xfrm>
            <a:off x="4267200" y="16002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Economic</a:t>
            </a:r>
          </a:p>
        </p:txBody>
      </p:sp>
      <p:sp>
        <p:nvSpPr>
          <p:cNvPr id="7" name="Oval 6"/>
          <p:cNvSpPr/>
          <p:nvPr/>
        </p:nvSpPr>
        <p:spPr>
          <a:xfrm>
            <a:off x="5334000" y="28194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Socio-cultural</a:t>
            </a:r>
          </a:p>
        </p:txBody>
      </p:sp>
      <p:sp>
        <p:nvSpPr>
          <p:cNvPr id="8" name="Oval 7"/>
          <p:cNvSpPr/>
          <p:nvPr/>
        </p:nvSpPr>
        <p:spPr>
          <a:xfrm>
            <a:off x="4343400" y="42672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Natural</a:t>
            </a:r>
          </a:p>
        </p:txBody>
      </p:sp>
      <p:sp>
        <p:nvSpPr>
          <p:cNvPr id="9" name="Oval 8"/>
          <p:cNvSpPr/>
          <p:nvPr/>
        </p:nvSpPr>
        <p:spPr>
          <a:xfrm>
            <a:off x="1752600" y="41910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Technological</a:t>
            </a:r>
          </a:p>
        </p:txBody>
      </p:sp>
      <p:sp>
        <p:nvSpPr>
          <p:cNvPr id="10" name="Oval 9"/>
          <p:cNvSpPr/>
          <p:nvPr/>
        </p:nvSpPr>
        <p:spPr>
          <a:xfrm>
            <a:off x="685800" y="2971800"/>
            <a:ext cx="2286000" cy="11430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Political-legal</a:t>
            </a:r>
          </a:p>
        </p:txBody>
      </p:sp>
    </p:spTree>
    <p:extLst>
      <p:ext uri="{BB962C8B-B14F-4D97-AF65-F5344CB8AC3E}">
        <p14:creationId xmlns="" xmlns:p14="http://schemas.microsoft.com/office/powerpoint/2010/main" val="2852410536"/>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smtClean="0"/>
              <a:t>Major Societal Forces</a:t>
            </a:r>
          </a:p>
        </p:txBody>
      </p:sp>
      <p:sp>
        <p:nvSpPr>
          <p:cNvPr id="46083" name="Content Placeholder 3"/>
          <p:cNvSpPr>
            <a:spLocks noGrp="1"/>
          </p:cNvSpPr>
          <p:nvPr>
            <p:ph sz="half" idx="1"/>
          </p:nvPr>
        </p:nvSpPr>
        <p:spPr>
          <a:xfrm>
            <a:off x="304800" y="1600200"/>
            <a:ext cx="4229100" cy="4572000"/>
          </a:xfrm>
        </p:spPr>
        <p:txBody>
          <a:bodyPr/>
          <a:lstStyle/>
          <a:p>
            <a:pPr eaLnBrk="1" hangingPunct="1"/>
            <a:r>
              <a:rPr lang="en-US" sz="2400" smtClean="0"/>
              <a:t>Network information technology</a:t>
            </a:r>
          </a:p>
          <a:p>
            <a:pPr eaLnBrk="1" hangingPunct="1"/>
            <a:r>
              <a:rPr lang="en-US" sz="2400" smtClean="0"/>
              <a:t>Globalization</a:t>
            </a:r>
          </a:p>
          <a:p>
            <a:pPr eaLnBrk="1" hangingPunct="1"/>
            <a:r>
              <a:rPr lang="en-US" sz="2400" smtClean="0"/>
              <a:t>Deregulation</a:t>
            </a:r>
          </a:p>
          <a:p>
            <a:pPr eaLnBrk="1" hangingPunct="1"/>
            <a:r>
              <a:rPr lang="en-US" sz="2400" smtClean="0"/>
              <a:t>Privatization</a:t>
            </a:r>
          </a:p>
          <a:p>
            <a:pPr eaLnBrk="1" hangingPunct="1"/>
            <a:r>
              <a:rPr lang="en-US" sz="2400" smtClean="0"/>
              <a:t>Heightened competition</a:t>
            </a:r>
          </a:p>
        </p:txBody>
      </p:sp>
      <p:sp>
        <p:nvSpPr>
          <p:cNvPr id="46084" name="Content Placeholder 4"/>
          <p:cNvSpPr>
            <a:spLocks noGrp="1"/>
          </p:cNvSpPr>
          <p:nvPr>
            <p:ph sz="half" idx="2"/>
          </p:nvPr>
        </p:nvSpPr>
        <p:spPr>
          <a:xfrm>
            <a:off x="4343400" y="1600200"/>
            <a:ext cx="4114800" cy="4572000"/>
          </a:xfrm>
        </p:spPr>
        <p:txBody>
          <a:bodyPr/>
          <a:lstStyle/>
          <a:p>
            <a:pPr eaLnBrk="1" hangingPunct="1"/>
            <a:r>
              <a:rPr lang="en-US" sz="2400" smtClean="0"/>
              <a:t>Industry convergence</a:t>
            </a:r>
          </a:p>
          <a:p>
            <a:pPr eaLnBrk="1" hangingPunct="1"/>
            <a:r>
              <a:rPr lang="en-US" sz="2400" smtClean="0"/>
              <a:t>Retail transformation</a:t>
            </a:r>
          </a:p>
          <a:p>
            <a:pPr eaLnBrk="1" hangingPunct="1"/>
            <a:r>
              <a:rPr lang="en-US" sz="2400" smtClean="0"/>
              <a:t>Disintermediation</a:t>
            </a:r>
          </a:p>
          <a:p>
            <a:pPr eaLnBrk="1" hangingPunct="1"/>
            <a:r>
              <a:rPr lang="en-US" sz="2400" smtClean="0"/>
              <a:t>Consumer buying power</a:t>
            </a:r>
          </a:p>
          <a:p>
            <a:pPr eaLnBrk="1" hangingPunct="1"/>
            <a:r>
              <a:rPr lang="en-US" sz="2400" smtClean="0"/>
              <a:t>Consumer participation</a:t>
            </a:r>
          </a:p>
          <a:p>
            <a:pPr eaLnBrk="1" hangingPunct="1"/>
            <a:r>
              <a:rPr lang="en-US" sz="2400" smtClean="0"/>
              <a:t>Consumer resistance</a:t>
            </a:r>
          </a:p>
        </p:txBody>
      </p:sp>
    </p:spTree>
    <p:extLst>
      <p:ext uri="{BB962C8B-B14F-4D97-AF65-F5344CB8AC3E}">
        <p14:creationId xmlns="" xmlns:p14="http://schemas.microsoft.com/office/powerpoint/2010/main" val="2428962769"/>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dirty="0" smtClean="0"/>
              <a:t>Company Orientations</a:t>
            </a:r>
          </a:p>
        </p:txBody>
      </p:sp>
      <p:sp>
        <p:nvSpPr>
          <p:cNvPr id="5" name="Rounded Rectangle 4"/>
          <p:cNvSpPr/>
          <p:nvPr/>
        </p:nvSpPr>
        <p:spPr>
          <a:xfrm>
            <a:off x="1905000" y="18288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Production</a:t>
            </a:r>
          </a:p>
        </p:txBody>
      </p:sp>
      <p:sp>
        <p:nvSpPr>
          <p:cNvPr id="6" name="Rounded Rectangle 5"/>
          <p:cNvSpPr/>
          <p:nvPr/>
        </p:nvSpPr>
        <p:spPr>
          <a:xfrm>
            <a:off x="1905000" y="27432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Product</a:t>
            </a:r>
          </a:p>
        </p:txBody>
      </p:sp>
      <p:sp>
        <p:nvSpPr>
          <p:cNvPr id="7" name="Rounded Rectangle 6"/>
          <p:cNvSpPr/>
          <p:nvPr/>
        </p:nvSpPr>
        <p:spPr>
          <a:xfrm>
            <a:off x="1905000" y="36576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Selling</a:t>
            </a:r>
          </a:p>
        </p:txBody>
      </p:sp>
      <p:sp>
        <p:nvSpPr>
          <p:cNvPr id="8" name="Rounded Rectangle 7"/>
          <p:cNvSpPr/>
          <p:nvPr/>
        </p:nvSpPr>
        <p:spPr>
          <a:xfrm>
            <a:off x="1905000" y="4572000"/>
            <a:ext cx="50292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Marketing</a:t>
            </a:r>
          </a:p>
        </p:txBody>
      </p:sp>
    </p:spTree>
    <p:extLst>
      <p:ext uri="{BB962C8B-B14F-4D97-AF65-F5344CB8AC3E}">
        <p14:creationId xmlns="" xmlns:p14="http://schemas.microsoft.com/office/powerpoint/2010/main" val="592870236"/>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Company Orientations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latin typeface="Arial" pitchFamily="34" charset="0"/>
              </a:rPr>
              <a:t>Production</a:t>
            </a:r>
            <a:r>
              <a:rPr lang="en-US" dirty="0" smtClean="0">
                <a:latin typeface="Arial" pitchFamily="34" charset="0"/>
              </a:rPr>
              <a:t> concept is one of the oldest concepts in business. </a:t>
            </a:r>
          </a:p>
          <a:p>
            <a:r>
              <a:rPr lang="en-US" dirty="0" smtClean="0">
                <a:latin typeface="Arial" pitchFamily="34" charset="0"/>
              </a:rPr>
              <a:t>consumers prefer products that are </a:t>
            </a:r>
          </a:p>
          <a:p>
            <a:pPr lvl="1"/>
            <a:r>
              <a:rPr lang="en-US" dirty="0" smtClean="0">
                <a:latin typeface="Arial" pitchFamily="34" charset="0"/>
              </a:rPr>
              <a:t>widely available </a:t>
            </a:r>
          </a:p>
          <a:p>
            <a:pPr lvl="1"/>
            <a:r>
              <a:rPr lang="en-US" dirty="0" smtClean="0">
                <a:latin typeface="Arial" pitchFamily="34" charset="0"/>
              </a:rPr>
              <a:t>inexpensive. </a:t>
            </a:r>
          </a:p>
          <a:p>
            <a:r>
              <a:rPr lang="en-US" dirty="0" smtClean="0">
                <a:latin typeface="Arial" pitchFamily="34" charset="0"/>
              </a:rPr>
              <a:t>Managers of production-oriented businesses concentrate on achieving </a:t>
            </a:r>
          </a:p>
          <a:p>
            <a:pPr lvl="1"/>
            <a:r>
              <a:rPr lang="en-US" dirty="0" smtClean="0">
                <a:latin typeface="Arial" pitchFamily="34" charset="0"/>
              </a:rPr>
              <a:t>high production efficiency</a:t>
            </a:r>
          </a:p>
          <a:p>
            <a:pPr lvl="1"/>
            <a:r>
              <a:rPr lang="en-US" dirty="0" smtClean="0">
                <a:latin typeface="Arial" pitchFamily="34" charset="0"/>
              </a:rPr>
              <a:t> low costs</a:t>
            </a:r>
          </a:p>
          <a:p>
            <a:pPr lvl="1"/>
            <a:r>
              <a:rPr lang="en-US" dirty="0" smtClean="0">
                <a:latin typeface="Arial" pitchFamily="34" charset="0"/>
              </a:rPr>
              <a:t>mass distribution.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Company Orientations</a:t>
            </a:r>
            <a:endParaRPr lang="en-US" dirty="0"/>
          </a:p>
        </p:txBody>
      </p:sp>
      <p:sp>
        <p:nvSpPr>
          <p:cNvPr id="3" name="Content Placeholder 2"/>
          <p:cNvSpPr>
            <a:spLocks noGrp="1"/>
          </p:cNvSpPr>
          <p:nvPr>
            <p:ph idx="1"/>
          </p:nvPr>
        </p:nvSpPr>
        <p:spPr/>
        <p:txBody>
          <a:bodyPr>
            <a:normAutofit/>
          </a:bodyPr>
          <a:lstStyle/>
          <a:p>
            <a:r>
              <a:rPr lang="en-US" b="1" dirty="0" smtClean="0">
                <a:latin typeface="Arial" pitchFamily="34" charset="0"/>
              </a:rPr>
              <a:t>Product Concept </a:t>
            </a:r>
            <a:r>
              <a:rPr lang="en-US" dirty="0" smtClean="0">
                <a:latin typeface="Arial" pitchFamily="34" charset="0"/>
              </a:rPr>
              <a:t>proposes that consumers favor products: </a:t>
            </a:r>
          </a:p>
          <a:p>
            <a:pPr lvl="1"/>
            <a:r>
              <a:rPr lang="en-US" dirty="0" smtClean="0">
                <a:latin typeface="Arial" pitchFamily="34" charset="0"/>
              </a:rPr>
              <a:t>Offering the most quality, </a:t>
            </a:r>
          </a:p>
          <a:p>
            <a:pPr lvl="1"/>
            <a:r>
              <a:rPr lang="en-US" dirty="0" smtClean="0">
                <a:latin typeface="Arial" pitchFamily="34" charset="0"/>
              </a:rPr>
              <a:t>Performance</a:t>
            </a:r>
          </a:p>
          <a:p>
            <a:pPr lvl="1"/>
            <a:r>
              <a:rPr lang="en-US" dirty="0" smtClean="0">
                <a:latin typeface="Arial" pitchFamily="34" charset="0"/>
              </a:rPr>
              <a:t> innovative features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Company Orientations</a:t>
            </a:r>
            <a:endParaRPr lang="en-US" dirty="0"/>
          </a:p>
        </p:txBody>
      </p:sp>
      <p:sp>
        <p:nvSpPr>
          <p:cNvPr id="3" name="Content Placeholder 2"/>
          <p:cNvSpPr>
            <a:spLocks noGrp="1"/>
          </p:cNvSpPr>
          <p:nvPr>
            <p:ph idx="1"/>
          </p:nvPr>
        </p:nvSpPr>
        <p:spPr/>
        <p:txBody>
          <a:bodyPr>
            <a:normAutofit/>
          </a:bodyPr>
          <a:lstStyle/>
          <a:p>
            <a:r>
              <a:rPr lang="en-US" b="1" dirty="0" smtClean="0">
                <a:latin typeface="Arial" pitchFamily="34" charset="0"/>
              </a:rPr>
              <a:t>selling concept </a:t>
            </a:r>
            <a:r>
              <a:rPr lang="en-US" dirty="0" smtClean="0">
                <a:latin typeface="Arial" pitchFamily="34" charset="0"/>
              </a:rPr>
              <a:t>holds that consumers and businesses, if left alone, won’t buy enough of the organization’s products</a:t>
            </a:r>
          </a:p>
          <a:p>
            <a:pPr lvl="1"/>
            <a:r>
              <a:rPr lang="en-US" dirty="0" smtClean="0">
                <a:latin typeface="Arial" pitchFamily="34" charset="0"/>
              </a:rPr>
              <a:t>practiced most aggressively with unsought goods</a:t>
            </a:r>
          </a:p>
          <a:p>
            <a:pPr lvl="1"/>
            <a:r>
              <a:rPr lang="en-US" dirty="0" smtClean="0">
                <a:latin typeface="Arial" pitchFamily="34" charset="0"/>
              </a:rPr>
              <a:t>firms with overcapacity aim to sell what they make</a:t>
            </a:r>
          </a:p>
          <a:p>
            <a:pPr lvl="1"/>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Company Orientations</a:t>
            </a:r>
            <a:endParaRPr lang="en-US" dirty="0"/>
          </a:p>
        </p:txBody>
      </p:sp>
      <p:sp>
        <p:nvSpPr>
          <p:cNvPr id="3" name="Content Placeholder 2"/>
          <p:cNvSpPr>
            <a:spLocks noGrp="1"/>
          </p:cNvSpPr>
          <p:nvPr>
            <p:ph idx="1"/>
          </p:nvPr>
        </p:nvSpPr>
        <p:spPr/>
        <p:txBody>
          <a:bodyPr>
            <a:normAutofit/>
          </a:bodyPr>
          <a:lstStyle/>
          <a:p>
            <a:r>
              <a:rPr lang="en-US" b="1" dirty="0" smtClean="0">
                <a:latin typeface="Arial" pitchFamily="34" charset="0"/>
              </a:rPr>
              <a:t>Marketing Concept </a:t>
            </a:r>
            <a:r>
              <a:rPr lang="en-US" dirty="0" smtClean="0">
                <a:latin typeface="Arial" pitchFamily="34" charset="0"/>
              </a:rPr>
              <a:t>emerged in the mid-1950s as a customer-centered, sense-and respond philosophy. </a:t>
            </a:r>
          </a:p>
          <a:p>
            <a:r>
              <a:rPr lang="en-US" dirty="0" smtClean="0">
                <a:latin typeface="Arial" pitchFamily="34" charset="0"/>
              </a:rPr>
              <a:t>The job is to find not the right customers for your products, but the right products for your customers.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Holistic Marketing</a:t>
            </a:r>
          </a:p>
        </p:txBody>
      </p:sp>
      <p:pic>
        <p:nvPicPr>
          <p:cNvPr id="4813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38200" y="1524000"/>
            <a:ext cx="6653213" cy="425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678318349"/>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smtClean="0"/>
              <a:t>Relationship Marketing</a:t>
            </a:r>
          </a:p>
        </p:txBody>
      </p:sp>
      <p:sp>
        <p:nvSpPr>
          <p:cNvPr id="5" name="Rounded Rectangle 4"/>
          <p:cNvSpPr/>
          <p:nvPr/>
        </p:nvSpPr>
        <p:spPr>
          <a:xfrm>
            <a:off x="990600" y="19812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Customers</a:t>
            </a:r>
          </a:p>
        </p:txBody>
      </p:sp>
      <p:sp>
        <p:nvSpPr>
          <p:cNvPr id="6" name="Rounded Rectangle 5"/>
          <p:cNvSpPr/>
          <p:nvPr/>
        </p:nvSpPr>
        <p:spPr>
          <a:xfrm>
            <a:off x="1752600" y="28956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Employees</a:t>
            </a:r>
          </a:p>
        </p:txBody>
      </p:sp>
      <p:sp>
        <p:nvSpPr>
          <p:cNvPr id="7" name="Rounded Rectangle 6"/>
          <p:cNvSpPr/>
          <p:nvPr/>
        </p:nvSpPr>
        <p:spPr>
          <a:xfrm>
            <a:off x="3048000" y="38100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Marketing Partners</a:t>
            </a:r>
          </a:p>
        </p:txBody>
      </p:sp>
      <p:sp>
        <p:nvSpPr>
          <p:cNvPr id="8" name="Rounded Rectangle 7"/>
          <p:cNvSpPr/>
          <p:nvPr/>
        </p:nvSpPr>
        <p:spPr>
          <a:xfrm>
            <a:off x="4191000" y="47244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Financial Community</a:t>
            </a:r>
          </a:p>
        </p:txBody>
      </p:sp>
    </p:spTree>
    <p:extLst>
      <p:ext uri="{BB962C8B-B14F-4D97-AF65-F5344CB8AC3E}">
        <p14:creationId xmlns="" xmlns:p14="http://schemas.microsoft.com/office/powerpoint/2010/main" val="1601668663"/>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smtClean="0"/>
              <a:t>Integrated Marketing</a:t>
            </a:r>
          </a:p>
        </p:txBody>
      </p:sp>
      <p:pic>
        <p:nvPicPr>
          <p:cNvPr id="50179" name="Picture 1"/>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667000" y="1371600"/>
            <a:ext cx="3284538" cy="4919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85744551"/>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Internal Marketing</a:t>
            </a:r>
          </a:p>
        </p:txBody>
      </p:sp>
      <p:sp>
        <p:nvSpPr>
          <p:cNvPr id="51203" name="Rectangle 3"/>
          <p:cNvSpPr>
            <a:spLocks noGrp="1" noChangeArrowheads="1"/>
          </p:cNvSpPr>
          <p:nvPr>
            <p:ph type="body" idx="1"/>
          </p:nvPr>
        </p:nvSpPr>
        <p:spPr>
          <a:xfrm>
            <a:off x="533400" y="1600200"/>
            <a:ext cx="7772400" cy="4572000"/>
          </a:xfrm>
        </p:spPr>
        <p:txBody>
          <a:bodyPr/>
          <a:lstStyle/>
          <a:p>
            <a:pPr algn="r" eaLnBrk="1" hangingPunct="1">
              <a:buFont typeface="Wingdings" pitchFamily="2" charset="2"/>
              <a:buNone/>
            </a:pPr>
            <a:r>
              <a:rPr lang="en-US" b="1" dirty="0" smtClean="0"/>
              <a:t>Internal marketing</a:t>
            </a:r>
            <a:r>
              <a:rPr lang="en-US" dirty="0" smtClean="0"/>
              <a:t> is the task of  </a:t>
            </a:r>
          </a:p>
          <a:p>
            <a:pPr algn="r" eaLnBrk="1" hangingPunct="1">
              <a:buFont typeface="Wingdings" pitchFamily="2" charset="2"/>
              <a:buNone/>
            </a:pPr>
            <a:r>
              <a:rPr lang="en-US" dirty="0" smtClean="0"/>
              <a:t>hiring, training, and motivating able employees </a:t>
            </a:r>
          </a:p>
          <a:p>
            <a:pPr algn="r" eaLnBrk="1" hangingPunct="1">
              <a:buFont typeface="Wingdings" pitchFamily="2" charset="2"/>
              <a:buNone/>
            </a:pPr>
            <a:r>
              <a:rPr lang="en-US" dirty="0" smtClean="0"/>
              <a:t>who want to serve customers well. </a:t>
            </a:r>
          </a:p>
        </p:txBody>
      </p:sp>
      <p:pic>
        <p:nvPicPr>
          <p:cNvPr id="5120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636136" y="3789040"/>
            <a:ext cx="3894138" cy="255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40190228"/>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smtClean="0"/>
              <a:t>Performance Marketing </a:t>
            </a:r>
          </a:p>
        </p:txBody>
      </p:sp>
      <p:sp>
        <p:nvSpPr>
          <p:cNvPr id="6" name="Rounded Rectangle 5"/>
          <p:cNvSpPr/>
          <p:nvPr/>
        </p:nvSpPr>
        <p:spPr>
          <a:xfrm>
            <a:off x="1066800" y="2133600"/>
            <a:ext cx="2971800" cy="29718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Financial </a:t>
            </a:r>
          </a:p>
          <a:p>
            <a:pPr algn="ctr">
              <a:defRPr/>
            </a:pPr>
            <a:r>
              <a:rPr lang="en-US" dirty="0">
                <a:solidFill>
                  <a:schemeClr val="tx1"/>
                </a:solidFill>
              </a:rPr>
              <a:t>Accountability</a:t>
            </a:r>
          </a:p>
        </p:txBody>
      </p:sp>
      <p:sp>
        <p:nvSpPr>
          <p:cNvPr id="7" name="Rounded Rectangle 6"/>
          <p:cNvSpPr/>
          <p:nvPr/>
        </p:nvSpPr>
        <p:spPr>
          <a:xfrm>
            <a:off x="4191000" y="2133600"/>
            <a:ext cx="2971800" cy="29718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Social Responsibility Marketing</a:t>
            </a:r>
          </a:p>
        </p:txBody>
      </p:sp>
    </p:spTree>
    <p:extLst>
      <p:ext uri="{BB962C8B-B14F-4D97-AF65-F5344CB8AC3E}">
        <p14:creationId xmlns="" xmlns:p14="http://schemas.microsoft.com/office/powerpoint/2010/main" val="177740382"/>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5"/>
          <p:cNvSpPr>
            <a:spLocks noGrp="1"/>
          </p:cNvSpPr>
          <p:nvPr>
            <p:ph type="title"/>
          </p:nvPr>
        </p:nvSpPr>
        <p:spPr/>
        <p:txBody>
          <a:bodyPr>
            <a:normAutofit fontScale="90000"/>
          </a:bodyPr>
          <a:lstStyle/>
          <a:p>
            <a:pPr eaLnBrk="1" hangingPunct="1"/>
            <a:r>
              <a:rPr lang="en-US" smtClean="0"/>
              <a:t>Types of </a:t>
            </a:r>
            <a:br>
              <a:rPr lang="en-US" smtClean="0"/>
            </a:br>
            <a:r>
              <a:rPr lang="en-US" smtClean="0"/>
              <a:t>Corporate Social Initiatives</a:t>
            </a:r>
          </a:p>
        </p:txBody>
      </p:sp>
      <p:sp>
        <p:nvSpPr>
          <p:cNvPr id="53251" name="Content Placeholder 6"/>
          <p:cNvSpPr>
            <a:spLocks noGrp="1"/>
          </p:cNvSpPr>
          <p:nvPr>
            <p:ph idx="1"/>
          </p:nvPr>
        </p:nvSpPr>
        <p:spPr>
          <a:xfrm>
            <a:off x="533400" y="1828800"/>
            <a:ext cx="7924800" cy="4343400"/>
          </a:xfrm>
        </p:spPr>
        <p:txBody>
          <a:bodyPr/>
          <a:lstStyle/>
          <a:p>
            <a:pPr eaLnBrk="1" hangingPunct="1"/>
            <a:r>
              <a:rPr lang="en-US" smtClean="0"/>
              <a:t>Corporate social marketing</a:t>
            </a:r>
          </a:p>
          <a:p>
            <a:pPr eaLnBrk="1" hangingPunct="1"/>
            <a:r>
              <a:rPr lang="en-US" smtClean="0"/>
              <a:t>Cause marketing</a:t>
            </a:r>
          </a:p>
          <a:p>
            <a:pPr eaLnBrk="1" hangingPunct="1"/>
            <a:r>
              <a:rPr lang="en-US" smtClean="0"/>
              <a:t>Cause-related marketing</a:t>
            </a:r>
          </a:p>
          <a:p>
            <a:pPr eaLnBrk="1" hangingPunct="1"/>
            <a:r>
              <a:rPr lang="en-US" smtClean="0"/>
              <a:t>Corporate philanthropy</a:t>
            </a:r>
          </a:p>
          <a:p>
            <a:pPr eaLnBrk="1" hangingPunct="1"/>
            <a:r>
              <a:rPr lang="en-US" smtClean="0"/>
              <a:t>Corporate community involvement</a:t>
            </a:r>
          </a:p>
          <a:p>
            <a:pPr eaLnBrk="1" hangingPunct="1"/>
            <a:r>
              <a:rPr lang="en-US" smtClean="0"/>
              <a:t>Socially responsible business practices</a:t>
            </a:r>
          </a:p>
        </p:txBody>
      </p:sp>
      <p:pic>
        <p:nvPicPr>
          <p:cNvPr id="53252"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580112" y="1702370"/>
            <a:ext cx="2819400" cy="1798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67977327"/>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4"/>
          <p:cNvSpPr>
            <a:spLocks noGrp="1"/>
          </p:cNvSpPr>
          <p:nvPr>
            <p:ph type="title"/>
          </p:nvPr>
        </p:nvSpPr>
        <p:spPr/>
        <p:txBody>
          <a:bodyPr/>
          <a:lstStyle/>
          <a:p>
            <a:pPr eaLnBrk="1" hangingPunct="1"/>
            <a:r>
              <a:rPr lang="en-US" smtClean="0"/>
              <a:t>The Marketing Mix</a:t>
            </a:r>
          </a:p>
        </p:txBody>
      </p:sp>
      <p:pic>
        <p:nvPicPr>
          <p:cNvPr id="54275"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371600" y="1676400"/>
            <a:ext cx="6148388" cy="4246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632812047"/>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mtClean="0"/>
              <a:t>The New Four Ps</a:t>
            </a:r>
          </a:p>
        </p:txBody>
      </p:sp>
      <p:sp>
        <p:nvSpPr>
          <p:cNvPr id="5" name="Rounded Rectangle 4"/>
          <p:cNvSpPr/>
          <p:nvPr/>
        </p:nvSpPr>
        <p:spPr>
          <a:xfrm>
            <a:off x="2286000" y="26670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Processes</a:t>
            </a:r>
          </a:p>
        </p:txBody>
      </p:sp>
      <p:sp>
        <p:nvSpPr>
          <p:cNvPr id="6" name="Rounded Rectangle 5"/>
          <p:cNvSpPr/>
          <p:nvPr/>
        </p:nvSpPr>
        <p:spPr>
          <a:xfrm>
            <a:off x="2286000" y="17526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People</a:t>
            </a:r>
          </a:p>
        </p:txBody>
      </p:sp>
      <p:sp>
        <p:nvSpPr>
          <p:cNvPr id="7" name="Rounded Rectangle 6"/>
          <p:cNvSpPr/>
          <p:nvPr/>
        </p:nvSpPr>
        <p:spPr>
          <a:xfrm>
            <a:off x="2286000" y="35814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Programs</a:t>
            </a:r>
          </a:p>
        </p:txBody>
      </p:sp>
      <p:sp>
        <p:nvSpPr>
          <p:cNvPr id="8" name="Rounded Rectangle 7"/>
          <p:cNvSpPr/>
          <p:nvPr/>
        </p:nvSpPr>
        <p:spPr>
          <a:xfrm>
            <a:off x="2286000" y="44958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Performance</a:t>
            </a:r>
          </a:p>
        </p:txBody>
      </p:sp>
    </p:spTree>
    <p:extLst>
      <p:ext uri="{BB962C8B-B14F-4D97-AF65-F5344CB8AC3E}">
        <p14:creationId xmlns="" xmlns:p14="http://schemas.microsoft.com/office/powerpoint/2010/main" val="1771710956"/>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smtClean="0"/>
              <a:t>For Review</a:t>
            </a:r>
          </a:p>
        </p:txBody>
      </p:sp>
      <p:sp>
        <p:nvSpPr>
          <p:cNvPr id="57347" name="Content Placeholder 2"/>
          <p:cNvSpPr>
            <a:spLocks noGrp="1"/>
          </p:cNvSpPr>
          <p:nvPr>
            <p:ph idx="1"/>
          </p:nvPr>
        </p:nvSpPr>
        <p:spPr/>
        <p:txBody>
          <a:bodyPr/>
          <a:lstStyle/>
          <a:p>
            <a:pPr eaLnBrk="1" hangingPunct="1"/>
            <a:r>
              <a:rPr lang="en-US" dirty="0" smtClean="0"/>
              <a:t>Why is marketing important?</a:t>
            </a:r>
          </a:p>
          <a:p>
            <a:pPr eaLnBrk="1" hangingPunct="1"/>
            <a:r>
              <a:rPr lang="en-US" dirty="0" smtClean="0"/>
              <a:t>What is the scope of marketing?</a:t>
            </a:r>
          </a:p>
          <a:p>
            <a:pPr eaLnBrk="1" hangingPunct="1"/>
            <a:r>
              <a:rPr lang="en-US" dirty="0" smtClean="0"/>
              <a:t>What are some fundamental marketing concepts?</a:t>
            </a:r>
          </a:p>
          <a:p>
            <a:pPr eaLnBrk="1" hangingPunct="1"/>
            <a:r>
              <a:rPr lang="en-US" dirty="0" smtClean="0"/>
              <a:t>How has marketing changed?</a:t>
            </a:r>
          </a:p>
          <a:p>
            <a:pPr eaLnBrk="1" hangingPunct="1"/>
            <a:r>
              <a:rPr lang="en-US" dirty="0" smtClean="0"/>
              <a:t>What are the tasks necessary for successful marketing?</a:t>
            </a:r>
          </a:p>
        </p:txBody>
      </p:sp>
    </p:spTree>
    <p:extLst>
      <p:ext uri="{BB962C8B-B14F-4D97-AF65-F5344CB8AC3E}">
        <p14:creationId xmlns="" xmlns:p14="http://schemas.microsoft.com/office/powerpoint/2010/main" val="4127038996"/>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dirty="0" smtClean="0"/>
              <a:t>Marketing Applied Strategy Tasks</a:t>
            </a:r>
          </a:p>
        </p:txBody>
      </p:sp>
      <p:sp>
        <p:nvSpPr>
          <p:cNvPr id="2584579" name="Rectangle 3"/>
          <p:cNvSpPr>
            <a:spLocks noGrp="1" noChangeArrowheads="1"/>
          </p:cNvSpPr>
          <p:nvPr>
            <p:ph type="body" idx="1"/>
          </p:nvPr>
        </p:nvSpPr>
        <p:spPr/>
        <p:txBody>
          <a:bodyPr>
            <a:normAutofit lnSpcReduction="10000"/>
          </a:bodyPr>
          <a:lstStyle/>
          <a:p>
            <a:pPr eaLnBrk="1" hangingPunct="1"/>
            <a:r>
              <a:rPr lang="en-US" dirty="0" smtClean="0"/>
              <a:t>Develop market strategies and plans</a:t>
            </a:r>
          </a:p>
          <a:p>
            <a:pPr eaLnBrk="1" hangingPunct="1"/>
            <a:r>
              <a:rPr lang="en-US" dirty="0" smtClean="0"/>
              <a:t>Capture marketing insights</a:t>
            </a:r>
          </a:p>
          <a:p>
            <a:pPr eaLnBrk="1" hangingPunct="1"/>
            <a:r>
              <a:rPr lang="en-US" dirty="0" smtClean="0"/>
              <a:t>Connect with customers</a:t>
            </a:r>
          </a:p>
          <a:p>
            <a:pPr eaLnBrk="1" hangingPunct="1"/>
            <a:r>
              <a:rPr lang="en-US" dirty="0" smtClean="0"/>
              <a:t>Build strong brands</a:t>
            </a:r>
          </a:p>
          <a:p>
            <a:pPr eaLnBrk="1" hangingPunct="1"/>
            <a:r>
              <a:rPr lang="en-US" dirty="0" smtClean="0"/>
              <a:t>Shape market offerings</a:t>
            </a:r>
          </a:p>
          <a:p>
            <a:pPr eaLnBrk="1" hangingPunct="1"/>
            <a:r>
              <a:rPr lang="en-US" dirty="0" smtClean="0"/>
              <a:t>Deliver value</a:t>
            </a:r>
          </a:p>
          <a:p>
            <a:pPr eaLnBrk="1" hangingPunct="1"/>
            <a:r>
              <a:rPr lang="en-US" dirty="0" smtClean="0"/>
              <a:t>Communicate value</a:t>
            </a:r>
          </a:p>
          <a:p>
            <a:pPr eaLnBrk="1" hangingPunct="1"/>
            <a:r>
              <a:rPr lang="en-US" dirty="0" smtClean="0"/>
              <a:t>Create long-term growth</a:t>
            </a:r>
          </a:p>
        </p:txBody>
      </p:sp>
    </p:spTree>
    <p:extLst>
      <p:ext uri="{BB962C8B-B14F-4D97-AF65-F5344CB8AC3E}">
        <p14:creationId xmlns="" xmlns:p14="http://schemas.microsoft.com/office/powerpoint/2010/main" val="13141623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84579">
                                            <p:txEl>
                                              <p:pRg st="0" end="0"/>
                                            </p:txEl>
                                          </p:spTgt>
                                        </p:tgtEl>
                                        <p:attrNameLst>
                                          <p:attrName>style.visibility</p:attrName>
                                        </p:attrNameLst>
                                      </p:cBhvr>
                                      <p:to>
                                        <p:strVal val="visible"/>
                                      </p:to>
                                    </p:set>
                                    <p:animEffect transition="in" filter="blinds(horizontal)">
                                      <p:cBhvr>
                                        <p:cTn id="7" dur="500"/>
                                        <p:tgtEl>
                                          <p:spTgt spid="258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84579">
                                            <p:txEl>
                                              <p:pRg st="1" end="1"/>
                                            </p:txEl>
                                          </p:spTgt>
                                        </p:tgtEl>
                                        <p:attrNameLst>
                                          <p:attrName>style.visibility</p:attrName>
                                        </p:attrNameLst>
                                      </p:cBhvr>
                                      <p:to>
                                        <p:strVal val="visible"/>
                                      </p:to>
                                    </p:set>
                                    <p:animEffect transition="in" filter="blinds(horizontal)">
                                      <p:cBhvr>
                                        <p:cTn id="12" dur="500"/>
                                        <p:tgtEl>
                                          <p:spTgt spid="258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84579">
                                            <p:txEl>
                                              <p:pRg st="2" end="2"/>
                                            </p:txEl>
                                          </p:spTgt>
                                        </p:tgtEl>
                                        <p:attrNameLst>
                                          <p:attrName>style.visibility</p:attrName>
                                        </p:attrNameLst>
                                      </p:cBhvr>
                                      <p:to>
                                        <p:strVal val="visible"/>
                                      </p:to>
                                    </p:set>
                                    <p:animEffect transition="in" filter="blinds(horizontal)">
                                      <p:cBhvr>
                                        <p:cTn id="17" dur="500"/>
                                        <p:tgtEl>
                                          <p:spTgt spid="258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84579">
                                            <p:txEl>
                                              <p:pRg st="3" end="3"/>
                                            </p:txEl>
                                          </p:spTgt>
                                        </p:tgtEl>
                                        <p:attrNameLst>
                                          <p:attrName>style.visibility</p:attrName>
                                        </p:attrNameLst>
                                      </p:cBhvr>
                                      <p:to>
                                        <p:strVal val="visible"/>
                                      </p:to>
                                    </p:set>
                                    <p:animEffect transition="in" filter="blinds(horizontal)">
                                      <p:cBhvr>
                                        <p:cTn id="22" dur="500"/>
                                        <p:tgtEl>
                                          <p:spTgt spid="258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84579">
                                            <p:txEl>
                                              <p:pRg st="4" end="4"/>
                                            </p:txEl>
                                          </p:spTgt>
                                        </p:tgtEl>
                                        <p:attrNameLst>
                                          <p:attrName>style.visibility</p:attrName>
                                        </p:attrNameLst>
                                      </p:cBhvr>
                                      <p:to>
                                        <p:strVal val="visible"/>
                                      </p:to>
                                    </p:set>
                                    <p:animEffect transition="in" filter="blinds(horizontal)">
                                      <p:cBhvr>
                                        <p:cTn id="27" dur="500"/>
                                        <p:tgtEl>
                                          <p:spTgt spid="25845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84579">
                                            <p:txEl>
                                              <p:pRg st="5" end="5"/>
                                            </p:txEl>
                                          </p:spTgt>
                                        </p:tgtEl>
                                        <p:attrNameLst>
                                          <p:attrName>style.visibility</p:attrName>
                                        </p:attrNameLst>
                                      </p:cBhvr>
                                      <p:to>
                                        <p:strVal val="visible"/>
                                      </p:to>
                                    </p:set>
                                    <p:animEffect transition="in" filter="blinds(horizontal)">
                                      <p:cBhvr>
                                        <p:cTn id="32" dur="500"/>
                                        <p:tgtEl>
                                          <p:spTgt spid="258457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84579">
                                            <p:txEl>
                                              <p:pRg st="6" end="6"/>
                                            </p:txEl>
                                          </p:spTgt>
                                        </p:tgtEl>
                                        <p:attrNameLst>
                                          <p:attrName>style.visibility</p:attrName>
                                        </p:attrNameLst>
                                      </p:cBhvr>
                                      <p:to>
                                        <p:strVal val="visible"/>
                                      </p:to>
                                    </p:set>
                                    <p:animEffect transition="in" filter="blinds(horizontal)">
                                      <p:cBhvr>
                                        <p:cTn id="37" dur="500"/>
                                        <p:tgtEl>
                                          <p:spTgt spid="258457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584579">
                                            <p:txEl>
                                              <p:pRg st="7" end="7"/>
                                            </p:txEl>
                                          </p:spTgt>
                                        </p:tgtEl>
                                        <p:attrNameLst>
                                          <p:attrName>style.visibility</p:attrName>
                                        </p:attrNameLst>
                                      </p:cBhvr>
                                      <p:to>
                                        <p:strVal val="visible"/>
                                      </p:to>
                                    </p:set>
                                    <p:animEffect transition="in" filter="blinds(horizontal)">
                                      <p:cBhvr>
                                        <p:cTn id="42" dur="500"/>
                                        <p:tgtEl>
                                          <p:spTgt spid="258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4579"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3120</Words>
  <Application>Microsoft Office PowerPoint</Application>
  <PresentationFormat>On-screen Show (4:3)</PresentationFormat>
  <Paragraphs>217</Paragraphs>
  <Slides>29</Slides>
  <Notes>26</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Applied Marketing Strategies</vt:lpstr>
      <vt:lpstr>Review of Concepts</vt:lpstr>
      <vt:lpstr>Lecture Agenda</vt:lpstr>
      <vt:lpstr>Marketspaces  Marketplaces  Metamarkets</vt:lpstr>
      <vt:lpstr>Core Concepts</vt:lpstr>
      <vt:lpstr>Types of Needs</vt:lpstr>
      <vt:lpstr>Target Markets,  Positioning &amp; Segmentation</vt:lpstr>
      <vt:lpstr>Offerings and Brands</vt:lpstr>
      <vt:lpstr>Offerings and Brands</vt:lpstr>
      <vt:lpstr>Value and Satisfaction</vt:lpstr>
      <vt:lpstr>Value and Satisfaction</vt:lpstr>
      <vt:lpstr>Marketing Channels</vt:lpstr>
      <vt:lpstr>Marketing Environment</vt:lpstr>
      <vt:lpstr>Major Societal Forces</vt:lpstr>
      <vt:lpstr>Company Orientations</vt:lpstr>
      <vt:lpstr>Company Orientations</vt:lpstr>
      <vt:lpstr>Company Orientations</vt:lpstr>
      <vt:lpstr>Company Orientations</vt:lpstr>
      <vt:lpstr>Company Orientations</vt:lpstr>
      <vt:lpstr>Holistic Marketing</vt:lpstr>
      <vt:lpstr>Relationship Marketing</vt:lpstr>
      <vt:lpstr>Integrated Marketing</vt:lpstr>
      <vt:lpstr>Internal Marketing</vt:lpstr>
      <vt:lpstr>Performance Marketing </vt:lpstr>
      <vt:lpstr>Types of  Corporate Social Initiatives</vt:lpstr>
      <vt:lpstr>The Marketing Mix</vt:lpstr>
      <vt:lpstr>The New Four Ps</vt:lpstr>
      <vt:lpstr>For Review</vt:lpstr>
      <vt:lpstr>Marketing Applied Strategy Tasks</vt:lpstr>
    </vt:vector>
  </TitlesOfParts>
  <Company>QMUL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Umar Chaudhry</dc:creator>
  <cp:lastModifiedBy>vcomsats</cp:lastModifiedBy>
  <cp:revision>22</cp:revision>
  <dcterms:created xsi:type="dcterms:W3CDTF">2012-11-28T18:40:59Z</dcterms:created>
  <dcterms:modified xsi:type="dcterms:W3CDTF">2012-11-30T07:54:40Z</dcterms:modified>
</cp:coreProperties>
</file>