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handoutMasterIdLst>
    <p:handoutMasterId r:id="rId30"/>
  </p:handoutMasterIdLst>
  <p:sldIdLst>
    <p:sldId id="256" r:id="rId2"/>
    <p:sldId id="297" r:id="rId3"/>
    <p:sldId id="298" r:id="rId4"/>
    <p:sldId id="299" r:id="rId5"/>
    <p:sldId id="300" r:id="rId6"/>
    <p:sldId id="301" r:id="rId7"/>
    <p:sldId id="302" r:id="rId8"/>
    <p:sldId id="303" r:id="rId9"/>
    <p:sldId id="304" r:id="rId10"/>
    <p:sldId id="305" r:id="rId11"/>
    <p:sldId id="306" r:id="rId12"/>
    <p:sldId id="307" r:id="rId13"/>
    <p:sldId id="308" r:id="rId14"/>
    <p:sldId id="309" r:id="rId15"/>
    <p:sldId id="310" r:id="rId16"/>
    <p:sldId id="311" r:id="rId17"/>
    <p:sldId id="312" r:id="rId18"/>
    <p:sldId id="313" r:id="rId19"/>
    <p:sldId id="314" r:id="rId20"/>
    <p:sldId id="315" r:id="rId21"/>
    <p:sldId id="324" r:id="rId22"/>
    <p:sldId id="325" r:id="rId23"/>
    <p:sldId id="316" r:id="rId24"/>
    <p:sldId id="317" r:id="rId25"/>
    <p:sldId id="318" r:id="rId26"/>
    <p:sldId id="319" r:id="rId27"/>
    <p:sldId id="320" r:id="rId28"/>
  </p:sldIdLst>
  <p:sldSz cx="9144000" cy="6858000" type="screen4x3"/>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289" autoAdjust="0"/>
    <p:restoredTop sz="53931" autoAdjust="0"/>
  </p:normalViewPr>
  <p:slideViewPr>
    <p:cSldViewPr>
      <p:cViewPr varScale="1">
        <p:scale>
          <a:sx n="38" d="100"/>
          <a:sy n="38" d="100"/>
        </p:scale>
        <p:origin x="-2202" y="-108"/>
      </p:cViewPr>
      <p:guideLst>
        <p:guide orient="horz" pos="2160"/>
        <p:guide pos="2880"/>
      </p:guideLst>
    </p:cSldViewPr>
  </p:slideViewPr>
  <p:outlineViewPr>
    <p:cViewPr>
      <p:scale>
        <a:sx n="33" d="100"/>
        <a:sy n="33" d="100"/>
      </p:scale>
      <p:origin x="48"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59" d="100"/>
          <a:sy n="59" d="100"/>
        </p:scale>
        <p:origin x="-2508" y="-90"/>
      </p:cViewPr>
      <p:guideLst>
        <p:guide orient="horz" pos="2160"/>
        <p:guide pos="288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5179484" y="0"/>
            <a:ext cx="3962400" cy="342900"/>
          </a:xfrm>
          <a:prstGeom prst="rect">
            <a:avLst/>
          </a:prstGeom>
        </p:spPr>
        <p:txBody>
          <a:bodyPr vert="horz" lIns="91440" tIns="45720" rIns="91440" bIns="45720" rtlCol="0"/>
          <a:lstStyle>
            <a:lvl1pPr algn="r">
              <a:defRPr sz="1200"/>
            </a:lvl1pPr>
          </a:lstStyle>
          <a:p>
            <a:fld id="{199A398D-17D5-4333-BAD6-5838CEFBC573}" type="datetimeFigureOut">
              <a:rPr lang="en-GB" smtClean="0"/>
              <a:pPr/>
              <a:t>08/01/2013</a:t>
            </a:fld>
            <a:endParaRPr lang="en-GB"/>
          </a:p>
        </p:txBody>
      </p:sp>
      <p:sp>
        <p:nvSpPr>
          <p:cNvPr id="4" name="Footer Placeholder 3"/>
          <p:cNvSpPr>
            <a:spLocks noGrp="1"/>
          </p:cNvSpPr>
          <p:nvPr>
            <p:ph type="ftr" sz="quarter" idx="2"/>
          </p:nvPr>
        </p:nvSpPr>
        <p:spPr>
          <a:xfrm>
            <a:off x="0" y="6513910"/>
            <a:ext cx="3962400" cy="342900"/>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5179484" y="6513910"/>
            <a:ext cx="3962400" cy="342900"/>
          </a:xfrm>
          <a:prstGeom prst="rect">
            <a:avLst/>
          </a:prstGeom>
        </p:spPr>
        <p:txBody>
          <a:bodyPr vert="horz" lIns="91440" tIns="45720" rIns="91440" bIns="45720" rtlCol="0" anchor="b"/>
          <a:lstStyle>
            <a:lvl1pPr algn="r">
              <a:defRPr sz="1200"/>
            </a:lvl1pPr>
          </a:lstStyle>
          <a:p>
            <a:fld id="{BF79ACE6-F981-4A1B-BE00-039E9745C071}" type="slidenum">
              <a:rPr lang="en-GB" smtClean="0"/>
              <a:pPr/>
              <a:t>‹#›</a:t>
            </a:fld>
            <a:endParaRPr lang="en-GB"/>
          </a:p>
        </p:txBody>
      </p:sp>
    </p:spTree>
    <p:extLst>
      <p:ext uri="{BB962C8B-B14F-4D97-AF65-F5344CB8AC3E}">
        <p14:creationId xmlns:p14="http://schemas.microsoft.com/office/powerpoint/2010/main" xmlns="" val="18074105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5179484" y="0"/>
            <a:ext cx="3962400" cy="342900"/>
          </a:xfrm>
          <a:prstGeom prst="rect">
            <a:avLst/>
          </a:prstGeom>
        </p:spPr>
        <p:txBody>
          <a:bodyPr vert="horz" lIns="91440" tIns="45720" rIns="91440" bIns="45720" rtlCol="0"/>
          <a:lstStyle>
            <a:lvl1pPr algn="r">
              <a:defRPr sz="1200"/>
            </a:lvl1pPr>
          </a:lstStyle>
          <a:p>
            <a:fld id="{48AD9081-B8F5-4D72-A20D-FF0BF41523D2}" type="datetimeFigureOut">
              <a:rPr lang="en-GB" smtClean="0"/>
              <a:pPr/>
              <a:t>08/01/2013</a:t>
            </a:fld>
            <a:endParaRPr lang="en-GB"/>
          </a:p>
        </p:txBody>
      </p:sp>
      <p:sp>
        <p:nvSpPr>
          <p:cNvPr id="4" name="Slide Image Placeholder 3"/>
          <p:cNvSpPr>
            <a:spLocks noGrp="1" noRot="1" noChangeAspect="1"/>
          </p:cNvSpPr>
          <p:nvPr>
            <p:ph type="sldImg" idx="2"/>
          </p:nvPr>
        </p:nvSpPr>
        <p:spPr>
          <a:xfrm>
            <a:off x="2857500" y="514350"/>
            <a:ext cx="3429000" cy="257175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914400" y="3257550"/>
            <a:ext cx="7315200" cy="30861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6513910"/>
            <a:ext cx="3962400" cy="3429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5179484" y="6513910"/>
            <a:ext cx="3962400" cy="342900"/>
          </a:xfrm>
          <a:prstGeom prst="rect">
            <a:avLst/>
          </a:prstGeom>
        </p:spPr>
        <p:txBody>
          <a:bodyPr vert="horz" lIns="91440" tIns="45720" rIns="91440" bIns="45720" rtlCol="0" anchor="b"/>
          <a:lstStyle>
            <a:lvl1pPr algn="r">
              <a:defRPr sz="1200"/>
            </a:lvl1pPr>
          </a:lstStyle>
          <a:p>
            <a:fld id="{A9AE0DEB-1BB9-4423-AF73-5011B30178D1}" type="slidenum">
              <a:rPr lang="en-GB" smtClean="0"/>
              <a:pPr/>
              <a:t>‹#›</a:t>
            </a:fld>
            <a:endParaRPr lang="en-GB"/>
          </a:p>
        </p:txBody>
      </p:sp>
    </p:spTree>
    <p:extLst>
      <p:ext uri="{BB962C8B-B14F-4D97-AF65-F5344CB8AC3E}">
        <p14:creationId xmlns:p14="http://schemas.microsoft.com/office/powerpoint/2010/main" xmlns="" val="27169336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9AE0DEB-1BB9-4423-AF73-5011B30178D1}" type="slidenum">
              <a:rPr lang="en-GB" smtClean="0"/>
              <a:pPr/>
              <a:t>1</a:t>
            </a:fld>
            <a:endParaRPr lang="en-GB"/>
          </a:p>
        </p:txBody>
      </p:sp>
    </p:spTree>
    <p:extLst>
      <p:ext uri="{BB962C8B-B14F-4D97-AF65-F5344CB8AC3E}">
        <p14:creationId xmlns:p14="http://schemas.microsoft.com/office/powerpoint/2010/main" xmlns="" val="15491700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1953918-D6EB-4FD3-AF52-30AA0B166923}" type="slidenum">
              <a:rPr lang="en-US" smtClean="0"/>
              <a:pPr eaLnBrk="1" hangingPunct="1"/>
              <a:t>2</a:t>
            </a:fld>
            <a:endParaRPr lang="en-US" smtClean="0"/>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AEC95F4D-1934-4D85-96CE-905F174A616E}" type="slidenum">
              <a:rPr lang="en-US" smtClean="0"/>
              <a:pPr/>
              <a:t>3</a:t>
            </a:fld>
            <a:endParaRPr lang="en-US" smtClean="0"/>
          </a:p>
        </p:txBody>
      </p:sp>
      <p:sp>
        <p:nvSpPr>
          <p:cNvPr id="19458" name="Rectangle 2"/>
          <p:cNvSpPr>
            <a:spLocks noGrp="1" noRot="1" noChangeAspect="1" noChangeArrowheads="1" noTextEdit="1"/>
          </p:cNvSpPr>
          <p:nvPr>
            <p:ph type="sldImg"/>
          </p:nvPr>
        </p:nvSpPr>
        <p:spPr>
          <a:ln/>
        </p:spPr>
      </p:sp>
      <p:sp>
        <p:nvSpPr>
          <p:cNvPr id="19459"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5464BC17-A177-46C3-BA3A-E60C53980AAC}" type="slidenum">
              <a:rPr lang="en-US" smtClean="0"/>
              <a:pPr/>
              <a:t>4</a:t>
            </a:fld>
            <a:endParaRPr lang="en-US" smtClean="0"/>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Modern marketing calls for more than developing a good product, pricing it attractively, and making it accessible. Companies must also communicate with their present and potential stakeholders and the general public. For most marketers, therefore, the question is not whether to communicate but rather what to say, how and when to say it, to whom, and how often. Consumers can turn to hundreds of cable and satellite TV channels, thousands of magazines and newspapers, and millions of Internet pages. They are taking a more active role in deciding what communications they want to receive as well as how they want to communicate to others about the products and services they use. To effectively reach and influence target markets, holistic marketers are creatively employing multiple forms of communications.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8F071890-B8FE-4132-8B4E-CC56154ECA22}" type="slidenum">
              <a:rPr lang="en-US" smtClean="0"/>
              <a:pPr/>
              <a:t>5</a:t>
            </a:fld>
            <a:endParaRPr lang="en-US" smtClean="0"/>
          </a:p>
        </p:txBody>
      </p:sp>
      <p:sp>
        <p:nvSpPr>
          <p:cNvPr id="23554" name="Rectangle 2"/>
          <p:cNvSpPr>
            <a:spLocks noGrp="1" noRot="1" noChangeAspect="1" noChangeArrowheads="1" noTextEdit="1"/>
          </p:cNvSpPr>
          <p:nvPr>
            <p:ph type="sldImg"/>
          </p:nvPr>
        </p:nvSpPr>
        <p:spPr>
          <a:ln/>
        </p:spPr>
      </p:sp>
      <p:sp>
        <p:nvSpPr>
          <p:cNvPr id="23555"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dirty="0" smtClean="0">
                <a:latin typeface="Arial" pitchFamily="34" charset="0"/>
              </a:rPr>
              <a:t>Marketing communications are the means by which firms attempt to inform, persuade, and remind consumers—directly or indirectly—about the products and brands they sell. In a sense, marketing communications represent the voice of the company and its brands; they are a means by which the firm can establish a dialogue and build relationships with consumers. Ocean Spray—an agricultural cooperative of cranberry growers—has used a variety of communication vehicles to turn its sales fortunes around.</a:t>
            </a:r>
          </a:p>
          <a:p>
            <a:pPr eaLnBrk="1" hangingPunct="1"/>
            <a:r>
              <a:rPr lang="en-US" dirty="0" smtClean="0">
                <a:latin typeface="Arial" pitchFamily="34" charset="0"/>
              </a:rPr>
              <a:t>Facing stiff competition, a number of adverse consumer trends, and nearly a decade of declining sales, Ocean Spray COO Ken </a:t>
            </a:r>
            <a:r>
              <a:rPr lang="en-US" dirty="0" err="1" smtClean="0">
                <a:latin typeface="Arial" pitchFamily="34" charset="0"/>
              </a:rPr>
              <a:t>Romanzi</a:t>
            </a:r>
            <a:r>
              <a:rPr lang="en-US" dirty="0" smtClean="0">
                <a:latin typeface="Arial" pitchFamily="34" charset="0"/>
              </a:rPr>
              <a:t> and Arnold Worldwide decided to “reintroduce the cranberry to America” as the “surprisingly versatile little fruit that supplies modern-day benefits,” through a true 360-degree campaign that used all facets of marketing communications to reach consumers in a variety of settings. The intent was to support the full range of products—cranberry sauce, fruit juices, and dried cranberries in different forms—and leverage the fact that the brand was born in the cranberry bogs and remained there still.</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F1FA6FC9-1ED6-42C0-B115-EB613347F0F0}" type="slidenum">
              <a:rPr lang="en-US" smtClean="0"/>
              <a:pPr/>
              <a:t>6</a:t>
            </a:fld>
            <a:endParaRPr lang="en-US" smtClean="0"/>
          </a:p>
        </p:txBody>
      </p:sp>
      <p:sp>
        <p:nvSpPr>
          <p:cNvPr id="25602" name="Rectangle 2"/>
          <p:cNvSpPr>
            <a:spLocks noGrp="1" noRot="1" noChangeAspect="1" noChangeArrowheads="1" noTextEdit="1"/>
          </p:cNvSpPr>
          <p:nvPr>
            <p:ph type="sldImg"/>
          </p:nvPr>
        </p:nvSpPr>
        <p:spPr>
          <a:ln/>
        </p:spPr>
      </p:sp>
      <p:sp>
        <p:nvSpPr>
          <p:cNvPr id="25603"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The marketing communications mix consists of eight major modes of communication.</a:t>
            </a:r>
          </a:p>
          <a:p>
            <a:pPr eaLnBrk="1" hangingPunct="1"/>
            <a:r>
              <a:rPr lang="en-US" smtClean="0">
                <a:latin typeface="Arial" pitchFamily="34" charset="0"/>
              </a:rPr>
              <a:t>1. Advertising is any paid form of nonpersonal presentation and promotion of ideas, goods, or services by an identified sponsor.</a:t>
            </a:r>
          </a:p>
          <a:p>
            <a:pPr eaLnBrk="1" hangingPunct="1"/>
            <a:r>
              <a:rPr lang="en-US" smtClean="0">
                <a:latin typeface="Arial" pitchFamily="34" charset="0"/>
              </a:rPr>
              <a:t>2. Sales promotion is any variety of short-term incentives to encourage trial or purchase of a product or service.</a:t>
            </a:r>
          </a:p>
          <a:p>
            <a:pPr eaLnBrk="1" hangingPunct="1"/>
            <a:r>
              <a:rPr lang="en-US" smtClean="0">
                <a:latin typeface="Arial" pitchFamily="34" charset="0"/>
              </a:rPr>
              <a:t>3. Events and experiences are company-sponsored activities and programs designed to create daily or special brand-related interactions with consumers.</a:t>
            </a:r>
          </a:p>
          <a:p>
            <a:pPr eaLnBrk="1" hangingPunct="1"/>
            <a:r>
              <a:rPr lang="en-US" smtClean="0">
                <a:latin typeface="Arial" pitchFamily="34" charset="0"/>
              </a:rPr>
              <a:t>4. Public relations and publicity are a variety of programs directed internally to employees of the company or externally to consumers, other firms, the government, and media</a:t>
            </a:r>
          </a:p>
          <a:p>
            <a:pPr eaLnBrk="1" hangingPunct="1"/>
            <a:r>
              <a:rPr lang="en-US" smtClean="0">
                <a:latin typeface="Arial" pitchFamily="34" charset="0"/>
              </a:rPr>
              <a:t>5. Direct marketing is the use of mail, telephone, fax, e-mail, or Internet to communicate directly with or solicit response or dialogue from specific customers and prospects.</a:t>
            </a:r>
          </a:p>
          <a:p>
            <a:pPr eaLnBrk="1" hangingPunct="1"/>
            <a:r>
              <a:rPr lang="en-US" smtClean="0">
                <a:latin typeface="Arial" pitchFamily="34" charset="0"/>
              </a:rPr>
              <a:t>6. Interactive marketing is online activities and programs designed to engage customers or prospects.</a:t>
            </a:r>
          </a:p>
          <a:p>
            <a:pPr eaLnBrk="1" hangingPunct="1"/>
            <a:r>
              <a:rPr lang="en-US" smtClean="0">
                <a:latin typeface="Arial" pitchFamily="34" charset="0"/>
              </a:rPr>
              <a:t>7. Word-of-mouth marketing refers to people-to-people oral, written, or electronic communications.</a:t>
            </a:r>
          </a:p>
          <a:p>
            <a:pPr eaLnBrk="1" hangingPunct="1"/>
            <a:r>
              <a:rPr lang="en-US" smtClean="0">
                <a:latin typeface="Arial" pitchFamily="34" charset="0"/>
              </a:rPr>
              <a:t>8. Personal selling is face-to-face interaction with one or more prospective purchasers for the purpose of making presentations, answering questions, and procuring orders.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8300688D-5C04-4992-B7B4-BCC107E8426C}" type="slidenum">
              <a:rPr lang="en-US" smtClean="0"/>
              <a:pPr/>
              <a:t>7</a:t>
            </a:fld>
            <a:endParaRPr lang="en-US" smtClean="0"/>
          </a:p>
        </p:txBody>
      </p:sp>
      <p:sp>
        <p:nvSpPr>
          <p:cNvPr id="27650" name="Rectangle 2"/>
          <p:cNvSpPr>
            <a:spLocks noGrp="1" noRot="1" noChangeAspect="1" noChangeArrowheads="1" noTextEdit="1"/>
          </p:cNvSpPr>
          <p:nvPr>
            <p:ph type="sldImg"/>
          </p:nvPr>
        </p:nvSpPr>
        <p:spPr>
          <a:ln/>
        </p:spPr>
      </p:sp>
      <p:sp>
        <p:nvSpPr>
          <p:cNvPr id="27651"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Table 17.1 lists numerous communication platforms.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7B318921-8323-498E-B808-CACE6FE5A4E9}" type="slidenum">
              <a:rPr lang="en-US" smtClean="0"/>
              <a:pPr/>
              <a:t>8</a:t>
            </a:fld>
            <a:endParaRPr lang="en-US" smtClean="0"/>
          </a:p>
        </p:txBody>
      </p:sp>
      <p:sp>
        <p:nvSpPr>
          <p:cNvPr id="29698" name="Rectangle 2"/>
          <p:cNvSpPr>
            <a:spLocks noGrp="1" noRot="1" noChangeAspect="1" noChangeArrowheads="1" noTextEdit="1"/>
          </p:cNvSpPr>
          <p:nvPr>
            <p:ph type="sldImg"/>
          </p:nvPr>
        </p:nvSpPr>
        <p:spPr>
          <a:ln/>
        </p:spPr>
      </p:sp>
      <p:sp>
        <p:nvSpPr>
          <p:cNvPr id="29699"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Table 17.1 lists numerous communication platforms.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A6964682-1A57-4064-8F76-8B08FB6B0936}" type="slidenum">
              <a:rPr lang="en-US" smtClean="0"/>
              <a:pPr/>
              <a:t>9</a:t>
            </a:fld>
            <a:endParaRPr lang="en-US" smtClean="0"/>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Table 17.1 lists numerous communication platforms.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p:cNvSpPr>
          <p:nvPr>
            <p:ph type="sldImg"/>
          </p:nvPr>
        </p:nvSpPr>
        <p:spPr>
          <a:ln/>
        </p:spPr>
      </p:sp>
      <p:sp>
        <p:nvSpPr>
          <p:cNvPr id="33794"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Marketers should understand the fundamental elements of effective communications. Two models are useful: a macromodel and a micromodel. Figure 17.1 shows a macromodel with nine key factors in effective communication. Two represent the major parties— sender and receiver. Two represent the major tools—message and media. Four represent major communication functions—encoding, decoding, response, and feedback. The last element in the system is noise, random and competing messages that may interfere with the intended communication.</a:t>
            </a:r>
          </a:p>
          <a:p>
            <a:pPr eaLnBrk="1" hangingPunct="1"/>
            <a:r>
              <a:rPr lang="en-US" smtClean="0">
                <a:latin typeface="Arial" pitchFamily="34" charset="0"/>
              </a:rPr>
              <a:t>Senders must know what audiences they want to reach and what responses they want to get. They must encode their messages so the target audience can decode them. They must transmit the message through media that reach the target audience and develop feedback channels to monitor the responses. The more the sender’s field of experience overlaps that of the receiver, the more effective the message is likely to be.</a:t>
            </a:r>
          </a:p>
        </p:txBody>
      </p:sp>
      <p:sp>
        <p:nvSpPr>
          <p:cNvPr id="3379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0ECEE5BA-7EC7-4DF9-912F-A3B9246B8A7F}" type="slidenum">
              <a:rPr lang="en-US" smtClean="0"/>
              <a:pPr/>
              <a:t>10</a:t>
            </a:fld>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Image Placeholder 1"/>
          <p:cNvSpPr>
            <a:spLocks noGrp="1" noRot="1" noChangeAspect="1"/>
          </p:cNvSpPr>
          <p:nvPr>
            <p:ph type="sldImg"/>
          </p:nvPr>
        </p:nvSpPr>
        <p:spPr>
          <a:ln/>
        </p:spPr>
      </p:sp>
      <p:sp>
        <p:nvSpPr>
          <p:cNvPr id="35842"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Micromodels of marketing communications concentrate on consumers’ specific responses to communications. Figure 17.2 summarizes four  classic response hierarchy models. All these models assume the buyer passes through cognitive, affective, and behavioral stages, in that order. This “learn-feel-do” sequence is appropriate when the audience has high involvement with a product category perceived to have high differentiation, such as an automobile or house. An alternative sequence, “do-feel-learn,” is relevant when the audience has high involvement but perceives little or no differentiation within the product category, such as an airline ticket or personal computer. A third sequence, “learn-do-feel,” is relevant when the audience has low involvement and perceives little differentiation, such as with salt or batteries. By choosing the right sequence, the marketer can do a better job of planning communications.</a:t>
            </a:r>
          </a:p>
        </p:txBody>
      </p:sp>
      <p:sp>
        <p:nvSpPr>
          <p:cNvPr id="35843"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EE557B4F-B4DB-4D50-84EE-355B45A49F55}" type="slidenum">
              <a:rPr lang="en-US" smtClean="0"/>
              <a:pPr/>
              <a:t>11</a:t>
            </a:fld>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CFD247FA-F067-4CF5-9D1E-C99538488025}" type="slidenum">
              <a:rPr lang="en-US" smtClean="0"/>
              <a:pPr/>
              <a:t>12</a:t>
            </a:fld>
            <a:endParaRPr lang="en-US" smtClean="0"/>
          </a:p>
        </p:txBody>
      </p:sp>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To increase the odds for a successful marketing communications campaign, marketers must attempt to increase the likelihood that each step occurs. For example, the ideal ad campaign would ensure that:</a:t>
            </a:r>
          </a:p>
          <a:p>
            <a:pPr eaLnBrk="1" hangingPunct="1"/>
            <a:r>
              <a:rPr lang="en-US" smtClean="0">
                <a:latin typeface="Arial" pitchFamily="34" charset="0"/>
              </a:rPr>
              <a:t>1. The right consumer is exposed to the right message at the right place and at the right time.</a:t>
            </a:r>
          </a:p>
          <a:p>
            <a:pPr eaLnBrk="1" hangingPunct="1"/>
            <a:r>
              <a:rPr lang="en-US" smtClean="0">
                <a:latin typeface="Arial" pitchFamily="34" charset="0"/>
              </a:rPr>
              <a:t>2. The ad causes the consumer to pay attention but does not distract from the intended message.</a:t>
            </a:r>
          </a:p>
          <a:p>
            <a:pPr eaLnBrk="1" hangingPunct="1"/>
            <a:r>
              <a:rPr lang="en-US" smtClean="0">
                <a:latin typeface="Arial" pitchFamily="34" charset="0"/>
              </a:rPr>
              <a:t>3. The ad properly reflects the consumer’s level of understanding of and behaviors with the product and the brand.</a:t>
            </a:r>
          </a:p>
          <a:p>
            <a:pPr eaLnBrk="1" hangingPunct="1"/>
            <a:r>
              <a:rPr lang="en-US" smtClean="0">
                <a:latin typeface="Arial" pitchFamily="34" charset="0"/>
              </a:rPr>
              <a:t>4. The ad correctly positions the brand in terms of desirable and deliverable points-of-difference and points-of-parity.</a:t>
            </a:r>
          </a:p>
          <a:p>
            <a:pPr eaLnBrk="1" hangingPunct="1"/>
            <a:r>
              <a:rPr lang="en-US" smtClean="0">
                <a:latin typeface="Arial" pitchFamily="34" charset="0"/>
              </a:rPr>
              <a:t>5. The ad motivates consumers to consider purchase of the brand, and </a:t>
            </a:r>
          </a:p>
          <a:p>
            <a:pPr eaLnBrk="1" hangingPunct="1"/>
            <a:r>
              <a:rPr lang="en-US" smtClean="0">
                <a:latin typeface="Arial" pitchFamily="34" charset="0"/>
              </a:rPr>
              <a:t>6. The ad creates strong brand associations with all these stored communications effects so they can have an impact when consumers are considering making a purchase.</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30D4FE85-4118-4EE4-B56F-67EEB5C2942C}" type="slidenum">
              <a:rPr lang="en-US" smtClean="0"/>
              <a:pPr/>
              <a:t>13</a:t>
            </a:fld>
            <a:endParaRPr lang="en-US" smtClean="0"/>
          </a:p>
        </p:txBody>
      </p:sp>
      <p:sp>
        <p:nvSpPr>
          <p:cNvPr id="39938" name="Rectangle 2"/>
          <p:cNvSpPr>
            <a:spLocks noGrp="1" noRot="1" noChangeAspect="1" noChangeArrowheads="1" noTextEdit="1"/>
          </p:cNvSpPr>
          <p:nvPr>
            <p:ph type="sldImg"/>
          </p:nvPr>
        </p:nvSpPr>
        <p:spPr>
          <a:ln/>
        </p:spPr>
      </p:sp>
      <p:sp>
        <p:nvSpPr>
          <p:cNvPr id="39939"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Figure 17.3 shows the eight steps in developing effective communications. We begin with the basics: identifying the target audience, determining the objectives, designing the communications, selecting the channels, and establishing the budget.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3E10EAA7-A043-4DE0-B3CE-834117E04A5C}" type="slidenum">
              <a:rPr lang="en-US" smtClean="0"/>
              <a:pPr/>
              <a:t>14</a:t>
            </a:fld>
            <a:endParaRPr lang="en-US" smtClean="0"/>
          </a:p>
        </p:txBody>
      </p:sp>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dirty="0" smtClean="0">
                <a:latin typeface="Arial" pitchFamily="34" charset="0"/>
              </a:rPr>
              <a:t>There are four key communications objectives identified in this slide. We may try to establish a category need which means establishing a product or service category as necessary to remove or satisfy a perceived discrepancy between a current motivational state and a desired emotional state.</a:t>
            </a:r>
          </a:p>
          <a:p>
            <a:pPr eaLnBrk="1" hangingPunct="1"/>
            <a:r>
              <a:rPr lang="en-US" dirty="0" smtClean="0">
                <a:latin typeface="Arial" pitchFamily="34" charset="0"/>
              </a:rPr>
              <a:t>We may try to build brand awareness such that the consumer’s ability to recognize or recall the brand within the category, in sufficient detail to make a purchase. We may focus on brand attitude to help consumers evaluate the brand’s perceived ability to meet a currently relevant need.  We may focus on brand purchase intention to move consumers to decide to purchase the brand or take purchase-related action. </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BB3912F4-998A-4F1E-AFAA-97A338994E73}" type="slidenum">
              <a:rPr lang="en-US" smtClean="0"/>
              <a:pPr/>
              <a:t>15</a:t>
            </a:fld>
            <a:endParaRPr lang="en-US" smtClean="0"/>
          </a:p>
        </p:txBody>
      </p:sp>
      <p:sp>
        <p:nvSpPr>
          <p:cNvPr id="44034" name="Rectangle 2"/>
          <p:cNvSpPr>
            <a:spLocks noGrp="1" noRot="1" noChangeAspect="1" noChangeArrowheads="1" noTextEdit="1"/>
          </p:cNvSpPr>
          <p:nvPr>
            <p:ph type="sldImg"/>
          </p:nvPr>
        </p:nvSpPr>
        <p:spPr>
          <a:ln/>
        </p:spPr>
      </p:sp>
      <p:sp>
        <p:nvSpPr>
          <p:cNvPr id="44035"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Formulating the communications to achieve the desired response requires solving three problems: what to say (message strategy), how to say it (creative strategy), and who should say it (message source).The vision of GE’s Smart Grid program is to fundamentally overhaul the United States’ power grid, making it more efficient and sustainable and able also to deliver renewable-source energy such as wind and solar. An integrated campaign of print, TV, and online ads and an online augmented-reality demo was designed to increase understanding and support of the Smart Grid and GE’s leadership in solving technological problems. In its 2009 Super Bowl launch TV spot, the famous scarecrow character from The Wizard of Oz was shown bouncing along the top of a transmission tower singing, “If I Only Had a Brain.” A narrator voiced over the key communication message, “Smart Grid makes the way we distribute electricity more efficient simply by making it more intelligent.” One online ad used a flock of birds on electrical wires chirping and flapping their wings in synchronized rhythm to Rossini’s “Barber of Seville.” Another showed power lines becoming banjo strings for electrical pylons to play “O Susannah.” After drawing the audience in, the ads lay out the basic intent of the Smart Grid with links to more information. The augmented-reality GE microsite PlugIntoTheSmartGrid.com allowed users to create a digital hologram of Smart Grid technology using computer peripherals and 3D graphics.</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Image Placeholder 1"/>
          <p:cNvSpPr>
            <a:spLocks noGrp="1" noRot="1" noChangeAspect="1"/>
          </p:cNvSpPr>
          <p:nvPr>
            <p:ph type="sldImg"/>
          </p:nvPr>
        </p:nvSpPr>
        <p:spPr>
          <a:ln/>
        </p:spPr>
      </p:sp>
      <p:sp>
        <p:nvSpPr>
          <p:cNvPr id="46082"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dirty="0" smtClean="0">
                <a:latin typeface="Arial" pitchFamily="34" charset="0"/>
              </a:rPr>
              <a:t>In determining message strategy, management searches for appeals, themes, or ideas that will tie in to the brand positioning and help establish points-of-parity or points-of-difference. Some of these may be related directly to product or service performance (the quality, economy, or value of the brand), whereas others may relate to more extrinsic considerations (the brand as being contemporary, popular, or traditional). Buyers are thought to expect four types of reward from a product: rational, sensory, social, or ego satisfaction. Buyers might visualize these rewards from results -of -use experience, product-in-use experience, or incidental-to-use experience. Crossing the four types of rewards with the three types of experience generates 12 types of messages. For example, the appeal “gets clothes cleaner” is a rational-reward promise following results-of-use experience. The phrase “real beer taste in a great light beer” is a sensory-reward promise connected with product-in-use experience.</a:t>
            </a:r>
          </a:p>
        </p:txBody>
      </p:sp>
      <p:sp>
        <p:nvSpPr>
          <p:cNvPr id="46083"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0EFD9FEC-756C-4FA3-9E75-188BE1172ACB}" type="slidenum">
              <a:rPr lang="en-US" smtClean="0"/>
              <a:pPr/>
              <a:t>16</a:t>
            </a:fld>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10E09E1D-E5E5-43A6-B3AC-FBFED334DA5A}" type="slidenum">
              <a:rPr lang="en-US" smtClean="0"/>
              <a:pPr/>
              <a:t>17</a:t>
            </a:fld>
            <a:endParaRPr lang="en-US" smtClean="0"/>
          </a:p>
        </p:txBody>
      </p:sp>
      <p:sp>
        <p:nvSpPr>
          <p:cNvPr id="48130" name="Rectangle 2"/>
          <p:cNvSpPr>
            <a:spLocks noGrp="1" noRot="1" noChangeAspect="1" noChangeArrowheads="1" noTextEdit="1"/>
          </p:cNvSpPr>
          <p:nvPr>
            <p:ph type="sldImg"/>
          </p:nvPr>
        </p:nvSpPr>
        <p:spPr>
          <a:ln/>
        </p:spPr>
      </p:sp>
      <p:sp>
        <p:nvSpPr>
          <p:cNvPr id="48131"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dirty="0" smtClean="0">
                <a:latin typeface="Arial" pitchFamily="34" charset="0"/>
              </a:rPr>
              <a:t>Communications effectiveness depends on how a message is being expressed, as well as on its content. If a communication is ineffective, it may mean the wrong message was used, or the right one was poorly expressed. Creative strategies are the way marketers translate their messages into a specific communication. We can broadly classify them as either informational or transformational appeals. An informational appeal elaborates on product or service attributes or benefits. Examples in advertising are problem solution ads (Excedrin stops the toughest headache pain), product demonstration ads (Thompson Water Seal can withstand intense rain, snow, and heat), product comparison ads (DIRECTV offers better HD options than cable or other satellite operators), and testimonials from unknown or celebrity endorsers (NBA phenomenon LeBron James pitching Nike, Sprite, and McDonald’s). Informational appeals assume strictly rational processing of the communication on the consumer’s part. A transformational appeal elaborates on a </a:t>
            </a:r>
            <a:r>
              <a:rPr lang="en-US" dirty="0" err="1" smtClean="0">
                <a:latin typeface="Arial" pitchFamily="34" charset="0"/>
              </a:rPr>
              <a:t>nonproduct</a:t>
            </a:r>
            <a:r>
              <a:rPr lang="en-US" dirty="0" smtClean="0">
                <a:latin typeface="Arial" pitchFamily="34" charset="0"/>
              </a:rPr>
              <a:t>-related benefit or image. It might depict what kind of person uses a brand (VW advertised to active, youthful people with its famed “Drivers Wanted” campaign) or what kind of experience results from use (Pringles advertised “Once You Pop, the Fun Don’t Stop” for years). Transformational appeals often attempt to stir up emotions that will motivate purchase.</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p:cNvSpPr>
          <p:nvPr>
            <p:ph type="sldImg"/>
          </p:nvPr>
        </p:nvSpPr>
        <p:spPr>
          <a:ln/>
        </p:spPr>
      </p:sp>
      <p:sp>
        <p:nvSpPr>
          <p:cNvPr id="50178"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dirty="0" smtClean="0">
                <a:latin typeface="Arial" pitchFamily="34" charset="0"/>
              </a:rPr>
              <a:t>Communicators use negative appeals such as fear, guilt, and shame to get people to do things (brush their teeth, have an annual health checkup) or stop doing things (smoking, abusing alcohol, overeating). Fear appeals work best when they are not too strong, when source credibility is high, and when the communication promises, in a believable and efficient way, to relieve the fear it arouses. Messages are most persuasive when moderately discrepant with audience beliefs. Communicators also use positive emotional appeals such as humor, love, pride, and joy. Motivational or “borrowed interest” devices—such as the presence of cute babies, frisky puppies, popular music, or provocative sex appeals—are often employed to attract attention and raise involvement with an ad. These techniques are thought necessary in the tough new media environment characterized by low-involvement consumer processing and competing ad and programming clutter. </a:t>
            </a:r>
          </a:p>
          <a:p>
            <a:pPr eaLnBrk="1" hangingPunct="1"/>
            <a:r>
              <a:rPr lang="en-US" dirty="0" smtClean="0">
                <a:latin typeface="Arial" pitchFamily="34" charset="0"/>
              </a:rPr>
              <a:t>Burger King told people that the Whopper was no longer on the menu as a scarcity appeal. </a:t>
            </a:r>
          </a:p>
        </p:txBody>
      </p:sp>
      <p:sp>
        <p:nvSpPr>
          <p:cNvPr id="50179"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FE0BFB43-D322-4AE9-A175-4C53AF89E088}" type="slidenum">
              <a:rPr lang="en-US" smtClean="0"/>
              <a:pPr/>
              <a:t>18</a:t>
            </a:fld>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F66C018E-8AF4-48B8-9E83-B9E3461321F4}" type="slidenum">
              <a:rPr lang="en-US" smtClean="0"/>
              <a:pPr/>
              <a:t>19</a:t>
            </a:fld>
            <a:endParaRPr lang="en-US" smtClean="0"/>
          </a:p>
        </p:txBody>
      </p:sp>
      <p:sp>
        <p:nvSpPr>
          <p:cNvPr id="52226" name="Rectangle 2"/>
          <p:cNvSpPr>
            <a:spLocks noGrp="1" noRot="1" noChangeAspect="1" noChangeArrowheads="1" noTextEdit="1"/>
          </p:cNvSpPr>
          <p:nvPr>
            <p:ph type="sldImg"/>
          </p:nvPr>
        </p:nvSpPr>
        <p:spPr>
          <a:ln/>
        </p:spPr>
      </p:sp>
      <p:sp>
        <p:nvSpPr>
          <p:cNvPr id="52227"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dirty="0" smtClean="0">
                <a:latin typeface="Arial" pitchFamily="34" charset="0"/>
              </a:rPr>
              <a:t>Messages delivered by attractive or popular sources can achieve higher attention and recall, which is why advertisers often use celebrities as spokespeople. Celebrities are likely to be effective when they are credible or personify a key product attribute. William Shatner is the spokesperson for Priceline.com. </a:t>
            </a:r>
          </a:p>
          <a:p>
            <a:pPr eaLnBrk="1" hangingPunct="1"/>
            <a:r>
              <a:rPr lang="en-US" dirty="0" smtClean="0">
                <a:latin typeface="Arial" pitchFamily="34" charset="0"/>
              </a:rPr>
              <a:t>What is important is the spokesperson’s credibility. The three most often identified sources of credibility are expertise, trustworthiness, and likability.  Expertise is the specialized knowledge the communicator possesses to back the claim. Trustworthiness describes how objective and honest the source is perceived to be. Friends are trusted more than strangers or salespeople, and people who are not paid to endorse a product are viewed as more trustworthy than people who are paid. Likability describes the source’s attractiveness. Qualities such as candor, humor, and naturalness make a source more likable. The most highly credible source would score high on all three dimensions expertise, trustworthiness, and likability.</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5EE661E5-F7E5-4998-87F6-B8AF09887332}" type="slidenum">
              <a:rPr lang="en-US" smtClean="0"/>
              <a:pPr/>
              <a:t>20</a:t>
            </a:fld>
            <a:endParaRPr lang="en-US" smtClean="0"/>
          </a:p>
        </p:txBody>
      </p:sp>
      <p:sp>
        <p:nvSpPr>
          <p:cNvPr id="54274" name="Rectangle 2"/>
          <p:cNvSpPr>
            <a:spLocks noGrp="1" noRot="1" noChangeAspect="1" noChangeArrowheads="1" noTextEdit="1"/>
          </p:cNvSpPr>
          <p:nvPr>
            <p:ph type="sldImg"/>
          </p:nvPr>
        </p:nvSpPr>
        <p:spPr>
          <a:ln/>
        </p:spPr>
      </p:sp>
      <p:sp>
        <p:nvSpPr>
          <p:cNvPr id="54275"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dirty="0" smtClean="0">
                <a:latin typeface="Arial" pitchFamily="34" charset="0"/>
              </a:rPr>
              <a:t>Selecting an efficient means to carry the message becomes more difficult as channels of communication become more fragmented and cluttered. Communications channels may be personal and </a:t>
            </a:r>
            <a:r>
              <a:rPr lang="en-US" dirty="0" err="1" smtClean="0">
                <a:latin typeface="Arial" pitchFamily="34" charset="0"/>
              </a:rPr>
              <a:t>nonpersonal</a:t>
            </a:r>
            <a:r>
              <a:rPr lang="en-US" dirty="0" smtClean="0">
                <a:latin typeface="Arial" pitchFamily="34" charset="0"/>
              </a:rPr>
              <a:t>. Within each are many </a:t>
            </a:r>
            <a:r>
              <a:rPr lang="en-US" dirty="0" err="1" smtClean="0">
                <a:latin typeface="Arial" pitchFamily="34" charset="0"/>
              </a:rPr>
              <a:t>subchannels</a:t>
            </a:r>
            <a:r>
              <a:rPr lang="en-US" dirty="0" smtClean="0">
                <a:latin typeface="Arial" pitchFamily="34" charset="0"/>
              </a:rPr>
              <a:t>. Personal communications channels let two or more persons communicate face-to-face or person-to-audience through a phone, surface mail, or e-mail. They derive their effectiveness from individualized presentation and feedback and include direct and interactive marketing, word-of-mouth marketing, and personal selling.</a:t>
            </a:r>
          </a:p>
          <a:p>
            <a:pPr eaLnBrk="1" hangingPunct="1"/>
            <a:r>
              <a:rPr lang="en-US" dirty="0" smtClean="0">
                <a:latin typeface="Arial" pitchFamily="34" charset="0"/>
              </a:rPr>
              <a:t>We can draw a further distinction between advocate, expert, and social communications channels. Advocate channels consist of company salespeople contacting buyers in the target market. Expert channels consist of independent experts making statements to target buyers. Social channels consist of neighbors, friends, family members, and associates talking to target buyers. </a:t>
            </a:r>
            <a:r>
              <a:rPr lang="en-US" dirty="0" err="1" smtClean="0">
                <a:latin typeface="Arial" pitchFamily="34" charset="0"/>
              </a:rPr>
              <a:t>Nonpersonal</a:t>
            </a:r>
            <a:r>
              <a:rPr lang="en-US" dirty="0" smtClean="0">
                <a:latin typeface="Arial" pitchFamily="34" charset="0"/>
              </a:rPr>
              <a:t> channels are communications directed to more than one person and include advertising, sales promotions, events and experiences, and public relations.</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5EE661E5-F7E5-4998-87F6-B8AF09887332}" type="slidenum">
              <a:rPr lang="en-US" smtClean="0"/>
              <a:pPr/>
              <a:t>21</a:t>
            </a:fld>
            <a:endParaRPr lang="en-US" smtClean="0"/>
          </a:p>
        </p:txBody>
      </p:sp>
      <p:sp>
        <p:nvSpPr>
          <p:cNvPr id="54274" name="Rectangle 2"/>
          <p:cNvSpPr>
            <a:spLocks noGrp="1" noRot="1" noChangeAspect="1" noChangeArrowheads="1" noTextEdit="1"/>
          </p:cNvSpPr>
          <p:nvPr>
            <p:ph type="sldImg"/>
          </p:nvPr>
        </p:nvSpPr>
        <p:spPr>
          <a:ln/>
        </p:spPr>
      </p:sp>
      <p:sp>
        <p:nvSpPr>
          <p:cNvPr id="54275"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dirty="0" smtClean="0">
                <a:latin typeface="Arial" pitchFamily="34" charset="0"/>
              </a:rPr>
              <a:t>Selecting an efficient means to carry the message becomes more difficult as channels of communication become more fragmented and cluttered. Communications channels may be personal and </a:t>
            </a:r>
            <a:r>
              <a:rPr lang="en-US" dirty="0" err="1" smtClean="0">
                <a:latin typeface="Arial" pitchFamily="34" charset="0"/>
              </a:rPr>
              <a:t>nonpersonal</a:t>
            </a:r>
            <a:r>
              <a:rPr lang="en-US" dirty="0" smtClean="0">
                <a:latin typeface="Arial" pitchFamily="34" charset="0"/>
              </a:rPr>
              <a:t>. Within each are many </a:t>
            </a:r>
            <a:r>
              <a:rPr lang="en-US" dirty="0" err="1" smtClean="0">
                <a:latin typeface="Arial" pitchFamily="34" charset="0"/>
              </a:rPr>
              <a:t>subchannels</a:t>
            </a:r>
            <a:r>
              <a:rPr lang="en-US" dirty="0" smtClean="0">
                <a:latin typeface="Arial" pitchFamily="34" charset="0"/>
              </a:rPr>
              <a:t>. Personal communications channels let two or more persons communicate face-to-face or person-to-audience through a phone, surface mail, or e-mail. They derive their effectiveness from individualized presentation and feedback and include direct and interactive marketing, word-of-mouth marketing, and personal selling.</a:t>
            </a:r>
          </a:p>
          <a:p>
            <a:pPr eaLnBrk="1" hangingPunct="1"/>
            <a:r>
              <a:rPr lang="en-US" dirty="0" smtClean="0">
                <a:latin typeface="Arial" pitchFamily="34" charset="0"/>
              </a:rPr>
              <a:t>We can draw a further distinction between advocate, expert, and social communications channels. Advocate channels consist of company salespeople contacting buyers in the target market. Expert channels consist of independent experts making statements to target buyers. Social channels consist of neighbors, friends, family members, and associates talking to target buyers. </a:t>
            </a:r>
            <a:r>
              <a:rPr lang="en-US" dirty="0" err="1" smtClean="0">
                <a:latin typeface="Arial" pitchFamily="34" charset="0"/>
              </a:rPr>
              <a:t>Nonpersonal</a:t>
            </a:r>
            <a:r>
              <a:rPr lang="en-US" dirty="0" smtClean="0">
                <a:latin typeface="Arial" pitchFamily="34" charset="0"/>
              </a:rPr>
              <a:t> channels are communications directed to more than one person and include advertising, sales promotions, events and experiences, and public relations.</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5EE661E5-F7E5-4998-87F6-B8AF09887332}" type="slidenum">
              <a:rPr lang="en-US" smtClean="0"/>
              <a:pPr/>
              <a:t>22</a:t>
            </a:fld>
            <a:endParaRPr lang="en-US" smtClean="0"/>
          </a:p>
        </p:txBody>
      </p:sp>
      <p:sp>
        <p:nvSpPr>
          <p:cNvPr id="54274" name="Rectangle 2"/>
          <p:cNvSpPr>
            <a:spLocks noGrp="1" noRot="1" noChangeAspect="1" noChangeArrowheads="1" noTextEdit="1"/>
          </p:cNvSpPr>
          <p:nvPr>
            <p:ph type="sldImg"/>
          </p:nvPr>
        </p:nvSpPr>
        <p:spPr>
          <a:ln/>
        </p:spPr>
      </p:sp>
      <p:sp>
        <p:nvSpPr>
          <p:cNvPr id="54275"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dirty="0" smtClean="0">
                <a:latin typeface="Arial" pitchFamily="34" charset="0"/>
              </a:rPr>
              <a:t>Selecting an efficient means to carry the message becomes more difficult as channels of communication become more fragmented and cluttered. Communications channels may be personal and </a:t>
            </a:r>
            <a:r>
              <a:rPr lang="en-US" dirty="0" err="1" smtClean="0">
                <a:latin typeface="Arial" pitchFamily="34" charset="0"/>
              </a:rPr>
              <a:t>nonpersonal</a:t>
            </a:r>
            <a:r>
              <a:rPr lang="en-US" dirty="0" smtClean="0">
                <a:latin typeface="Arial" pitchFamily="34" charset="0"/>
              </a:rPr>
              <a:t>. Within each are many </a:t>
            </a:r>
            <a:r>
              <a:rPr lang="en-US" dirty="0" err="1" smtClean="0">
                <a:latin typeface="Arial" pitchFamily="34" charset="0"/>
              </a:rPr>
              <a:t>subchannels</a:t>
            </a:r>
            <a:r>
              <a:rPr lang="en-US" dirty="0" smtClean="0">
                <a:latin typeface="Arial" pitchFamily="34" charset="0"/>
              </a:rPr>
              <a:t>. Personal communications channels let two or more persons communicate face-to-face or person-to-audience through a phone, surface mail, or e-mail. They derive their effectiveness from individualized presentation and feedback and include direct and interactive marketing, word-of-mouth marketing, and personal selling.</a:t>
            </a:r>
          </a:p>
          <a:p>
            <a:pPr eaLnBrk="1" hangingPunct="1"/>
            <a:r>
              <a:rPr lang="en-US" dirty="0" smtClean="0">
                <a:latin typeface="Arial" pitchFamily="34" charset="0"/>
              </a:rPr>
              <a:t>We can draw a further distinction between advocate, expert, and social communications channels. Advocate channels consist of company salespeople contacting buyers in the target market. Expert channels consist of independent experts making statements to target buyers. Social channels consist of neighbors, friends, family members, and associates talking to target buyers. </a:t>
            </a:r>
            <a:r>
              <a:rPr lang="en-US" dirty="0" err="1" smtClean="0">
                <a:latin typeface="Arial" pitchFamily="34" charset="0"/>
              </a:rPr>
              <a:t>Nonpersonal</a:t>
            </a:r>
            <a:r>
              <a:rPr lang="en-US" dirty="0" smtClean="0">
                <a:latin typeface="Arial" pitchFamily="34" charset="0"/>
              </a:rPr>
              <a:t> channels are communications directed to more than one person and include advertising, sales promotions, events and experiences, and public relations.</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5E0B954D-119D-48A1-829E-3A9894D5F7F5}" type="slidenum">
              <a:rPr lang="en-US" smtClean="0"/>
              <a:pPr/>
              <a:t>23</a:t>
            </a:fld>
            <a:endParaRPr lang="en-US" smtClean="0"/>
          </a:p>
        </p:txBody>
      </p:sp>
      <p:sp>
        <p:nvSpPr>
          <p:cNvPr id="56322" name="Rectangle 2"/>
          <p:cNvSpPr>
            <a:spLocks noGrp="1" noRot="1" noChangeAspect="1" noChangeArrowheads="1" noTextEdit="1"/>
          </p:cNvSpPr>
          <p:nvPr>
            <p:ph type="sldImg"/>
          </p:nvPr>
        </p:nvSpPr>
        <p:spPr>
          <a:ln/>
        </p:spPr>
      </p:sp>
      <p:sp>
        <p:nvSpPr>
          <p:cNvPr id="56323"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dirty="0" smtClean="0">
                <a:latin typeface="Arial" pitchFamily="34" charset="0"/>
              </a:rPr>
              <a:t>One of the most difficult marketing decisions is determining how much to spend on marketing communications. John Wanamaker, the department store magnate, once said, “I know that half of my advertising is wasted, but I don’t know which half.” There are four common methods for setting budgets: the affordable method, the percentage-of-sales method, the competitive- parity method, and the objective-and-task method.</a:t>
            </a:r>
          </a:p>
          <a:p>
            <a:pPr eaLnBrk="1" hangingPunct="1"/>
            <a:r>
              <a:rPr lang="en-US" dirty="0" smtClean="0">
                <a:latin typeface="Arial" pitchFamily="34" charset="0"/>
              </a:rPr>
              <a:t>Some companies set the communication budget at what they think the company can afford. The affordable method completely ignores the role of promotion as an investment and the immediate impact of promotion on sales volume. Some companies set communication expenditures at a specified percentage of current or anticipated sales or of the sales price. Some companies set their communication budget to achieve share-of-voice parity with competitors. The objective-and-task method calls upon marketers to develop communication budgets by defining specific objectives, determining the tasks that must be performed to achieve these objectives, and estimating the costs of performing them. The sum of these costs is the proposed communication budget.</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8BAA26E6-8BF6-4F38-BF72-E1DF18041F98}" type="slidenum">
              <a:rPr lang="en-US" smtClean="0"/>
              <a:pPr/>
              <a:t>24</a:t>
            </a:fld>
            <a:endParaRPr lang="en-US" smtClean="0"/>
          </a:p>
        </p:txBody>
      </p:sp>
      <p:sp>
        <p:nvSpPr>
          <p:cNvPr id="58370" name="Rectangle 2"/>
          <p:cNvSpPr>
            <a:spLocks noGrp="1" noRot="1" noChangeAspect="1" noChangeArrowheads="1" noTextEdit="1"/>
          </p:cNvSpPr>
          <p:nvPr>
            <p:ph type="sldImg"/>
          </p:nvPr>
        </p:nvSpPr>
        <p:spPr>
          <a:ln/>
        </p:spPr>
      </p:sp>
      <p:sp>
        <p:nvSpPr>
          <p:cNvPr id="58371"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Here’s an example of using the Objective and Task Method. Suppose Dr. Pepper Snapple Group wants to introduce a new natural energy drink, called Sunburst, for the casual athlete. Its objectives might be as follows:</a:t>
            </a:r>
          </a:p>
          <a:p>
            <a:pPr eaLnBrk="1" hangingPunct="1"/>
            <a:r>
              <a:rPr lang="en-US" smtClean="0">
                <a:latin typeface="Arial" pitchFamily="34" charset="0"/>
              </a:rPr>
              <a:t>The company estimates 50 million potential users and sets a target of attracting 8 percent of the market—that is, 4 million users.</a:t>
            </a:r>
          </a:p>
          <a:p>
            <a:pPr eaLnBrk="1" hangingPunct="1"/>
            <a:r>
              <a:rPr lang="en-US" smtClean="0">
                <a:latin typeface="Arial" pitchFamily="34" charset="0"/>
              </a:rPr>
              <a:t>The advertiser hopes to reach 80 percent (40 million prospects) with its advertising message.</a:t>
            </a:r>
          </a:p>
          <a:p>
            <a:pPr eaLnBrk="1" hangingPunct="1"/>
            <a:r>
              <a:rPr lang="en-US" smtClean="0">
                <a:latin typeface="Arial" pitchFamily="34" charset="0"/>
              </a:rPr>
              <a:t>The advertiser would be pleased if 25 percent of aware prospects (10 million) tried Sunburst. It estimates that 40 percent of all triers, or 4 million people, will become loyal users. </a:t>
            </a:r>
          </a:p>
          <a:p>
            <a:pPr eaLnBrk="1" hangingPunct="1"/>
            <a:r>
              <a:rPr lang="en-US" smtClean="0">
                <a:latin typeface="Arial" pitchFamily="34" charset="0"/>
              </a:rPr>
              <a:t>The advertiser estimates that 40 advertising impressions (exposures) for every 1 percent of the population will bring about a 25 percent trial rate.</a:t>
            </a:r>
          </a:p>
          <a:p>
            <a:pPr eaLnBrk="1" hangingPunct="1"/>
            <a:r>
              <a:rPr lang="en-US" smtClean="0">
                <a:latin typeface="Arial" pitchFamily="34" charset="0"/>
              </a:rPr>
              <a:t>A gross rating point is one exposure to 1 percent of the target population. Because the company wants to achieve 40 exposures to 80 percent of the population, it will want to buy 3,200 gross rating points.</a:t>
            </a:r>
          </a:p>
          <a:p>
            <a:pPr eaLnBrk="1" hangingPunct="1"/>
            <a:r>
              <a:rPr lang="en-US" smtClean="0">
                <a:latin typeface="Arial" pitchFamily="34" charset="0"/>
              </a:rPr>
              <a:t>To expose 1 percent of the target population to one impression costs an</a:t>
            </a:r>
          </a:p>
          <a:p>
            <a:pPr eaLnBrk="1" hangingPunct="1"/>
            <a:r>
              <a:rPr lang="en-US" smtClean="0">
                <a:latin typeface="Arial" pitchFamily="34" charset="0"/>
              </a:rPr>
              <a:t>average of $3,277. Therefore, 3,200 gross rating points will cost $10,486,400 (= $3,277 × 3,200) in the introductory year.</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CCF936B0-791E-4900-B995-AE8D9D6DBD22}" type="slidenum">
              <a:rPr lang="en-US" smtClean="0"/>
              <a:pPr/>
              <a:t>25</a:t>
            </a:fld>
            <a:endParaRPr lang="en-US" smtClean="0"/>
          </a:p>
        </p:txBody>
      </p:sp>
      <p:sp>
        <p:nvSpPr>
          <p:cNvPr id="60418" name="Rectangle 2"/>
          <p:cNvSpPr>
            <a:spLocks noGrp="1" noRot="1" noChangeAspect="1" noChangeArrowheads="1" noTextEdit="1"/>
          </p:cNvSpPr>
          <p:nvPr>
            <p:ph type="sldImg"/>
          </p:nvPr>
        </p:nvSpPr>
        <p:spPr>
          <a:ln/>
        </p:spPr>
      </p:sp>
      <p:sp>
        <p:nvSpPr>
          <p:cNvPr id="60419"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This slide explains the characteristics of advertising and sales promotion. Advertising permits the seller to repeat a message many times. It also allows the buyer to receive and compare the messages of various competitors. Large-scale advertising says something positive about the seller’s size, power, and success. Advertising provides opportunities for dramatizing the company and its products through the artful use of print, sound, and color. The advertiser can choose the aspects of the brand and product on which to focus communications.</a:t>
            </a:r>
          </a:p>
          <a:p>
            <a:pPr eaLnBrk="1" hangingPunct="1"/>
            <a:r>
              <a:rPr lang="en-US" smtClean="0">
                <a:latin typeface="Arial" pitchFamily="34" charset="0"/>
              </a:rPr>
              <a:t>Companies use sales promotion tools—coupons, contests, premiums, and the like—to draw a stronger and quicker buyer response, including short-run effects such as highlighting product offers and boosting sagging sales. Sales promotion tools offer three distinctive benefits: They draw attention and may lead the product. They incorporate some concession, inducement, or contribution that gives value to the consumer. They include a distinct invitation to engage in the transaction now.</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CCEAC54A-BBDF-49A3-97CE-C8693072E406}" type="slidenum">
              <a:rPr lang="en-US" smtClean="0"/>
              <a:pPr/>
              <a:t>26</a:t>
            </a:fld>
            <a:endParaRPr lang="en-US" smtClean="0"/>
          </a:p>
        </p:txBody>
      </p:sp>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This slide explains the characteristics of public relations and events. Marketers tend to underuse public relations, yet a well-thought-out program coordinated with the other communications-mix elements can be extremely effective, especially if a company needs to challenge consumers’ misconceptions. The appeal of public relations and publicity is based on three distinctive qualities: high credibility, ability to reach hard-to-find buyers, and dramatization. </a:t>
            </a:r>
          </a:p>
          <a:p>
            <a:pPr eaLnBrk="1" hangingPunct="1"/>
            <a:r>
              <a:rPr lang="en-US" smtClean="0">
                <a:latin typeface="Arial" pitchFamily="34" charset="0"/>
              </a:rPr>
              <a:t>There are many advantages to events and experiences as long as they have the following characteristics. The events should be relevant, engaging, and include a soft implicit sell rather than a direct one.</a:t>
            </a:r>
          </a:p>
          <a:p>
            <a:pPr eaLnBrk="1" hangingPunct="1"/>
            <a:endParaRPr lang="en-US" smtClean="0">
              <a:latin typeface="Arial"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E5641C0E-2D8D-4407-A1E7-F64A0AF8F503}" type="slidenum">
              <a:rPr lang="en-US" smtClean="0"/>
              <a:pPr/>
              <a:t>27</a:t>
            </a:fld>
            <a:endParaRPr lang="en-US" smtClean="0"/>
          </a:p>
        </p:txBody>
      </p:sp>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This slide explains the characteristics of direct marketing, personal selling, and word of mouth marketing. Direct and interactive marketing messages share three characteristics. They can be customized, current, and interactive. </a:t>
            </a:r>
          </a:p>
          <a:p>
            <a:pPr eaLnBrk="1" hangingPunct="1"/>
            <a:r>
              <a:rPr lang="en-US" smtClean="0">
                <a:latin typeface="Arial" pitchFamily="34" charset="0"/>
              </a:rPr>
              <a:t>Word of mouth also takes many forms both online or offline. Three noteworthy characteristics are the level of influence, personalization, and timeliness. </a:t>
            </a:r>
          </a:p>
          <a:p>
            <a:pPr eaLnBrk="1" hangingPunct="1"/>
            <a:r>
              <a:rPr lang="en-US" smtClean="0">
                <a:latin typeface="Arial" pitchFamily="34" charset="0"/>
              </a:rPr>
              <a:t>Personal selling is the most effective tool at later stages of the buying process, particularly in building up buyer preference, conviction, and action. Personal selling has three notable qualities. It includes personal interactions. It enables relationship cultivation. The buyer is given personal choices and encouraged to respond.</a:t>
            </a:r>
          </a:p>
          <a:p>
            <a:pPr eaLnBrk="1" hangingPunct="1"/>
            <a:endParaRPr lang="en-US" smtClean="0">
              <a:latin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46FE07A-1F1F-47A6-8F39-CE4C33F8DD8A}" type="datetime1">
              <a:rPr lang="en-US" smtClean="0"/>
              <a:pPr/>
              <a:t>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5806765-51AC-4C57-B75B-4DF6AB84A497}" type="datetime1">
              <a:rPr lang="en-US" smtClean="0"/>
              <a:pPr/>
              <a:t>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7BBDC58-0F17-472F-84A8-57AE31060FB2}" type="datetime1">
              <a:rPr lang="en-US" smtClean="0"/>
              <a:pPr/>
              <a:t>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CC665DE-9449-4615-9BB3-33A5B857BB5B}" type="datetime1">
              <a:rPr lang="en-US" smtClean="0"/>
              <a:pPr/>
              <a:t>1/8/2013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CAAD30F-00AD-4C09-A2CE-FC71A01193C9}" type="datetime1">
              <a:rPr lang="en-US" smtClean="0"/>
              <a:pPr/>
              <a:t>1/8/2013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0870ABE-9317-4F4A-AACF-801860DFD5B8}" type="datetime1">
              <a:rPr lang="en-US" smtClean="0"/>
              <a:pPr/>
              <a:t>1/8/2013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14F9A7-F07F-469D-9D92-324E64494C11}" type="datetime1">
              <a:rPr lang="en-US" smtClean="0"/>
              <a:pPr/>
              <a:t>1/8/2013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5" name="Date Placeholder 4"/>
          <p:cNvSpPr>
            <a:spLocks noGrp="1"/>
          </p:cNvSpPr>
          <p:nvPr>
            <p:ph type="dt" sz="half" idx="10"/>
          </p:nvPr>
        </p:nvSpPr>
        <p:spPr/>
        <p:txBody>
          <a:bodyPr/>
          <a:lstStyle/>
          <a:p>
            <a:fld id="{EA4B0509-604C-445D-86A5-737562ABCF23}" type="datetime1">
              <a:rPr lang="en-US" smtClean="0"/>
              <a:pPr/>
              <a:t>1/8/2013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6E6BBF2-D84E-4D5C-AB26-6A70AA1F9421}" type="datetime1">
              <a:rPr lang="en-US" smtClean="0"/>
              <a:pPr/>
              <a:t>1/8/2013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3A9D2DD8-4E41-4CFD-9B99-0C6023BDFB15}" type="datetime1">
              <a:rPr lang="en-US" smtClean="0"/>
              <a:pPr/>
              <a:t>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00F3300-A096-40C4-A018-DE553CDEFCA5}" type="datetime1">
              <a:rPr lang="en-US" smtClean="0"/>
              <a:pPr/>
              <a:t>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sp>
        <p:nvSpPr>
          <p:cNvPr id="6147" name="Rectangle 3"/>
          <p:cNvSpPr>
            <a:spLocks noGrp="1" noChangeArrowheads="1"/>
          </p:cNvSpPr>
          <p:nvPr>
            <p:ph type="ctrTitle"/>
          </p:nvPr>
        </p:nvSpPr>
        <p:spPr>
          <a:xfrm>
            <a:off x="2362200" y="1524000"/>
            <a:ext cx="6248400" cy="1393825"/>
          </a:xfrm>
          <a:solidFill>
            <a:schemeClr val="bg1"/>
          </a:solidFill>
        </p:spPr>
        <p:txBody>
          <a:bodyPr/>
          <a:lstStyle>
            <a:lvl1pPr algn="ctr">
              <a:defRPr sz="4000">
                <a:solidFill>
                  <a:srgbClr val="FF0000"/>
                </a:solidFill>
                <a:latin typeface="+mj-lt"/>
              </a:defRPr>
            </a:lvl1pPr>
          </a:lstStyle>
          <a:p>
            <a:endParaRPr lang="en-US" dirty="0"/>
          </a:p>
        </p:txBody>
      </p:sp>
    </p:spTree>
    <p:extLst>
      <p:ext uri="{BB962C8B-B14F-4D97-AF65-F5344CB8AC3E}">
        <p14:creationId xmlns:p14="http://schemas.microsoft.com/office/powerpoint/2010/main" xmlns="" val="33510440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274638"/>
            <a:ext cx="76962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762000" y="1600200"/>
            <a:ext cx="37719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86300" y="1600200"/>
            <a:ext cx="37719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p:txBody>
          <a:bodyPr/>
          <a:lstStyle>
            <a:lvl1pPr>
              <a:defRPr sz="1400" dirty="0"/>
            </a:lvl1pPr>
          </a:lstStyle>
          <a:p>
            <a:pPr>
              <a:defRPr/>
            </a:pPr>
            <a:endParaRPr lang="en-US"/>
          </a:p>
        </p:txBody>
      </p:sp>
    </p:spTree>
    <p:extLst>
      <p:ext uri="{BB962C8B-B14F-4D97-AF65-F5344CB8AC3E}">
        <p14:creationId xmlns:p14="http://schemas.microsoft.com/office/powerpoint/2010/main" xmlns="" val="22689887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274638"/>
            <a:ext cx="76962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762000" y="1600200"/>
            <a:ext cx="37719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86300" y="1600200"/>
            <a:ext cx="3771900" cy="2209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86300" y="3962400"/>
            <a:ext cx="3771900" cy="2209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0"/>
          </p:nvPr>
        </p:nvSpPr>
        <p:spPr/>
        <p:txBody>
          <a:bodyPr/>
          <a:lstStyle>
            <a:lvl1pPr>
              <a:defRPr sz="1400" dirty="0"/>
            </a:lvl1pPr>
          </a:lstStyle>
          <a:p>
            <a:pPr>
              <a:defRPr/>
            </a:pPr>
            <a:endParaRPr lang="en-US"/>
          </a:p>
        </p:txBody>
      </p:sp>
    </p:spTree>
    <p:extLst>
      <p:ext uri="{BB962C8B-B14F-4D97-AF65-F5344CB8AC3E}">
        <p14:creationId xmlns:p14="http://schemas.microsoft.com/office/powerpoint/2010/main" xmlns="" val="33260870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AndTx">
  <p:cSld name="Title, 2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62000" y="274638"/>
            <a:ext cx="76962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762000" y="1600200"/>
            <a:ext cx="3771900" cy="2209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762000" y="3962400"/>
            <a:ext cx="3771900" cy="2209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half" idx="3"/>
          </p:nvPr>
        </p:nvSpPr>
        <p:spPr>
          <a:xfrm>
            <a:off x="4686300" y="1600200"/>
            <a:ext cx="37719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0"/>
          </p:nvPr>
        </p:nvSpPr>
        <p:spPr/>
        <p:txBody>
          <a:bodyPr/>
          <a:lstStyle>
            <a:lvl1pPr>
              <a:defRPr sz="1400" dirty="0"/>
            </a:lvl1pPr>
          </a:lstStyle>
          <a:p>
            <a:pPr>
              <a:defRPr/>
            </a:pPr>
            <a:endParaRPr lang="en-US"/>
          </a:p>
        </p:txBody>
      </p:sp>
    </p:spTree>
    <p:extLst>
      <p:ext uri="{BB962C8B-B14F-4D97-AF65-F5344CB8AC3E}">
        <p14:creationId xmlns:p14="http://schemas.microsoft.com/office/powerpoint/2010/main" xmlns="" val="7038231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07FE3A-6990-422D-855F-88B43FECD5F6}" type="datetime1">
              <a:rPr lang="en-US" smtClean="0"/>
              <a:pPr/>
              <a:t>1/8/2013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442592"/>
            <a:ext cx="8497888" cy="914400"/>
          </a:xfrm>
        </p:spPr>
        <p:txBody>
          <a:bodyPr>
            <a:normAutofit/>
          </a:bodyPr>
          <a:lstStyle/>
          <a:p>
            <a:pPr algn="ctr">
              <a:defRPr/>
            </a:pPr>
            <a:r>
              <a:rPr lang="en-US" u="sng" dirty="0" smtClean="0">
                <a:solidFill>
                  <a:schemeClr val="tx1">
                    <a:lumMod val="75000"/>
                    <a:lumOff val="25000"/>
                  </a:schemeClr>
                </a:solidFill>
              </a:rPr>
              <a:t>Applied Marketing Strategies</a:t>
            </a:r>
            <a:endParaRPr lang="en-US" u="sng" dirty="0">
              <a:solidFill>
                <a:schemeClr val="tx1">
                  <a:lumMod val="75000"/>
                  <a:lumOff val="25000"/>
                </a:schemeClr>
              </a:solidFill>
            </a:endParaRPr>
          </a:p>
        </p:txBody>
      </p:sp>
      <p:sp>
        <p:nvSpPr>
          <p:cNvPr id="8195" name="Text Placeholder 2"/>
          <p:cNvSpPr>
            <a:spLocks noGrp="1"/>
          </p:cNvSpPr>
          <p:nvPr>
            <p:ph type="body" idx="1"/>
          </p:nvPr>
        </p:nvSpPr>
        <p:spPr>
          <a:xfrm>
            <a:off x="762000" y="3529013"/>
            <a:ext cx="7772400" cy="1271587"/>
          </a:xfrm>
        </p:spPr>
        <p:txBody>
          <a:bodyPr/>
          <a:lstStyle/>
          <a:p>
            <a:pPr algn="ctr"/>
            <a:r>
              <a:rPr lang="en-US" sz="6000" dirty="0" smtClean="0"/>
              <a:t>Lecture 29</a:t>
            </a:r>
          </a:p>
        </p:txBody>
      </p:sp>
      <p:sp>
        <p:nvSpPr>
          <p:cNvPr id="8196" name="TextBox 3"/>
          <p:cNvSpPr txBox="1">
            <a:spLocks noChangeArrowheads="1"/>
          </p:cNvSpPr>
          <p:nvPr/>
        </p:nvSpPr>
        <p:spPr bwMode="auto">
          <a:xfrm>
            <a:off x="6804248" y="3068960"/>
            <a:ext cx="1462088"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sz="2400" dirty="0"/>
              <a:t>MGT 681</a:t>
            </a:r>
          </a:p>
        </p:txBody>
      </p:sp>
    </p:spTree>
    <p:extLst>
      <p:ext uri="{BB962C8B-B14F-4D97-AF65-F5344CB8AC3E}">
        <p14:creationId xmlns:p14="http://schemas.microsoft.com/office/powerpoint/2010/main" xmlns="" val="8859208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ctrTitle"/>
          </p:nvPr>
        </p:nvSpPr>
        <p:spPr/>
        <p:txBody>
          <a:bodyPr>
            <a:normAutofit fontScale="90000"/>
          </a:bodyPr>
          <a:lstStyle/>
          <a:p>
            <a:pPr marL="514350" indent="-514350"/>
            <a:r>
              <a:rPr lang="en-US" sz="6600" dirty="0"/>
              <a:t>Strategy </a:t>
            </a:r>
            <a:r>
              <a:rPr lang="en-US" sz="6600" dirty="0" smtClean="0"/>
              <a:t>Formulation &amp; Implementation</a:t>
            </a:r>
            <a:endParaRPr lang="en-US" sz="6600" dirty="0"/>
          </a:p>
        </p:txBody>
      </p:sp>
      <p:sp>
        <p:nvSpPr>
          <p:cNvPr id="2" name="Subtitle 1"/>
          <p:cNvSpPr>
            <a:spLocks noGrp="1"/>
          </p:cNvSpPr>
          <p:nvPr>
            <p:ph type="subTitle" idx="1"/>
          </p:nvPr>
        </p:nvSpPr>
        <p:spPr/>
        <p:txBody>
          <a:bodyPr/>
          <a:lstStyle/>
          <a:p>
            <a:r>
              <a:rPr lang="en-GB" dirty="0" smtClean="0"/>
              <a:t>Part 3 &amp; 4</a:t>
            </a:r>
            <a:endParaRPr lang="en-GB" dirty="0"/>
          </a:p>
        </p:txBody>
      </p:sp>
    </p:spTree>
    <p:extLst>
      <p:ext uri="{BB962C8B-B14F-4D97-AF65-F5344CB8AC3E}">
        <p14:creationId xmlns:p14="http://schemas.microsoft.com/office/powerpoint/2010/main" xmlns="" val="3991452403"/>
      </p:ext>
    </p:extLst>
  </p:cSld>
  <p:clrMapOvr>
    <a:masterClrMapping/>
  </p:clrMapOvr>
  <p:transition>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ChangeArrowheads="1"/>
          </p:cNvSpPr>
          <p:nvPr>
            <p:ph type="ctrTitle"/>
          </p:nvPr>
        </p:nvSpPr>
        <p:spPr/>
        <p:txBody>
          <a:bodyPr>
            <a:normAutofit/>
          </a:bodyPr>
          <a:lstStyle/>
          <a:p>
            <a:pPr eaLnBrk="1" hangingPunct="1"/>
            <a:r>
              <a:rPr lang="en-US" sz="6000" b="1" dirty="0" smtClean="0">
                <a:solidFill>
                  <a:schemeClr val="tx1"/>
                </a:solidFill>
                <a:latin typeface="Garamond" pitchFamily="18" charset="0"/>
              </a:rPr>
              <a:t>Promotion Strategies </a:t>
            </a:r>
          </a:p>
        </p:txBody>
      </p:sp>
      <p:sp>
        <p:nvSpPr>
          <p:cNvPr id="2" name="Subtitle 1"/>
          <p:cNvSpPr>
            <a:spLocks noGrp="1"/>
          </p:cNvSpPr>
          <p:nvPr>
            <p:ph type="subTitle" idx="1"/>
          </p:nvPr>
        </p:nvSpPr>
        <p:spPr/>
        <p:txBody>
          <a:bodyPr/>
          <a:lstStyle/>
          <a:p>
            <a:endParaRPr lang="en-GB"/>
          </a:p>
        </p:txBody>
      </p:sp>
    </p:spTree>
    <p:extLst>
      <p:ext uri="{BB962C8B-B14F-4D97-AF65-F5344CB8AC3E}">
        <p14:creationId xmlns:p14="http://schemas.microsoft.com/office/powerpoint/2010/main" xmlns="" val="3446321344"/>
      </p:ext>
    </p:extLst>
  </p:cSld>
  <p:clrMapOvr>
    <a:masterClrMapping/>
  </p:clrMapOvr>
  <p:transition>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1" name="Rectangle 6"/>
          <p:cNvSpPr>
            <a:spLocks noGrp="1" noChangeArrowheads="1"/>
          </p:cNvSpPr>
          <p:nvPr>
            <p:ph type="title"/>
          </p:nvPr>
        </p:nvSpPr>
        <p:spPr/>
        <p:txBody>
          <a:bodyPr/>
          <a:lstStyle/>
          <a:p>
            <a:r>
              <a:rPr lang="en-US" dirty="0"/>
              <a:t>Lecture Agenda</a:t>
            </a:r>
            <a:endParaRPr lang="en-US" dirty="0" smtClean="0"/>
          </a:p>
        </p:txBody>
      </p:sp>
      <p:sp>
        <p:nvSpPr>
          <p:cNvPr id="20482" name="Rectangle 7"/>
          <p:cNvSpPr>
            <a:spLocks noGrp="1" noChangeArrowheads="1"/>
          </p:cNvSpPr>
          <p:nvPr>
            <p:ph type="body" idx="1"/>
          </p:nvPr>
        </p:nvSpPr>
        <p:spPr/>
        <p:txBody>
          <a:bodyPr>
            <a:normAutofit lnSpcReduction="10000"/>
          </a:bodyPr>
          <a:lstStyle/>
          <a:p>
            <a:pPr eaLnBrk="1" hangingPunct="1"/>
            <a:r>
              <a:rPr lang="en-US" smtClean="0"/>
              <a:t>What is the role of marketing communications?</a:t>
            </a:r>
          </a:p>
          <a:p>
            <a:pPr eaLnBrk="1" hangingPunct="1"/>
            <a:r>
              <a:rPr lang="en-US" smtClean="0"/>
              <a:t>How do marketing communications work?</a:t>
            </a:r>
          </a:p>
          <a:p>
            <a:pPr eaLnBrk="1" hangingPunct="1"/>
            <a:r>
              <a:rPr lang="en-US" smtClean="0"/>
              <a:t>What are the major steps in developing effective communications?</a:t>
            </a:r>
          </a:p>
          <a:p>
            <a:pPr eaLnBrk="1" hangingPunct="1"/>
            <a:r>
              <a:rPr lang="en-US" smtClean="0"/>
              <a:t>What is the communications mix and how should it be set?</a:t>
            </a:r>
          </a:p>
          <a:p>
            <a:pPr eaLnBrk="1" hangingPunct="1"/>
            <a:r>
              <a:rPr lang="en-US" smtClean="0"/>
              <a:t>What is an integrated marketing communications program? </a:t>
            </a:r>
          </a:p>
        </p:txBody>
      </p:sp>
    </p:spTree>
    <p:extLst>
      <p:ext uri="{BB962C8B-B14F-4D97-AF65-F5344CB8AC3E}">
        <p14:creationId xmlns:p14="http://schemas.microsoft.com/office/powerpoint/2010/main" xmlns="" val="2395204675"/>
      </p:ext>
    </p:extLst>
  </p:cSld>
  <p:clrMapOvr>
    <a:masterClrMapping/>
  </p:clrMapOvr>
  <p:transition>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en-US" smtClean="0"/>
              <a:t>Marketing Communications</a:t>
            </a:r>
          </a:p>
        </p:txBody>
      </p:sp>
      <p:sp>
        <p:nvSpPr>
          <p:cNvPr id="4" name="Content Placeholder 3"/>
          <p:cNvSpPr>
            <a:spLocks noGrp="1"/>
          </p:cNvSpPr>
          <p:nvPr>
            <p:ph idx="1"/>
          </p:nvPr>
        </p:nvSpPr>
        <p:spPr/>
        <p:txBody>
          <a:bodyPr/>
          <a:lstStyle/>
          <a:p>
            <a:r>
              <a:rPr lang="en-US" dirty="0" smtClean="0">
                <a:latin typeface="Arial" pitchFamily="34" charset="0"/>
              </a:rPr>
              <a:t>Marketing communications are the means by which firms attempt to inform, persuade, and remind consumers—directly or indirectly—about the products and brands they sell. </a:t>
            </a:r>
            <a:endParaRPr lang="en-US" dirty="0"/>
          </a:p>
        </p:txBody>
      </p:sp>
    </p:spTree>
    <p:extLst>
      <p:ext uri="{BB962C8B-B14F-4D97-AF65-F5344CB8AC3E}">
        <p14:creationId xmlns:p14="http://schemas.microsoft.com/office/powerpoint/2010/main" xmlns="" val="3060861969"/>
      </p:ext>
    </p:extLst>
  </p:cSld>
  <p:clrMapOvr>
    <a:masterClrMapping/>
  </p:clrMapOvr>
  <p:transition>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en-US" sz="3200" smtClean="0"/>
              <a:t>Modes of Marketing Communications</a:t>
            </a:r>
          </a:p>
        </p:txBody>
      </p:sp>
      <p:sp>
        <p:nvSpPr>
          <p:cNvPr id="24579" name="Rectangle 4"/>
          <p:cNvSpPr>
            <a:spLocks noGrp="1" noChangeArrowheads="1"/>
          </p:cNvSpPr>
          <p:nvPr>
            <p:ph type="body" sz="half" idx="1"/>
          </p:nvPr>
        </p:nvSpPr>
        <p:spPr/>
        <p:txBody>
          <a:bodyPr/>
          <a:lstStyle/>
          <a:p>
            <a:pPr eaLnBrk="1" hangingPunct="1"/>
            <a:r>
              <a:rPr lang="en-US" smtClean="0"/>
              <a:t>Advertising</a:t>
            </a:r>
          </a:p>
          <a:p>
            <a:pPr eaLnBrk="1" hangingPunct="1"/>
            <a:r>
              <a:rPr lang="en-US" smtClean="0"/>
              <a:t>Sales promotion</a:t>
            </a:r>
          </a:p>
          <a:p>
            <a:pPr eaLnBrk="1" hangingPunct="1"/>
            <a:r>
              <a:rPr lang="en-US" smtClean="0"/>
              <a:t>Events and experiences</a:t>
            </a:r>
          </a:p>
          <a:p>
            <a:pPr eaLnBrk="1" hangingPunct="1"/>
            <a:r>
              <a:rPr lang="en-US" smtClean="0"/>
              <a:t>Public relations and publicity</a:t>
            </a:r>
          </a:p>
        </p:txBody>
      </p:sp>
      <p:sp>
        <p:nvSpPr>
          <p:cNvPr id="24580" name="Rectangle 5"/>
          <p:cNvSpPr>
            <a:spLocks noGrp="1" noChangeArrowheads="1"/>
          </p:cNvSpPr>
          <p:nvPr>
            <p:ph type="body" sz="half" idx="2"/>
          </p:nvPr>
        </p:nvSpPr>
        <p:spPr/>
        <p:txBody>
          <a:bodyPr/>
          <a:lstStyle/>
          <a:p>
            <a:pPr eaLnBrk="1" hangingPunct="1"/>
            <a:r>
              <a:rPr lang="en-US" smtClean="0"/>
              <a:t>Direct marketing</a:t>
            </a:r>
          </a:p>
          <a:p>
            <a:pPr eaLnBrk="1" hangingPunct="1"/>
            <a:r>
              <a:rPr lang="en-US" smtClean="0"/>
              <a:t>Interactive marketing</a:t>
            </a:r>
          </a:p>
          <a:p>
            <a:pPr eaLnBrk="1" hangingPunct="1"/>
            <a:r>
              <a:rPr lang="en-US" smtClean="0"/>
              <a:t>Word-of-mouth marketing</a:t>
            </a:r>
          </a:p>
          <a:p>
            <a:pPr eaLnBrk="1" hangingPunct="1"/>
            <a:r>
              <a:rPr lang="en-US" smtClean="0"/>
              <a:t>Personal selling</a:t>
            </a:r>
          </a:p>
        </p:txBody>
      </p:sp>
    </p:spTree>
    <p:extLst>
      <p:ext uri="{BB962C8B-B14F-4D97-AF65-F5344CB8AC3E}">
        <p14:creationId xmlns:p14="http://schemas.microsoft.com/office/powerpoint/2010/main" xmlns="" val="3799360314"/>
      </p:ext>
    </p:extLst>
  </p:cSld>
  <p:clrMapOvr>
    <a:masterClrMapping/>
  </p:clrMapOvr>
  <p:transition>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5"/>
          <p:cNvSpPr>
            <a:spLocks noGrp="1" noChangeArrowheads="1"/>
          </p:cNvSpPr>
          <p:nvPr>
            <p:ph type="title"/>
          </p:nvPr>
        </p:nvSpPr>
        <p:spPr/>
        <p:txBody>
          <a:bodyPr>
            <a:normAutofit/>
          </a:bodyPr>
          <a:lstStyle/>
          <a:p>
            <a:pPr eaLnBrk="1" hangingPunct="1"/>
            <a:r>
              <a:rPr lang="en-US" dirty="0" smtClean="0"/>
              <a:t>Communication Platforms</a:t>
            </a:r>
          </a:p>
        </p:txBody>
      </p:sp>
      <p:sp>
        <p:nvSpPr>
          <p:cNvPr id="26626" name="Rectangle 6"/>
          <p:cNvSpPr>
            <a:spLocks noGrp="1" noChangeArrowheads="1"/>
          </p:cNvSpPr>
          <p:nvPr>
            <p:ph type="body" sz="half" idx="1"/>
          </p:nvPr>
        </p:nvSpPr>
        <p:spPr>
          <a:xfrm>
            <a:off x="457200" y="1600200"/>
            <a:ext cx="4076700" cy="4572000"/>
          </a:xfrm>
        </p:spPr>
        <p:txBody>
          <a:bodyPr/>
          <a:lstStyle/>
          <a:p>
            <a:pPr eaLnBrk="1" hangingPunct="1">
              <a:buFont typeface="Wingdings" pitchFamily="2" charset="2"/>
              <a:buNone/>
            </a:pPr>
            <a:r>
              <a:rPr lang="en-US" sz="2400" smtClean="0"/>
              <a:t>Advertising</a:t>
            </a:r>
          </a:p>
          <a:p>
            <a:pPr eaLnBrk="1" hangingPunct="1"/>
            <a:r>
              <a:rPr lang="en-US" sz="2400" smtClean="0"/>
              <a:t>Print and broadcast ads</a:t>
            </a:r>
          </a:p>
          <a:p>
            <a:pPr eaLnBrk="1" hangingPunct="1"/>
            <a:r>
              <a:rPr lang="en-US" sz="2400" smtClean="0"/>
              <a:t>Packaging inserts</a:t>
            </a:r>
          </a:p>
          <a:p>
            <a:pPr eaLnBrk="1" hangingPunct="1"/>
            <a:r>
              <a:rPr lang="en-US" sz="2400" smtClean="0"/>
              <a:t>Motion pictures</a:t>
            </a:r>
          </a:p>
          <a:p>
            <a:pPr eaLnBrk="1" hangingPunct="1"/>
            <a:r>
              <a:rPr lang="en-US" sz="2400" smtClean="0"/>
              <a:t>Brochures and booklets</a:t>
            </a:r>
          </a:p>
          <a:p>
            <a:pPr eaLnBrk="1" hangingPunct="1"/>
            <a:r>
              <a:rPr lang="en-US" sz="2400" smtClean="0"/>
              <a:t>Posters</a:t>
            </a:r>
          </a:p>
          <a:p>
            <a:pPr eaLnBrk="1" hangingPunct="1"/>
            <a:r>
              <a:rPr lang="en-US" sz="2400" smtClean="0"/>
              <a:t>Billboards</a:t>
            </a:r>
          </a:p>
          <a:p>
            <a:pPr eaLnBrk="1" hangingPunct="1"/>
            <a:r>
              <a:rPr lang="en-US" sz="2400" smtClean="0"/>
              <a:t>POP displays</a:t>
            </a:r>
          </a:p>
          <a:p>
            <a:pPr eaLnBrk="1" hangingPunct="1"/>
            <a:r>
              <a:rPr lang="en-US" sz="2400" smtClean="0"/>
              <a:t>Logos</a:t>
            </a:r>
          </a:p>
          <a:p>
            <a:pPr eaLnBrk="1" hangingPunct="1"/>
            <a:r>
              <a:rPr lang="en-US" smtClean="0"/>
              <a:t>Videotapes</a:t>
            </a:r>
          </a:p>
        </p:txBody>
      </p:sp>
      <p:sp>
        <p:nvSpPr>
          <p:cNvPr id="26627" name="Rectangle 7"/>
          <p:cNvSpPr>
            <a:spLocks noGrp="1" noChangeArrowheads="1"/>
          </p:cNvSpPr>
          <p:nvPr>
            <p:ph type="body" sz="half" idx="2"/>
          </p:nvPr>
        </p:nvSpPr>
        <p:spPr/>
        <p:txBody>
          <a:bodyPr/>
          <a:lstStyle/>
          <a:p>
            <a:pPr eaLnBrk="1" hangingPunct="1">
              <a:buFont typeface="Wingdings" pitchFamily="2" charset="2"/>
              <a:buNone/>
            </a:pPr>
            <a:r>
              <a:rPr lang="en-US" sz="2400" smtClean="0"/>
              <a:t>Sales Promotion</a:t>
            </a:r>
          </a:p>
          <a:p>
            <a:pPr eaLnBrk="1" hangingPunct="1"/>
            <a:r>
              <a:rPr lang="en-US" sz="2400" smtClean="0"/>
              <a:t>Contests, games, sweepstakes</a:t>
            </a:r>
          </a:p>
          <a:p>
            <a:pPr eaLnBrk="1" hangingPunct="1"/>
            <a:r>
              <a:rPr lang="en-US" sz="2400" smtClean="0"/>
              <a:t>Premiums</a:t>
            </a:r>
          </a:p>
          <a:p>
            <a:pPr eaLnBrk="1" hangingPunct="1"/>
            <a:r>
              <a:rPr lang="en-US" sz="2400" smtClean="0"/>
              <a:t>Sampling</a:t>
            </a:r>
          </a:p>
          <a:p>
            <a:pPr eaLnBrk="1" hangingPunct="1"/>
            <a:r>
              <a:rPr lang="en-US" sz="2400" smtClean="0"/>
              <a:t>Trade shows, exhibits</a:t>
            </a:r>
          </a:p>
          <a:p>
            <a:pPr eaLnBrk="1" hangingPunct="1"/>
            <a:r>
              <a:rPr lang="en-US" sz="2400" smtClean="0"/>
              <a:t>Coupons</a:t>
            </a:r>
          </a:p>
          <a:p>
            <a:pPr eaLnBrk="1" hangingPunct="1"/>
            <a:r>
              <a:rPr lang="en-US" sz="2400" smtClean="0"/>
              <a:t>Rebates</a:t>
            </a:r>
          </a:p>
          <a:p>
            <a:pPr eaLnBrk="1" hangingPunct="1"/>
            <a:r>
              <a:rPr lang="en-US" sz="2400" smtClean="0"/>
              <a:t>Entertainment</a:t>
            </a:r>
          </a:p>
          <a:p>
            <a:pPr eaLnBrk="1" hangingPunct="1"/>
            <a:r>
              <a:rPr lang="en-US" sz="2400" smtClean="0"/>
              <a:t>Continuity programs</a:t>
            </a:r>
          </a:p>
        </p:txBody>
      </p:sp>
    </p:spTree>
    <p:extLst>
      <p:ext uri="{BB962C8B-B14F-4D97-AF65-F5344CB8AC3E}">
        <p14:creationId xmlns:p14="http://schemas.microsoft.com/office/powerpoint/2010/main" xmlns="" val="3014336786"/>
      </p:ext>
    </p:extLst>
  </p:cSld>
  <p:clrMapOvr>
    <a:masterClrMapping/>
  </p:clrMapOvr>
  <p:transition>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5"/>
          <p:cNvSpPr>
            <a:spLocks noGrp="1" noChangeArrowheads="1"/>
          </p:cNvSpPr>
          <p:nvPr>
            <p:ph type="title"/>
          </p:nvPr>
        </p:nvSpPr>
        <p:spPr/>
        <p:txBody>
          <a:bodyPr>
            <a:normAutofit/>
          </a:bodyPr>
          <a:lstStyle/>
          <a:p>
            <a:pPr eaLnBrk="1" hangingPunct="1"/>
            <a:r>
              <a:rPr lang="en-US" dirty="0" smtClean="0"/>
              <a:t>Communication Platforms</a:t>
            </a:r>
          </a:p>
        </p:txBody>
      </p:sp>
      <p:sp>
        <p:nvSpPr>
          <p:cNvPr id="28674" name="Rectangle 6"/>
          <p:cNvSpPr>
            <a:spLocks noGrp="1" noChangeArrowheads="1"/>
          </p:cNvSpPr>
          <p:nvPr>
            <p:ph type="body" sz="half" idx="1"/>
          </p:nvPr>
        </p:nvSpPr>
        <p:spPr/>
        <p:txBody>
          <a:bodyPr/>
          <a:lstStyle/>
          <a:p>
            <a:pPr eaLnBrk="1" hangingPunct="1">
              <a:buFont typeface="Wingdings" pitchFamily="2" charset="2"/>
              <a:buNone/>
            </a:pPr>
            <a:r>
              <a:rPr lang="en-US" sz="2400" smtClean="0"/>
              <a:t>Events/ Experiences</a:t>
            </a:r>
          </a:p>
          <a:p>
            <a:pPr eaLnBrk="1" hangingPunct="1"/>
            <a:r>
              <a:rPr lang="en-US" sz="2400" smtClean="0"/>
              <a:t>Sports</a:t>
            </a:r>
          </a:p>
          <a:p>
            <a:pPr eaLnBrk="1" hangingPunct="1"/>
            <a:r>
              <a:rPr lang="en-US" sz="2400" smtClean="0"/>
              <a:t>Entertainment</a:t>
            </a:r>
          </a:p>
          <a:p>
            <a:pPr eaLnBrk="1" hangingPunct="1"/>
            <a:r>
              <a:rPr lang="en-US" sz="2400" smtClean="0"/>
              <a:t>Festivals</a:t>
            </a:r>
          </a:p>
          <a:p>
            <a:pPr eaLnBrk="1" hangingPunct="1"/>
            <a:r>
              <a:rPr lang="en-US" sz="2400" smtClean="0"/>
              <a:t>Art</a:t>
            </a:r>
          </a:p>
          <a:p>
            <a:pPr eaLnBrk="1" hangingPunct="1"/>
            <a:r>
              <a:rPr lang="en-US" sz="2400" smtClean="0"/>
              <a:t>Causes</a:t>
            </a:r>
          </a:p>
          <a:p>
            <a:pPr eaLnBrk="1" hangingPunct="1"/>
            <a:r>
              <a:rPr lang="en-US" sz="2400" smtClean="0"/>
              <a:t>Factory tours</a:t>
            </a:r>
          </a:p>
          <a:p>
            <a:pPr eaLnBrk="1" hangingPunct="1"/>
            <a:r>
              <a:rPr lang="en-US" sz="2400" smtClean="0"/>
              <a:t>Company museums</a:t>
            </a:r>
          </a:p>
          <a:p>
            <a:pPr eaLnBrk="1" hangingPunct="1"/>
            <a:r>
              <a:rPr lang="en-US" sz="2400" smtClean="0"/>
              <a:t>Street activities</a:t>
            </a:r>
          </a:p>
        </p:txBody>
      </p:sp>
      <p:sp>
        <p:nvSpPr>
          <p:cNvPr id="28675" name="Rectangle 7"/>
          <p:cNvSpPr>
            <a:spLocks noGrp="1" noChangeArrowheads="1"/>
          </p:cNvSpPr>
          <p:nvPr>
            <p:ph type="body" sz="half" idx="2"/>
          </p:nvPr>
        </p:nvSpPr>
        <p:spPr/>
        <p:txBody>
          <a:bodyPr/>
          <a:lstStyle/>
          <a:p>
            <a:pPr eaLnBrk="1" hangingPunct="1">
              <a:buFont typeface="Wingdings" pitchFamily="2" charset="2"/>
              <a:buNone/>
            </a:pPr>
            <a:r>
              <a:rPr lang="en-US" sz="2400" smtClean="0"/>
              <a:t>Public Relations</a:t>
            </a:r>
          </a:p>
          <a:p>
            <a:pPr eaLnBrk="1" hangingPunct="1"/>
            <a:r>
              <a:rPr lang="en-US" sz="2400" smtClean="0"/>
              <a:t>Press kits</a:t>
            </a:r>
          </a:p>
          <a:p>
            <a:pPr eaLnBrk="1" hangingPunct="1"/>
            <a:r>
              <a:rPr lang="en-US" sz="2400" smtClean="0"/>
              <a:t>Speeches</a:t>
            </a:r>
          </a:p>
          <a:p>
            <a:pPr eaLnBrk="1" hangingPunct="1"/>
            <a:r>
              <a:rPr lang="en-US" sz="2400" smtClean="0"/>
              <a:t>Seminars</a:t>
            </a:r>
          </a:p>
          <a:p>
            <a:pPr eaLnBrk="1" hangingPunct="1"/>
            <a:r>
              <a:rPr lang="en-US" sz="2400" smtClean="0"/>
              <a:t>Annual reports</a:t>
            </a:r>
          </a:p>
          <a:p>
            <a:pPr eaLnBrk="1" hangingPunct="1"/>
            <a:r>
              <a:rPr lang="en-US" sz="2400" smtClean="0"/>
              <a:t>Charitable donations</a:t>
            </a:r>
          </a:p>
          <a:p>
            <a:pPr eaLnBrk="1" hangingPunct="1"/>
            <a:r>
              <a:rPr lang="en-US" sz="2400" smtClean="0"/>
              <a:t>Publications</a:t>
            </a:r>
          </a:p>
          <a:p>
            <a:pPr eaLnBrk="1" hangingPunct="1"/>
            <a:r>
              <a:rPr lang="en-US" sz="2400" smtClean="0"/>
              <a:t>Community relations</a:t>
            </a:r>
          </a:p>
          <a:p>
            <a:pPr eaLnBrk="1" hangingPunct="1"/>
            <a:r>
              <a:rPr lang="en-US" sz="2400" smtClean="0"/>
              <a:t>Lobbying</a:t>
            </a:r>
          </a:p>
          <a:p>
            <a:pPr eaLnBrk="1" hangingPunct="1"/>
            <a:r>
              <a:rPr lang="en-US" smtClean="0"/>
              <a:t>Identity media</a:t>
            </a:r>
          </a:p>
        </p:txBody>
      </p:sp>
    </p:spTree>
    <p:extLst>
      <p:ext uri="{BB962C8B-B14F-4D97-AF65-F5344CB8AC3E}">
        <p14:creationId xmlns:p14="http://schemas.microsoft.com/office/powerpoint/2010/main" xmlns="" val="4235602417"/>
      </p:ext>
    </p:extLst>
  </p:cSld>
  <p:clrMapOvr>
    <a:masterClrMapping/>
  </p:clrMapOvr>
  <p:transition>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5"/>
          <p:cNvSpPr>
            <a:spLocks noGrp="1" noChangeArrowheads="1"/>
          </p:cNvSpPr>
          <p:nvPr>
            <p:ph type="title"/>
          </p:nvPr>
        </p:nvSpPr>
        <p:spPr/>
        <p:txBody>
          <a:bodyPr>
            <a:normAutofit/>
          </a:bodyPr>
          <a:lstStyle/>
          <a:p>
            <a:pPr eaLnBrk="1" hangingPunct="1"/>
            <a:r>
              <a:rPr lang="en-US" dirty="0" smtClean="0"/>
              <a:t>Communication Platforms</a:t>
            </a:r>
          </a:p>
        </p:txBody>
      </p:sp>
      <p:sp>
        <p:nvSpPr>
          <p:cNvPr id="30722" name="Rectangle 6"/>
          <p:cNvSpPr>
            <a:spLocks noGrp="1" noChangeArrowheads="1"/>
          </p:cNvSpPr>
          <p:nvPr>
            <p:ph type="body" sz="half" idx="1"/>
          </p:nvPr>
        </p:nvSpPr>
        <p:spPr/>
        <p:txBody>
          <a:bodyPr/>
          <a:lstStyle/>
          <a:p>
            <a:pPr eaLnBrk="1" hangingPunct="1">
              <a:buFont typeface="Wingdings" pitchFamily="2" charset="2"/>
              <a:buNone/>
            </a:pPr>
            <a:r>
              <a:rPr lang="en-US" smtClean="0"/>
              <a:t>Personal Selling</a:t>
            </a:r>
          </a:p>
          <a:p>
            <a:pPr eaLnBrk="1" hangingPunct="1"/>
            <a:r>
              <a:rPr lang="en-US" sz="2400" smtClean="0"/>
              <a:t>Sales presentations</a:t>
            </a:r>
          </a:p>
          <a:p>
            <a:pPr eaLnBrk="1" hangingPunct="1"/>
            <a:r>
              <a:rPr lang="en-US" sz="2400" smtClean="0"/>
              <a:t>Sales meetings</a:t>
            </a:r>
          </a:p>
          <a:p>
            <a:pPr eaLnBrk="1" hangingPunct="1"/>
            <a:r>
              <a:rPr lang="en-US" sz="2400" smtClean="0"/>
              <a:t>Incentive programs</a:t>
            </a:r>
          </a:p>
          <a:p>
            <a:pPr eaLnBrk="1" hangingPunct="1"/>
            <a:r>
              <a:rPr lang="en-US" sz="2400" smtClean="0"/>
              <a:t>Samples</a:t>
            </a:r>
          </a:p>
          <a:p>
            <a:pPr eaLnBrk="1" hangingPunct="1"/>
            <a:r>
              <a:rPr lang="en-US" sz="2400" smtClean="0"/>
              <a:t>Fairs and trade shows</a:t>
            </a:r>
          </a:p>
        </p:txBody>
      </p:sp>
      <p:sp>
        <p:nvSpPr>
          <p:cNvPr id="30723" name="Rectangle 7"/>
          <p:cNvSpPr>
            <a:spLocks noGrp="1" noChangeArrowheads="1"/>
          </p:cNvSpPr>
          <p:nvPr>
            <p:ph type="body" sz="half" idx="2"/>
          </p:nvPr>
        </p:nvSpPr>
        <p:spPr/>
        <p:txBody>
          <a:bodyPr/>
          <a:lstStyle/>
          <a:p>
            <a:pPr eaLnBrk="1" hangingPunct="1">
              <a:buFont typeface="Wingdings" pitchFamily="2" charset="2"/>
              <a:buNone/>
            </a:pPr>
            <a:r>
              <a:rPr lang="en-US" smtClean="0"/>
              <a:t>Direct Marketing</a:t>
            </a:r>
          </a:p>
          <a:p>
            <a:pPr eaLnBrk="1" hangingPunct="1"/>
            <a:r>
              <a:rPr lang="en-US" sz="2400" smtClean="0"/>
              <a:t>Catalogs</a:t>
            </a:r>
          </a:p>
          <a:p>
            <a:pPr eaLnBrk="1" hangingPunct="1"/>
            <a:r>
              <a:rPr lang="en-US" sz="2400" smtClean="0"/>
              <a:t>Mailings</a:t>
            </a:r>
          </a:p>
          <a:p>
            <a:pPr eaLnBrk="1" hangingPunct="1"/>
            <a:r>
              <a:rPr lang="en-US" sz="2400" smtClean="0"/>
              <a:t>Telemarketing</a:t>
            </a:r>
          </a:p>
          <a:p>
            <a:pPr eaLnBrk="1" hangingPunct="1"/>
            <a:r>
              <a:rPr lang="en-US" sz="2400" smtClean="0"/>
              <a:t>Electronic shopping</a:t>
            </a:r>
          </a:p>
          <a:p>
            <a:pPr eaLnBrk="1" hangingPunct="1"/>
            <a:r>
              <a:rPr lang="en-US" sz="2400" smtClean="0"/>
              <a:t>TV shopping</a:t>
            </a:r>
          </a:p>
          <a:p>
            <a:pPr eaLnBrk="1" hangingPunct="1"/>
            <a:r>
              <a:rPr lang="en-US" sz="2400" smtClean="0"/>
              <a:t>Fax mail</a:t>
            </a:r>
          </a:p>
          <a:p>
            <a:pPr eaLnBrk="1" hangingPunct="1"/>
            <a:r>
              <a:rPr lang="en-US" sz="2400" smtClean="0"/>
              <a:t>E-mail</a:t>
            </a:r>
          </a:p>
          <a:p>
            <a:pPr eaLnBrk="1" hangingPunct="1"/>
            <a:r>
              <a:rPr lang="en-US" sz="2400" smtClean="0"/>
              <a:t>Voice mail</a:t>
            </a:r>
          </a:p>
          <a:p>
            <a:pPr eaLnBrk="1" hangingPunct="1"/>
            <a:r>
              <a:rPr lang="en-US" sz="2400" smtClean="0"/>
              <a:t>Websites</a:t>
            </a:r>
          </a:p>
        </p:txBody>
      </p:sp>
    </p:spTree>
    <p:extLst>
      <p:ext uri="{BB962C8B-B14F-4D97-AF65-F5344CB8AC3E}">
        <p14:creationId xmlns:p14="http://schemas.microsoft.com/office/powerpoint/2010/main" xmlns="" val="3358652822"/>
      </p:ext>
    </p:extLst>
  </p:cSld>
  <p:clrMapOvr>
    <a:masterClrMapping/>
  </p:clrMapOvr>
  <p:transition>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5"/>
          <p:cNvSpPr>
            <a:spLocks noGrp="1"/>
          </p:cNvSpPr>
          <p:nvPr>
            <p:ph type="title"/>
          </p:nvPr>
        </p:nvSpPr>
        <p:spPr/>
        <p:txBody>
          <a:bodyPr>
            <a:normAutofit fontScale="90000"/>
          </a:bodyPr>
          <a:lstStyle/>
          <a:p>
            <a:pPr eaLnBrk="1" hangingPunct="1"/>
            <a:r>
              <a:rPr lang="en-US" dirty="0" smtClean="0"/>
              <a:t>Elements in the Communications Process</a:t>
            </a:r>
          </a:p>
        </p:txBody>
      </p:sp>
      <p:pic>
        <p:nvPicPr>
          <p:cNvPr id="32771"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04800" y="1828800"/>
            <a:ext cx="7867650" cy="3495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936367643"/>
      </p:ext>
    </p:extLst>
  </p:cSld>
  <p:clrMapOvr>
    <a:masterClrMapping/>
  </p:clrMapOvr>
  <p:transition>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p:cNvSpPr>
            <a:spLocks noGrp="1"/>
          </p:cNvSpPr>
          <p:nvPr>
            <p:ph type="title"/>
          </p:nvPr>
        </p:nvSpPr>
        <p:spPr/>
        <p:txBody>
          <a:bodyPr>
            <a:normAutofit/>
          </a:bodyPr>
          <a:lstStyle/>
          <a:p>
            <a:pPr eaLnBrk="1" hangingPunct="1"/>
            <a:r>
              <a:rPr lang="en-US" dirty="0" err="1" smtClean="0"/>
              <a:t>Micromodels</a:t>
            </a:r>
            <a:r>
              <a:rPr lang="en-US" dirty="0" smtClean="0"/>
              <a:t> of Communications</a:t>
            </a:r>
          </a:p>
        </p:txBody>
      </p:sp>
      <p:pic>
        <p:nvPicPr>
          <p:cNvPr id="34819"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143000" y="1447800"/>
            <a:ext cx="6734175" cy="4981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686135695"/>
      </p:ext>
    </p:extLst>
  </p:cSld>
  <p:clrMapOvr>
    <a:masterClrMapping/>
  </p:clrMapOvr>
  <p:transition>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eaLnBrk="1" hangingPunct="1"/>
            <a:r>
              <a:rPr lang="en-US" smtClean="0"/>
              <a:t>An Ideal Ad Campaign</a:t>
            </a:r>
          </a:p>
        </p:txBody>
      </p:sp>
      <p:sp>
        <p:nvSpPr>
          <p:cNvPr id="36867" name="Rectangle 3"/>
          <p:cNvSpPr>
            <a:spLocks noGrp="1" noChangeArrowheads="1"/>
          </p:cNvSpPr>
          <p:nvPr>
            <p:ph type="body" idx="1"/>
          </p:nvPr>
        </p:nvSpPr>
        <p:spPr>
          <a:xfrm>
            <a:off x="762000" y="1371600"/>
            <a:ext cx="7696200" cy="4800600"/>
          </a:xfrm>
        </p:spPr>
        <p:txBody>
          <a:bodyPr>
            <a:normAutofit lnSpcReduction="10000"/>
          </a:bodyPr>
          <a:lstStyle/>
          <a:p>
            <a:pPr eaLnBrk="1" hangingPunct="1">
              <a:lnSpc>
                <a:spcPct val="90000"/>
              </a:lnSpc>
            </a:pPr>
            <a:r>
              <a:rPr lang="en-US" smtClean="0"/>
              <a:t>The right consumer is exposed to the message at the right time and place</a:t>
            </a:r>
          </a:p>
          <a:p>
            <a:pPr eaLnBrk="1" hangingPunct="1">
              <a:lnSpc>
                <a:spcPct val="90000"/>
              </a:lnSpc>
            </a:pPr>
            <a:r>
              <a:rPr lang="en-US" smtClean="0"/>
              <a:t>The ad causes consumer to pay attention</a:t>
            </a:r>
          </a:p>
          <a:p>
            <a:pPr eaLnBrk="1" hangingPunct="1">
              <a:lnSpc>
                <a:spcPct val="90000"/>
              </a:lnSpc>
            </a:pPr>
            <a:r>
              <a:rPr lang="en-US" smtClean="0"/>
              <a:t>The ad reflects consumer’s level of understanding and behaviors with product</a:t>
            </a:r>
          </a:p>
          <a:p>
            <a:pPr eaLnBrk="1" hangingPunct="1">
              <a:lnSpc>
                <a:spcPct val="90000"/>
              </a:lnSpc>
            </a:pPr>
            <a:r>
              <a:rPr lang="en-US" smtClean="0"/>
              <a:t>The ad correctly positions brand in terms of points-of-difference and points-of-parity</a:t>
            </a:r>
          </a:p>
          <a:p>
            <a:pPr eaLnBrk="1" hangingPunct="1">
              <a:lnSpc>
                <a:spcPct val="90000"/>
              </a:lnSpc>
            </a:pPr>
            <a:r>
              <a:rPr lang="en-US" smtClean="0"/>
              <a:t>The ad motivates consumer to consider purchase of the brand</a:t>
            </a:r>
          </a:p>
          <a:p>
            <a:pPr eaLnBrk="1" hangingPunct="1">
              <a:lnSpc>
                <a:spcPct val="90000"/>
              </a:lnSpc>
            </a:pPr>
            <a:r>
              <a:rPr lang="en-US" smtClean="0"/>
              <a:t>The ad creates strong brand associations</a:t>
            </a:r>
          </a:p>
          <a:p>
            <a:pPr eaLnBrk="1" hangingPunct="1">
              <a:lnSpc>
                <a:spcPct val="90000"/>
              </a:lnSpc>
            </a:pPr>
            <a:endParaRPr lang="en-US" smtClean="0"/>
          </a:p>
        </p:txBody>
      </p:sp>
    </p:spTree>
    <p:extLst>
      <p:ext uri="{BB962C8B-B14F-4D97-AF65-F5344CB8AC3E}">
        <p14:creationId xmlns:p14="http://schemas.microsoft.com/office/powerpoint/2010/main" xmlns="" val="2342473892"/>
      </p:ext>
    </p:extLst>
  </p:cSld>
  <p:clrMapOvr>
    <a:masterClrMapping/>
  </p:clrMapOvr>
  <p:transition>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hangingPunct="1"/>
            <a:r>
              <a:rPr lang="en-US" sz="3200" smtClean="0"/>
              <a:t>Steps in Developing Effective Communications</a:t>
            </a:r>
          </a:p>
        </p:txBody>
      </p:sp>
      <p:sp>
        <p:nvSpPr>
          <p:cNvPr id="38915" name="Rectangle 16"/>
          <p:cNvSpPr>
            <a:spLocks noGrp="1" noChangeArrowheads="1"/>
          </p:cNvSpPr>
          <p:nvPr>
            <p:ph type="body" idx="1"/>
          </p:nvPr>
        </p:nvSpPr>
        <p:spPr/>
        <p:txBody>
          <a:bodyPr/>
          <a:lstStyle/>
          <a:p>
            <a:pPr eaLnBrk="1" hangingPunct="1"/>
            <a:r>
              <a:rPr lang="en-US" smtClean="0"/>
              <a:t>Identify target audience</a:t>
            </a:r>
          </a:p>
          <a:p>
            <a:pPr eaLnBrk="1" hangingPunct="1"/>
            <a:r>
              <a:rPr lang="en-US" smtClean="0"/>
              <a:t>Determine objectives</a:t>
            </a:r>
          </a:p>
          <a:p>
            <a:pPr eaLnBrk="1" hangingPunct="1"/>
            <a:r>
              <a:rPr lang="en-US" smtClean="0"/>
              <a:t>Design communications</a:t>
            </a:r>
          </a:p>
          <a:p>
            <a:pPr eaLnBrk="1" hangingPunct="1"/>
            <a:r>
              <a:rPr lang="en-US" smtClean="0"/>
              <a:t>Select channels</a:t>
            </a:r>
          </a:p>
          <a:p>
            <a:pPr eaLnBrk="1" hangingPunct="1"/>
            <a:r>
              <a:rPr lang="en-US" smtClean="0"/>
              <a:t>Establish budget</a:t>
            </a:r>
          </a:p>
          <a:p>
            <a:pPr eaLnBrk="1" hangingPunct="1"/>
            <a:r>
              <a:rPr lang="en-US" smtClean="0"/>
              <a:t>Decide on media mix</a:t>
            </a:r>
          </a:p>
          <a:p>
            <a:pPr eaLnBrk="1" hangingPunct="1"/>
            <a:r>
              <a:rPr lang="en-US" smtClean="0"/>
              <a:t>Measure results/manage IMC</a:t>
            </a:r>
          </a:p>
        </p:txBody>
      </p:sp>
    </p:spTree>
    <p:extLst>
      <p:ext uri="{BB962C8B-B14F-4D97-AF65-F5344CB8AC3E}">
        <p14:creationId xmlns:p14="http://schemas.microsoft.com/office/powerpoint/2010/main" xmlns="" val="688943630"/>
      </p:ext>
    </p:extLst>
  </p:cSld>
  <p:clrMapOvr>
    <a:masterClrMapping/>
  </p:clrMapOvr>
  <p:transition>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eaLnBrk="1" hangingPunct="1"/>
            <a:r>
              <a:rPr lang="en-US" smtClean="0"/>
              <a:t>Communications Objectives</a:t>
            </a:r>
          </a:p>
        </p:txBody>
      </p:sp>
      <p:sp>
        <p:nvSpPr>
          <p:cNvPr id="40963" name="Rectangle 15"/>
          <p:cNvSpPr>
            <a:spLocks noGrp="1" noChangeArrowheads="1"/>
          </p:cNvSpPr>
          <p:nvPr>
            <p:ph type="body" idx="1"/>
          </p:nvPr>
        </p:nvSpPr>
        <p:spPr/>
        <p:txBody>
          <a:bodyPr>
            <a:normAutofit fontScale="70000" lnSpcReduction="20000"/>
          </a:bodyPr>
          <a:lstStyle/>
          <a:p>
            <a:r>
              <a:rPr lang="en-US" b="1" dirty="0" smtClean="0">
                <a:latin typeface="Arial" pitchFamily="34" charset="0"/>
              </a:rPr>
              <a:t>Category </a:t>
            </a:r>
            <a:r>
              <a:rPr lang="en-US" b="1" dirty="0">
                <a:latin typeface="Arial" pitchFamily="34" charset="0"/>
              </a:rPr>
              <a:t>need </a:t>
            </a:r>
            <a:r>
              <a:rPr lang="en-US" dirty="0" smtClean="0">
                <a:latin typeface="Arial" pitchFamily="34" charset="0"/>
              </a:rPr>
              <a:t>means </a:t>
            </a:r>
            <a:r>
              <a:rPr lang="en-US" dirty="0">
                <a:latin typeface="Arial" pitchFamily="34" charset="0"/>
              </a:rPr>
              <a:t>establishing a product or service category as necessary to remove or satisfy a perceived discrepancy between a current motivational state and a desired emotional state</a:t>
            </a:r>
            <a:r>
              <a:rPr lang="en-US" dirty="0" smtClean="0">
                <a:latin typeface="Arial" pitchFamily="34" charset="0"/>
              </a:rPr>
              <a:t>.</a:t>
            </a:r>
          </a:p>
          <a:p>
            <a:endParaRPr lang="en-US" dirty="0">
              <a:latin typeface="Arial" pitchFamily="34" charset="0"/>
            </a:endParaRPr>
          </a:p>
          <a:p>
            <a:r>
              <a:rPr lang="en-US" b="1" dirty="0" smtClean="0">
                <a:latin typeface="Arial" pitchFamily="34" charset="0"/>
              </a:rPr>
              <a:t>Brand </a:t>
            </a:r>
            <a:r>
              <a:rPr lang="en-US" b="1" dirty="0">
                <a:latin typeface="Arial" pitchFamily="34" charset="0"/>
              </a:rPr>
              <a:t>awareness</a:t>
            </a:r>
            <a:r>
              <a:rPr lang="en-US" dirty="0">
                <a:latin typeface="Arial" pitchFamily="34" charset="0"/>
              </a:rPr>
              <a:t> </a:t>
            </a:r>
            <a:r>
              <a:rPr lang="en-US" dirty="0" smtClean="0">
                <a:latin typeface="Arial" pitchFamily="34" charset="0"/>
              </a:rPr>
              <a:t>is the </a:t>
            </a:r>
            <a:r>
              <a:rPr lang="en-US" dirty="0">
                <a:latin typeface="Arial" pitchFamily="34" charset="0"/>
              </a:rPr>
              <a:t>consumer’s ability to recognize or recall the brand within the category, in sufficient detail to make a purchase. </a:t>
            </a:r>
            <a:endParaRPr lang="en-US" dirty="0" smtClean="0">
              <a:latin typeface="Arial" pitchFamily="34" charset="0"/>
            </a:endParaRPr>
          </a:p>
          <a:p>
            <a:endParaRPr lang="en-US" dirty="0" smtClean="0">
              <a:latin typeface="Arial" pitchFamily="34" charset="0"/>
            </a:endParaRPr>
          </a:p>
          <a:p>
            <a:r>
              <a:rPr lang="en-US" b="1" dirty="0" smtClean="0">
                <a:latin typeface="Arial" pitchFamily="34" charset="0"/>
              </a:rPr>
              <a:t>Brand attitude</a:t>
            </a:r>
            <a:r>
              <a:rPr lang="en-US" dirty="0" smtClean="0">
                <a:latin typeface="Arial" pitchFamily="34" charset="0"/>
              </a:rPr>
              <a:t> </a:t>
            </a:r>
            <a:r>
              <a:rPr lang="en-US" dirty="0">
                <a:latin typeface="Arial" pitchFamily="34" charset="0"/>
              </a:rPr>
              <a:t>help consumers evaluate the brand’s perceived ability to meet a currently relevant need</a:t>
            </a:r>
            <a:r>
              <a:rPr lang="en-US" dirty="0" smtClean="0">
                <a:latin typeface="Arial" pitchFamily="34" charset="0"/>
              </a:rPr>
              <a:t>.</a:t>
            </a:r>
          </a:p>
          <a:p>
            <a:r>
              <a:rPr lang="en-US" dirty="0" smtClean="0">
                <a:latin typeface="Arial" pitchFamily="34" charset="0"/>
              </a:rPr>
              <a:t> </a:t>
            </a:r>
          </a:p>
          <a:p>
            <a:r>
              <a:rPr lang="en-US" b="1" dirty="0">
                <a:latin typeface="Arial" pitchFamily="34" charset="0"/>
              </a:rPr>
              <a:t>B</a:t>
            </a:r>
            <a:r>
              <a:rPr lang="en-US" b="1" dirty="0" smtClean="0">
                <a:latin typeface="Arial" pitchFamily="34" charset="0"/>
              </a:rPr>
              <a:t>rand </a:t>
            </a:r>
            <a:r>
              <a:rPr lang="en-US" b="1" dirty="0">
                <a:latin typeface="Arial" pitchFamily="34" charset="0"/>
              </a:rPr>
              <a:t>purchase intention </a:t>
            </a:r>
            <a:r>
              <a:rPr lang="en-US" dirty="0" smtClean="0">
                <a:latin typeface="Arial" pitchFamily="34" charset="0"/>
              </a:rPr>
              <a:t>focuses to </a:t>
            </a:r>
            <a:r>
              <a:rPr lang="en-US" dirty="0">
                <a:latin typeface="Arial" pitchFamily="34" charset="0"/>
              </a:rPr>
              <a:t>move consumers to decide to purchase the brand or take purchase-related action. </a:t>
            </a:r>
          </a:p>
          <a:p>
            <a:pPr eaLnBrk="1" hangingPunct="1"/>
            <a:endParaRPr lang="en-US" dirty="0" smtClean="0"/>
          </a:p>
        </p:txBody>
      </p:sp>
    </p:spTree>
    <p:extLst>
      <p:ext uri="{BB962C8B-B14F-4D97-AF65-F5344CB8AC3E}">
        <p14:creationId xmlns:p14="http://schemas.microsoft.com/office/powerpoint/2010/main" xmlns="" val="1589241199"/>
      </p:ext>
    </p:extLst>
  </p:cSld>
  <p:clrMapOvr>
    <a:masterClrMapping/>
  </p:clrMapOvr>
  <p:transition>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eaLnBrk="1" hangingPunct="1"/>
            <a:r>
              <a:rPr lang="en-US" smtClean="0"/>
              <a:t>Designing the Communications</a:t>
            </a:r>
          </a:p>
        </p:txBody>
      </p:sp>
      <p:sp>
        <p:nvSpPr>
          <p:cNvPr id="43011" name="Rectangle 3"/>
          <p:cNvSpPr>
            <a:spLocks noGrp="1" noChangeArrowheads="1"/>
          </p:cNvSpPr>
          <p:nvPr>
            <p:ph type="body" sz="half" idx="1"/>
          </p:nvPr>
        </p:nvSpPr>
        <p:spPr>
          <a:xfrm>
            <a:off x="762000" y="1600200"/>
            <a:ext cx="3778250" cy="4572000"/>
          </a:xfrm>
        </p:spPr>
        <p:txBody>
          <a:bodyPr/>
          <a:lstStyle/>
          <a:p>
            <a:pPr eaLnBrk="1" hangingPunct="1"/>
            <a:r>
              <a:rPr lang="en-US" smtClean="0"/>
              <a:t>Message strategy</a:t>
            </a:r>
          </a:p>
          <a:p>
            <a:pPr eaLnBrk="1" hangingPunct="1"/>
            <a:r>
              <a:rPr lang="en-US" smtClean="0"/>
              <a:t>Creative strategy</a:t>
            </a:r>
          </a:p>
          <a:p>
            <a:pPr eaLnBrk="1" hangingPunct="1"/>
            <a:r>
              <a:rPr lang="en-US" smtClean="0"/>
              <a:t>Message source</a:t>
            </a:r>
          </a:p>
        </p:txBody>
      </p:sp>
    </p:spTree>
    <p:extLst>
      <p:ext uri="{BB962C8B-B14F-4D97-AF65-F5344CB8AC3E}">
        <p14:creationId xmlns:p14="http://schemas.microsoft.com/office/powerpoint/2010/main" xmlns="" val="1256868224"/>
      </p:ext>
    </p:extLst>
  </p:cSld>
  <p:clrMapOvr>
    <a:masterClrMapping/>
  </p:clrMapOvr>
  <p:transition>
    <p:wipe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5"/>
          <p:cNvSpPr>
            <a:spLocks noGrp="1"/>
          </p:cNvSpPr>
          <p:nvPr>
            <p:ph type="title"/>
          </p:nvPr>
        </p:nvSpPr>
        <p:spPr/>
        <p:txBody>
          <a:bodyPr/>
          <a:lstStyle/>
          <a:p>
            <a:pPr eaLnBrk="1" hangingPunct="1"/>
            <a:r>
              <a:rPr lang="en-US" dirty="0" smtClean="0"/>
              <a:t>Message Strategy</a:t>
            </a:r>
          </a:p>
        </p:txBody>
      </p:sp>
      <p:pic>
        <p:nvPicPr>
          <p:cNvPr id="45059"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l="2898" r="1472"/>
          <a:stretch>
            <a:fillRect/>
          </a:stretch>
        </p:blipFill>
        <p:spPr bwMode="auto">
          <a:xfrm>
            <a:off x="3200400" y="1524000"/>
            <a:ext cx="2514600" cy="44624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0210715"/>
      </p:ext>
    </p:extLst>
  </p:cSld>
  <p:clrMapOvr>
    <a:masterClrMapping/>
  </p:clrMapOvr>
  <p:transition>
    <p:wipe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pPr eaLnBrk="1" hangingPunct="1"/>
            <a:r>
              <a:rPr lang="en-US" smtClean="0"/>
              <a:t>Creative Strategy</a:t>
            </a:r>
          </a:p>
        </p:txBody>
      </p:sp>
      <p:sp>
        <p:nvSpPr>
          <p:cNvPr id="47107" name="Rectangle 3"/>
          <p:cNvSpPr>
            <a:spLocks noGrp="1" noChangeArrowheads="1"/>
          </p:cNvSpPr>
          <p:nvPr>
            <p:ph type="body" sz="half" idx="1"/>
          </p:nvPr>
        </p:nvSpPr>
        <p:spPr>
          <a:xfrm>
            <a:off x="762000" y="1524000"/>
            <a:ext cx="7696200" cy="4648200"/>
          </a:xfrm>
        </p:spPr>
        <p:txBody>
          <a:bodyPr>
            <a:normAutofit fontScale="92500" lnSpcReduction="20000"/>
          </a:bodyPr>
          <a:lstStyle/>
          <a:p>
            <a:pPr eaLnBrk="1" hangingPunct="1"/>
            <a:r>
              <a:rPr lang="en-US" dirty="0" smtClean="0"/>
              <a:t>Informational and transformational appeals</a:t>
            </a:r>
          </a:p>
          <a:p>
            <a:r>
              <a:rPr lang="en-US" dirty="0" smtClean="0"/>
              <a:t>An </a:t>
            </a:r>
            <a:r>
              <a:rPr lang="en-US" dirty="0"/>
              <a:t>informational </a:t>
            </a:r>
            <a:r>
              <a:rPr lang="en-US" dirty="0" smtClean="0"/>
              <a:t>(rational) appeal </a:t>
            </a:r>
            <a:r>
              <a:rPr lang="en-US" dirty="0"/>
              <a:t>elaborates on product or service attributes or benefits</a:t>
            </a:r>
            <a:r>
              <a:rPr lang="en-US" dirty="0" smtClean="0"/>
              <a:t>.</a:t>
            </a:r>
          </a:p>
          <a:p>
            <a:pPr lvl="2"/>
            <a:r>
              <a:rPr lang="en-US" dirty="0"/>
              <a:t>problem solution ads </a:t>
            </a:r>
            <a:endParaRPr lang="en-US" dirty="0" smtClean="0"/>
          </a:p>
          <a:p>
            <a:pPr lvl="2"/>
            <a:r>
              <a:rPr lang="en-US" dirty="0" smtClean="0"/>
              <a:t>product </a:t>
            </a:r>
            <a:r>
              <a:rPr lang="en-US" dirty="0"/>
              <a:t>demonstration </a:t>
            </a:r>
            <a:r>
              <a:rPr lang="en-US" dirty="0" smtClean="0"/>
              <a:t>ads</a:t>
            </a:r>
          </a:p>
          <a:p>
            <a:pPr lvl="2"/>
            <a:r>
              <a:rPr lang="en-US" dirty="0" smtClean="0"/>
              <a:t>product </a:t>
            </a:r>
            <a:r>
              <a:rPr lang="en-US" dirty="0"/>
              <a:t>comparison ads </a:t>
            </a:r>
            <a:endParaRPr lang="en-US" dirty="0" smtClean="0"/>
          </a:p>
          <a:p>
            <a:pPr lvl="2"/>
            <a:r>
              <a:rPr lang="en-US" dirty="0" smtClean="0"/>
              <a:t>testimonials </a:t>
            </a:r>
            <a:r>
              <a:rPr lang="en-US" dirty="0"/>
              <a:t>from unknown or celebrity </a:t>
            </a:r>
            <a:r>
              <a:rPr lang="en-US" dirty="0" smtClean="0"/>
              <a:t>endorsers</a:t>
            </a:r>
          </a:p>
          <a:p>
            <a:r>
              <a:rPr lang="en-US" dirty="0" smtClean="0"/>
              <a:t>A transformational (emotional) appeal </a:t>
            </a:r>
            <a:r>
              <a:rPr lang="en-US" dirty="0"/>
              <a:t>elaborates on a </a:t>
            </a:r>
            <a:r>
              <a:rPr lang="en-US" dirty="0" err="1"/>
              <a:t>nonproduct</a:t>
            </a:r>
            <a:r>
              <a:rPr lang="en-US" dirty="0"/>
              <a:t>-related benefit or image. </a:t>
            </a:r>
            <a:endParaRPr lang="en-US" dirty="0" smtClean="0"/>
          </a:p>
          <a:p>
            <a:pPr lvl="2"/>
            <a:r>
              <a:rPr lang="en-US" dirty="0" smtClean="0"/>
              <a:t>what </a:t>
            </a:r>
            <a:r>
              <a:rPr lang="en-US" dirty="0"/>
              <a:t>kind of person uses a brand </a:t>
            </a:r>
            <a:endParaRPr lang="en-US" dirty="0" smtClean="0"/>
          </a:p>
          <a:p>
            <a:pPr lvl="2"/>
            <a:r>
              <a:rPr lang="en-US" dirty="0" smtClean="0"/>
              <a:t>what </a:t>
            </a:r>
            <a:r>
              <a:rPr lang="en-US" dirty="0"/>
              <a:t>kind of experience results from </a:t>
            </a:r>
            <a:r>
              <a:rPr lang="en-US" dirty="0" smtClean="0"/>
              <a:t>use</a:t>
            </a:r>
          </a:p>
        </p:txBody>
      </p:sp>
    </p:spTree>
    <p:extLst>
      <p:ext uri="{BB962C8B-B14F-4D97-AF65-F5344CB8AC3E}">
        <p14:creationId xmlns:p14="http://schemas.microsoft.com/office/powerpoint/2010/main" xmlns="" val="3771390270"/>
      </p:ext>
    </p:extLst>
  </p:cSld>
  <p:clrMapOvr>
    <a:masterClrMapping/>
  </p:clrMapOvr>
  <p:transition>
    <p:wipe dir="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itle 6"/>
          <p:cNvSpPr>
            <a:spLocks noGrp="1"/>
          </p:cNvSpPr>
          <p:nvPr>
            <p:ph type="title"/>
          </p:nvPr>
        </p:nvSpPr>
        <p:spPr/>
        <p:txBody>
          <a:bodyPr/>
          <a:lstStyle/>
          <a:p>
            <a:pPr eaLnBrk="1" hangingPunct="1"/>
            <a:r>
              <a:rPr lang="en-US" smtClean="0"/>
              <a:t>Positive and Negative Appeals</a:t>
            </a:r>
          </a:p>
        </p:txBody>
      </p:sp>
      <p:sp>
        <p:nvSpPr>
          <p:cNvPr id="2" name="Content Placeholder 1"/>
          <p:cNvSpPr>
            <a:spLocks noGrp="1"/>
          </p:cNvSpPr>
          <p:nvPr>
            <p:ph idx="1"/>
          </p:nvPr>
        </p:nvSpPr>
        <p:spPr/>
        <p:txBody>
          <a:bodyPr>
            <a:normAutofit lnSpcReduction="10000"/>
          </a:bodyPr>
          <a:lstStyle/>
          <a:p>
            <a:r>
              <a:rPr lang="en-US" dirty="0">
                <a:latin typeface="Arial" pitchFamily="34" charset="0"/>
              </a:rPr>
              <a:t>Communicators use negative appeals such as fear, guilt, and shame to get people to do things (brush their teeth, have an annual health checkup) or stop doing things (</a:t>
            </a:r>
            <a:r>
              <a:rPr lang="en-US" dirty="0" smtClean="0">
                <a:latin typeface="Arial" pitchFamily="34" charset="0"/>
              </a:rPr>
              <a:t>smoking). </a:t>
            </a:r>
          </a:p>
          <a:p>
            <a:endParaRPr lang="en-US" dirty="0">
              <a:latin typeface="Arial" pitchFamily="34" charset="0"/>
            </a:endParaRPr>
          </a:p>
          <a:p>
            <a:r>
              <a:rPr lang="en-US" dirty="0">
                <a:latin typeface="Arial" pitchFamily="34" charset="0"/>
              </a:rPr>
              <a:t>Communicators also use positive emotional appeals such as humor, love, pride, and joy.</a:t>
            </a:r>
            <a:endParaRPr lang="en-GB" dirty="0"/>
          </a:p>
        </p:txBody>
      </p:sp>
    </p:spTree>
    <p:extLst>
      <p:ext uri="{BB962C8B-B14F-4D97-AF65-F5344CB8AC3E}">
        <p14:creationId xmlns:p14="http://schemas.microsoft.com/office/powerpoint/2010/main" xmlns="" val="1778650307"/>
      </p:ext>
    </p:extLst>
  </p:cSld>
  <p:clrMapOvr>
    <a:masterClrMapping/>
  </p:clrMapOvr>
  <p:transition>
    <p:wipe dir="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pPr eaLnBrk="1" hangingPunct="1"/>
            <a:r>
              <a:rPr lang="en-US" smtClean="0"/>
              <a:t>Message Source</a:t>
            </a:r>
          </a:p>
        </p:txBody>
      </p:sp>
      <p:sp>
        <p:nvSpPr>
          <p:cNvPr id="2" name="Content Placeholder 1"/>
          <p:cNvSpPr>
            <a:spLocks noGrp="1"/>
          </p:cNvSpPr>
          <p:nvPr>
            <p:ph idx="1"/>
          </p:nvPr>
        </p:nvSpPr>
        <p:spPr/>
        <p:txBody>
          <a:bodyPr>
            <a:normAutofit fontScale="62500" lnSpcReduction="20000"/>
          </a:bodyPr>
          <a:lstStyle/>
          <a:p>
            <a:r>
              <a:rPr lang="en-US" dirty="0">
                <a:latin typeface="Arial" pitchFamily="34" charset="0"/>
              </a:rPr>
              <a:t>Messages delivered by attractive or popular sources can achieve higher attention and </a:t>
            </a:r>
            <a:r>
              <a:rPr lang="en-US" dirty="0" smtClean="0">
                <a:latin typeface="Arial" pitchFamily="34" charset="0"/>
              </a:rPr>
              <a:t>recall</a:t>
            </a:r>
          </a:p>
          <a:p>
            <a:endParaRPr lang="en-US" dirty="0" smtClean="0">
              <a:latin typeface="Arial" pitchFamily="34" charset="0"/>
            </a:endParaRPr>
          </a:p>
          <a:p>
            <a:r>
              <a:rPr lang="en-US" dirty="0" smtClean="0">
                <a:latin typeface="Arial" pitchFamily="34" charset="0"/>
              </a:rPr>
              <a:t>Advertisers </a:t>
            </a:r>
            <a:r>
              <a:rPr lang="en-US" dirty="0">
                <a:latin typeface="Arial" pitchFamily="34" charset="0"/>
              </a:rPr>
              <a:t>often use celebrities as </a:t>
            </a:r>
            <a:r>
              <a:rPr lang="en-US" dirty="0" smtClean="0">
                <a:latin typeface="Arial" pitchFamily="34" charset="0"/>
              </a:rPr>
              <a:t>spokespeople</a:t>
            </a:r>
          </a:p>
          <a:p>
            <a:endParaRPr lang="en-US" dirty="0" smtClean="0">
              <a:latin typeface="Arial" pitchFamily="34" charset="0"/>
            </a:endParaRPr>
          </a:p>
          <a:p>
            <a:r>
              <a:rPr lang="en-US" dirty="0">
                <a:latin typeface="Arial" pitchFamily="34" charset="0"/>
              </a:rPr>
              <a:t>Celebrities are likely to be effective when they are credible or personify a key product </a:t>
            </a:r>
            <a:r>
              <a:rPr lang="en-US" dirty="0" smtClean="0">
                <a:latin typeface="Arial" pitchFamily="34" charset="0"/>
              </a:rPr>
              <a:t>attribute</a:t>
            </a:r>
          </a:p>
          <a:p>
            <a:endParaRPr lang="en-US" dirty="0" smtClean="0">
              <a:latin typeface="Arial" pitchFamily="34" charset="0"/>
            </a:endParaRPr>
          </a:p>
          <a:p>
            <a:r>
              <a:rPr lang="en-US" dirty="0">
                <a:latin typeface="Arial" pitchFamily="34" charset="0"/>
              </a:rPr>
              <a:t>The three most often identified sources of credibility are expertise, trustworthiness, and likability</a:t>
            </a:r>
            <a:endParaRPr lang="en-US" dirty="0" smtClean="0">
              <a:latin typeface="Arial" pitchFamily="34" charset="0"/>
            </a:endParaRPr>
          </a:p>
          <a:p>
            <a:pPr lvl="1"/>
            <a:r>
              <a:rPr lang="en-US" u="sng" dirty="0">
                <a:latin typeface="Arial" pitchFamily="34" charset="0"/>
              </a:rPr>
              <a:t>Expertise </a:t>
            </a:r>
            <a:r>
              <a:rPr lang="en-US" dirty="0">
                <a:latin typeface="Arial" pitchFamily="34" charset="0"/>
              </a:rPr>
              <a:t>is the specialized knowledge the communicator possesses to back the </a:t>
            </a:r>
            <a:r>
              <a:rPr lang="en-US" dirty="0" smtClean="0">
                <a:latin typeface="Arial" pitchFamily="34" charset="0"/>
              </a:rPr>
              <a:t>claim</a:t>
            </a:r>
          </a:p>
          <a:p>
            <a:pPr lvl="1"/>
            <a:r>
              <a:rPr lang="en-US" b="1" u="sng" dirty="0">
                <a:latin typeface="Arial" pitchFamily="34" charset="0"/>
              </a:rPr>
              <a:t>Trustworthiness</a:t>
            </a:r>
            <a:r>
              <a:rPr lang="en-US" dirty="0">
                <a:latin typeface="Arial" pitchFamily="34" charset="0"/>
              </a:rPr>
              <a:t> describes how objective and honest the source is perceived to </a:t>
            </a:r>
            <a:r>
              <a:rPr lang="en-US" dirty="0" smtClean="0">
                <a:latin typeface="Arial" pitchFamily="34" charset="0"/>
              </a:rPr>
              <a:t>be</a:t>
            </a:r>
          </a:p>
          <a:p>
            <a:pPr lvl="1"/>
            <a:r>
              <a:rPr lang="en-US" b="1" u="sng" dirty="0">
                <a:latin typeface="Arial" pitchFamily="34" charset="0"/>
              </a:rPr>
              <a:t>Likability</a:t>
            </a:r>
            <a:r>
              <a:rPr lang="en-US" dirty="0">
                <a:latin typeface="Arial" pitchFamily="34" charset="0"/>
              </a:rPr>
              <a:t> describes the source’s attractiveness</a:t>
            </a:r>
          </a:p>
          <a:p>
            <a:pPr lvl="1"/>
            <a:endParaRPr lang="en-GB" dirty="0"/>
          </a:p>
        </p:txBody>
      </p:sp>
    </p:spTree>
    <p:extLst>
      <p:ext uri="{BB962C8B-B14F-4D97-AF65-F5344CB8AC3E}">
        <p14:creationId xmlns:p14="http://schemas.microsoft.com/office/powerpoint/2010/main" xmlns="" val="1790419131"/>
      </p:ext>
    </p:extLst>
  </p:cSld>
  <p:clrMapOvr>
    <a:masterClrMapping/>
  </p:clrMapOvr>
  <p:transition>
    <p:wipe dir="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pPr eaLnBrk="1" hangingPunct="1"/>
            <a:r>
              <a:rPr lang="en-US" smtClean="0"/>
              <a:t>Select Communication Channels</a:t>
            </a:r>
          </a:p>
        </p:txBody>
      </p:sp>
      <p:sp>
        <p:nvSpPr>
          <p:cNvPr id="5" name="Rounded Rectangle 4"/>
          <p:cNvSpPr/>
          <p:nvPr/>
        </p:nvSpPr>
        <p:spPr>
          <a:xfrm>
            <a:off x="2667000" y="1981200"/>
            <a:ext cx="3581400" cy="11430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Personal</a:t>
            </a:r>
          </a:p>
        </p:txBody>
      </p:sp>
      <p:sp>
        <p:nvSpPr>
          <p:cNvPr id="6" name="Rounded Rectangle 5"/>
          <p:cNvSpPr/>
          <p:nvPr/>
        </p:nvSpPr>
        <p:spPr>
          <a:xfrm>
            <a:off x="2667000" y="3352800"/>
            <a:ext cx="3581400" cy="11430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Nonpersonal</a:t>
            </a:r>
          </a:p>
        </p:txBody>
      </p:sp>
    </p:spTree>
    <p:extLst>
      <p:ext uri="{BB962C8B-B14F-4D97-AF65-F5344CB8AC3E}">
        <p14:creationId xmlns:p14="http://schemas.microsoft.com/office/powerpoint/2010/main" xmlns="" val="3775759789"/>
      </p:ext>
    </p:extLst>
  </p:cSld>
  <p:clrMapOvr>
    <a:masterClrMapping/>
  </p:clrMapOvr>
  <p:transition>
    <p:wipe dir="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pPr eaLnBrk="1" hangingPunct="1"/>
            <a:r>
              <a:rPr lang="en-US" smtClean="0"/>
              <a:t>Select Communication Channels</a:t>
            </a:r>
          </a:p>
        </p:txBody>
      </p:sp>
      <p:sp>
        <p:nvSpPr>
          <p:cNvPr id="7" name="Content Placeholder 6"/>
          <p:cNvSpPr>
            <a:spLocks noGrp="1"/>
          </p:cNvSpPr>
          <p:nvPr>
            <p:ph idx="1"/>
          </p:nvPr>
        </p:nvSpPr>
        <p:spPr/>
        <p:txBody>
          <a:bodyPr>
            <a:normAutofit fontScale="77500" lnSpcReduction="20000"/>
          </a:bodyPr>
          <a:lstStyle/>
          <a:p>
            <a:r>
              <a:rPr lang="en-US" dirty="0" smtClean="0">
                <a:latin typeface="Arial" pitchFamily="34" charset="0"/>
              </a:rPr>
              <a:t>Personal communications channels let two or more persons communicate face-to-face or person-to-audience through a phone, surface mail, or e-mail. </a:t>
            </a:r>
          </a:p>
          <a:p>
            <a:r>
              <a:rPr lang="en-US" dirty="0" smtClean="0">
                <a:latin typeface="Arial" pitchFamily="34" charset="0"/>
              </a:rPr>
              <a:t>Derive its effectiveness from individualized presentation and feedback </a:t>
            </a:r>
          </a:p>
          <a:p>
            <a:pPr lvl="2"/>
            <a:r>
              <a:rPr lang="en-US" dirty="0" smtClean="0">
                <a:latin typeface="Arial" pitchFamily="34" charset="0"/>
              </a:rPr>
              <a:t>Direct and interactive marketing</a:t>
            </a:r>
          </a:p>
          <a:p>
            <a:pPr lvl="2"/>
            <a:r>
              <a:rPr lang="en-US" dirty="0" smtClean="0">
                <a:latin typeface="Arial" pitchFamily="34" charset="0"/>
              </a:rPr>
              <a:t>Word-of-mouth marketing</a:t>
            </a:r>
          </a:p>
          <a:p>
            <a:pPr lvl="2"/>
            <a:r>
              <a:rPr lang="en-US" dirty="0" smtClean="0">
                <a:latin typeface="Arial" pitchFamily="34" charset="0"/>
              </a:rPr>
              <a:t>Personal selling</a:t>
            </a:r>
          </a:p>
          <a:p>
            <a:r>
              <a:rPr lang="en-US" dirty="0" smtClean="0">
                <a:latin typeface="Arial" pitchFamily="34" charset="0"/>
              </a:rPr>
              <a:t>Further distinction of  Personal Communication</a:t>
            </a:r>
          </a:p>
          <a:p>
            <a:pPr lvl="2"/>
            <a:r>
              <a:rPr lang="en-US" b="1" dirty="0" smtClean="0">
                <a:latin typeface="Arial" pitchFamily="34" charset="0"/>
              </a:rPr>
              <a:t>Advocate channels </a:t>
            </a:r>
            <a:r>
              <a:rPr lang="en-US" dirty="0" smtClean="0">
                <a:latin typeface="Arial" pitchFamily="34" charset="0"/>
              </a:rPr>
              <a:t>consist of company salespeople contacting buyers in the target market. </a:t>
            </a:r>
          </a:p>
          <a:p>
            <a:pPr lvl="2"/>
            <a:r>
              <a:rPr lang="en-US" b="1" dirty="0" smtClean="0">
                <a:latin typeface="Arial" pitchFamily="34" charset="0"/>
              </a:rPr>
              <a:t>Expert channels </a:t>
            </a:r>
            <a:r>
              <a:rPr lang="en-US" dirty="0" smtClean="0">
                <a:latin typeface="Arial" pitchFamily="34" charset="0"/>
              </a:rPr>
              <a:t>consist of independent experts making statements to target buyers. </a:t>
            </a:r>
          </a:p>
          <a:p>
            <a:pPr lvl="2"/>
            <a:r>
              <a:rPr lang="en-US" b="1" dirty="0" smtClean="0">
                <a:latin typeface="Arial" pitchFamily="34" charset="0"/>
              </a:rPr>
              <a:t>Social channels </a:t>
            </a:r>
            <a:r>
              <a:rPr lang="en-US" dirty="0" smtClean="0">
                <a:latin typeface="Arial" pitchFamily="34" charset="0"/>
              </a:rPr>
              <a:t>consist of neighbors, friends, family members, and associates talking to target buyers</a:t>
            </a:r>
          </a:p>
          <a:p>
            <a:pPr lvl="2"/>
            <a:endParaRPr lang="en-US" dirty="0"/>
          </a:p>
        </p:txBody>
      </p:sp>
    </p:spTree>
    <p:extLst>
      <p:ext uri="{BB962C8B-B14F-4D97-AF65-F5344CB8AC3E}">
        <p14:creationId xmlns:p14="http://schemas.microsoft.com/office/powerpoint/2010/main" xmlns="" val="3775759789"/>
      </p:ext>
    </p:extLst>
  </p:cSld>
  <p:clrMapOvr>
    <a:masterClrMapping/>
  </p:clrMapOvr>
  <p:transition>
    <p:wipe dir="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pPr eaLnBrk="1" hangingPunct="1"/>
            <a:r>
              <a:rPr lang="en-US" smtClean="0"/>
              <a:t>Select Communication Channels</a:t>
            </a:r>
          </a:p>
        </p:txBody>
      </p:sp>
      <p:sp>
        <p:nvSpPr>
          <p:cNvPr id="7" name="Content Placeholder 6"/>
          <p:cNvSpPr>
            <a:spLocks noGrp="1"/>
          </p:cNvSpPr>
          <p:nvPr>
            <p:ph idx="1"/>
          </p:nvPr>
        </p:nvSpPr>
        <p:spPr/>
        <p:txBody>
          <a:bodyPr>
            <a:normAutofit/>
          </a:bodyPr>
          <a:lstStyle/>
          <a:p>
            <a:r>
              <a:rPr lang="en-US" dirty="0" err="1" smtClean="0">
                <a:latin typeface="Arial" pitchFamily="34" charset="0"/>
              </a:rPr>
              <a:t>Nonpersonal</a:t>
            </a:r>
            <a:r>
              <a:rPr lang="en-US" dirty="0" smtClean="0">
                <a:latin typeface="Arial" pitchFamily="34" charset="0"/>
              </a:rPr>
              <a:t> channels are communications directed to more than one person and include:</a:t>
            </a:r>
          </a:p>
          <a:p>
            <a:pPr lvl="1"/>
            <a:r>
              <a:rPr lang="en-US" dirty="0" smtClean="0">
                <a:latin typeface="Arial" pitchFamily="34" charset="0"/>
              </a:rPr>
              <a:t>Advertising</a:t>
            </a:r>
          </a:p>
          <a:p>
            <a:pPr lvl="1"/>
            <a:r>
              <a:rPr lang="en-US" dirty="0" smtClean="0">
                <a:latin typeface="Arial" pitchFamily="34" charset="0"/>
              </a:rPr>
              <a:t>Sales promotions</a:t>
            </a:r>
          </a:p>
          <a:p>
            <a:pPr lvl="1"/>
            <a:r>
              <a:rPr lang="en-US" dirty="0" smtClean="0">
                <a:latin typeface="Arial" pitchFamily="34" charset="0"/>
              </a:rPr>
              <a:t>Events and experiences</a:t>
            </a:r>
          </a:p>
          <a:p>
            <a:pPr lvl="1"/>
            <a:r>
              <a:rPr lang="en-US" dirty="0" smtClean="0">
                <a:latin typeface="Arial" pitchFamily="34" charset="0"/>
              </a:rPr>
              <a:t>Public relations</a:t>
            </a:r>
            <a:endParaRPr lang="en-US" dirty="0"/>
          </a:p>
        </p:txBody>
      </p:sp>
    </p:spTree>
    <p:extLst>
      <p:ext uri="{BB962C8B-B14F-4D97-AF65-F5344CB8AC3E}">
        <p14:creationId xmlns:p14="http://schemas.microsoft.com/office/powerpoint/2010/main" xmlns="" val="3775759789"/>
      </p:ext>
    </p:extLst>
  </p:cSld>
  <p:clrMapOvr>
    <a:masterClrMapping/>
  </p:clrMapOvr>
  <p:transition>
    <p:wipe dir="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pPr eaLnBrk="1" hangingPunct="1"/>
            <a:r>
              <a:rPr lang="en-US" smtClean="0"/>
              <a:t>Establish the Budget</a:t>
            </a:r>
          </a:p>
        </p:txBody>
      </p:sp>
      <p:sp>
        <p:nvSpPr>
          <p:cNvPr id="55299" name="Rectangle 8"/>
          <p:cNvSpPr>
            <a:spLocks noGrp="1" noChangeArrowheads="1"/>
          </p:cNvSpPr>
          <p:nvPr>
            <p:ph type="body" idx="1"/>
          </p:nvPr>
        </p:nvSpPr>
        <p:spPr/>
        <p:txBody>
          <a:bodyPr/>
          <a:lstStyle/>
          <a:p>
            <a:pPr eaLnBrk="1" hangingPunct="1"/>
            <a:r>
              <a:rPr lang="en-US" smtClean="0"/>
              <a:t>Affordable</a:t>
            </a:r>
          </a:p>
          <a:p>
            <a:pPr eaLnBrk="1" hangingPunct="1"/>
            <a:r>
              <a:rPr lang="en-US" smtClean="0"/>
              <a:t>Percentage-of-sales</a:t>
            </a:r>
          </a:p>
          <a:p>
            <a:pPr eaLnBrk="1" hangingPunct="1"/>
            <a:r>
              <a:rPr lang="en-US" smtClean="0"/>
              <a:t>Competitive parity</a:t>
            </a:r>
          </a:p>
          <a:p>
            <a:pPr eaLnBrk="1" hangingPunct="1"/>
            <a:r>
              <a:rPr lang="en-US" smtClean="0"/>
              <a:t>Objective-and-task</a:t>
            </a:r>
          </a:p>
        </p:txBody>
      </p:sp>
    </p:spTree>
    <p:extLst>
      <p:ext uri="{BB962C8B-B14F-4D97-AF65-F5344CB8AC3E}">
        <p14:creationId xmlns:p14="http://schemas.microsoft.com/office/powerpoint/2010/main" xmlns="" val="2859828755"/>
      </p:ext>
    </p:extLst>
  </p:cSld>
  <p:clrMapOvr>
    <a:masterClrMapping/>
  </p:clrMapOvr>
  <p:transition>
    <p:wipe dir="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6" name="Rectangle 4"/>
          <p:cNvSpPr>
            <a:spLocks noGrp="1" noChangeArrowheads="1"/>
          </p:cNvSpPr>
          <p:nvPr>
            <p:ph type="title"/>
          </p:nvPr>
        </p:nvSpPr>
        <p:spPr/>
        <p:txBody>
          <a:bodyPr/>
          <a:lstStyle/>
          <a:p>
            <a:pPr eaLnBrk="1" hangingPunct="1"/>
            <a:r>
              <a:rPr lang="en-US" smtClean="0"/>
              <a:t>Objective-and-Task Method</a:t>
            </a:r>
          </a:p>
        </p:txBody>
      </p:sp>
      <p:sp>
        <p:nvSpPr>
          <p:cNvPr id="57347" name="Rectangle 5"/>
          <p:cNvSpPr>
            <a:spLocks noGrp="1" noChangeArrowheads="1"/>
          </p:cNvSpPr>
          <p:nvPr>
            <p:ph type="body" idx="1"/>
          </p:nvPr>
        </p:nvSpPr>
        <p:spPr>
          <a:xfrm>
            <a:off x="381000" y="1371600"/>
            <a:ext cx="7924800" cy="5181600"/>
          </a:xfrm>
        </p:spPr>
        <p:txBody>
          <a:bodyPr/>
          <a:lstStyle/>
          <a:p>
            <a:pPr eaLnBrk="1" hangingPunct="1">
              <a:lnSpc>
                <a:spcPct val="90000"/>
              </a:lnSpc>
            </a:pPr>
            <a:r>
              <a:rPr lang="en-US" sz="2400" smtClean="0"/>
              <a:t>Establish the market share goal.</a:t>
            </a:r>
          </a:p>
          <a:p>
            <a:pPr eaLnBrk="1" hangingPunct="1">
              <a:lnSpc>
                <a:spcPct val="90000"/>
              </a:lnSpc>
            </a:pPr>
            <a:r>
              <a:rPr lang="en-US" sz="2400" smtClean="0"/>
              <a:t>Determine the percentage that should be reached.</a:t>
            </a:r>
          </a:p>
          <a:p>
            <a:pPr eaLnBrk="1" hangingPunct="1">
              <a:lnSpc>
                <a:spcPct val="90000"/>
              </a:lnSpc>
            </a:pPr>
            <a:r>
              <a:rPr lang="en-US" sz="2400" smtClean="0"/>
              <a:t>Determine the percentage of aware prospects that should be persuaded to try the brand.</a:t>
            </a:r>
          </a:p>
          <a:p>
            <a:pPr eaLnBrk="1" hangingPunct="1">
              <a:lnSpc>
                <a:spcPct val="90000"/>
              </a:lnSpc>
            </a:pPr>
            <a:r>
              <a:rPr lang="en-US" sz="2400" smtClean="0"/>
              <a:t>Determine the number of advertising impressions per 1% trial rate.</a:t>
            </a:r>
          </a:p>
          <a:p>
            <a:pPr eaLnBrk="1" hangingPunct="1">
              <a:lnSpc>
                <a:spcPct val="90000"/>
              </a:lnSpc>
            </a:pPr>
            <a:r>
              <a:rPr lang="en-US" sz="2400" smtClean="0"/>
              <a:t>Determine the number of gross rating points that would have to be purchased.</a:t>
            </a:r>
          </a:p>
          <a:p>
            <a:pPr eaLnBrk="1" hangingPunct="1">
              <a:lnSpc>
                <a:spcPct val="90000"/>
              </a:lnSpc>
            </a:pPr>
            <a:r>
              <a:rPr lang="en-US" sz="2400" smtClean="0"/>
              <a:t>Determine the necessary advertising budget on the basis of the average cost of buying a GRP.</a:t>
            </a:r>
          </a:p>
        </p:txBody>
      </p:sp>
    </p:spTree>
    <p:extLst>
      <p:ext uri="{BB962C8B-B14F-4D97-AF65-F5344CB8AC3E}">
        <p14:creationId xmlns:p14="http://schemas.microsoft.com/office/powerpoint/2010/main" xmlns="" val="2101527669"/>
      </p:ext>
    </p:extLst>
  </p:cSld>
  <p:clrMapOvr>
    <a:masterClrMapping/>
  </p:clrMapOvr>
  <p:transition>
    <p:wipe dir="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2"/>
          <p:cNvSpPr>
            <a:spLocks noGrp="1" noChangeArrowheads="1"/>
          </p:cNvSpPr>
          <p:nvPr>
            <p:ph type="title"/>
          </p:nvPr>
        </p:nvSpPr>
        <p:spPr>
          <a:xfrm>
            <a:off x="762000" y="274638"/>
            <a:ext cx="7696200" cy="1325562"/>
          </a:xfrm>
        </p:spPr>
        <p:txBody>
          <a:bodyPr>
            <a:normAutofit fontScale="90000"/>
          </a:bodyPr>
          <a:lstStyle/>
          <a:p>
            <a:pPr eaLnBrk="1" hangingPunct="1"/>
            <a:r>
              <a:rPr lang="en-US" smtClean="0"/>
              <a:t>Characteristics </a:t>
            </a:r>
            <a:br>
              <a:rPr lang="en-US" smtClean="0"/>
            </a:br>
            <a:r>
              <a:rPr lang="en-US" smtClean="0"/>
              <a:t>of the Mix</a:t>
            </a:r>
          </a:p>
        </p:txBody>
      </p:sp>
      <p:sp>
        <p:nvSpPr>
          <p:cNvPr id="59394" name="Rectangle 3"/>
          <p:cNvSpPr>
            <a:spLocks noGrp="1" noChangeArrowheads="1"/>
          </p:cNvSpPr>
          <p:nvPr>
            <p:ph type="body" sz="half" idx="1"/>
          </p:nvPr>
        </p:nvSpPr>
        <p:spPr>
          <a:xfrm>
            <a:off x="762000" y="2057400"/>
            <a:ext cx="3771900" cy="4114800"/>
          </a:xfrm>
        </p:spPr>
        <p:txBody>
          <a:bodyPr/>
          <a:lstStyle/>
          <a:p>
            <a:pPr eaLnBrk="1" hangingPunct="1">
              <a:buFont typeface="Wingdings" pitchFamily="2" charset="2"/>
              <a:buNone/>
            </a:pPr>
            <a:r>
              <a:rPr lang="en-US" smtClean="0"/>
              <a:t>Advertising</a:t>
            </a:r>
          </a:p>
          <a:p>
            <a:pPr eaLnBrk="1" hangingPunct="1"/>
            <a:r>
              <a:rPr lang="en-US" smtClean="0"/>
              <a:t>Pervasiveness</a:t>
            </a:r>
          </a:p>
          <a:p>
            <a:pPr eaLnBrk="1" hangingPunct="1"/>
            <a:r>
              <a:rPr lang="en-US" smtClean="0"/>
              <a:t>Amplified expressiveness</a:t>
            </a:r>
          </a:p>
          <a:p>
            <a:pPr eaLnBrk="1" hangingPunct="1"/>
            <a:r>
              <a:rPr lang="en-US" smtClean="0"/>
              <a:t>Impersonality</a:t>
            </a:r>
          </a:p>
        </p:txBody>
      </p:sp>
      <p:sp>
        <p:nvSpPr>
          <p:cNvPr id="59395" name="Rectangle 4"/>
          <p:cNvSpPr>
            <a:spLocks noGrp="1" noChangeArrowheads="1"/>
          </p:cNvSpPr>
          <p:nvPr>
            <p:ph type="body" sz="half" idx="2"/>
          </p:nvPr>
        </p:nvSpPr>
        <p:spPr>
          <a:xfrm>
            <a:off x="4686300" y="2133600"/>
            <a:ext cx="3771900" cy="4038600"/>
          </a:xfrm>
        </p:spPr>
        <p:txBody>
          <a:bodyPr/>
          <a:lstStyle/>
          <a:p>
            <a:pPr eaLnBrk="1" hangingPunct="1">
              <a:buFont typeface="Wingdings" pitchFamily="2" charset="2"/>
              <a:buNone/>
            </a:pPr>
            <a:r>
              <a:rPr lang="en-US" smtClean="0"/>
              <a:t>Sales Promotion</a:t>
            </a:r>
          </a:p>
          <a:p>
            <a:pPr eaLnBrk="1" hangingPunct="1"/>
            <a:r>
              <a:rPr lang="en-US" smtClean="0"/>
              <a:t>Communication</a:t>
            </a:r>
          </a:p>
          <a:p>
            <a:pPr eaLnBrk="1" hangingPunct="1"/>
            <a:r>
              <a:rPr lang="en-US" smtClean="0"/>
              <a:t>Incentive</a:t>
            </a:r>
          </a:p>
          <a:p>
            <a:pPr eaLnBrk="1" hangingPunct="1"/>
            <a:r>
              <a:rPr lang="en-US" smtClean="0"/>
              <a:t>Invitation</a:t>
            </a:r>
          </a:p>
        </p:txBody>
      </p:sp>
    </p:spTree>
    <p:extLst>
      <p:ext uri="{BB962C8B-B14F-4D97-AF65-F5344CB8AC3E}">
        <p14:creationId xmlns:p14="http://schemas.microsoft.com/office/powerpoint/2010/main" xmlns="" val="1028015410"/>
      </p:ext>
    </p:extLst>
  </p:cSld>
  <p:clrMapOvr>
    <a:masterClrMapping/>
  </p:clrMapOvr>
  <p:transition>
    <p:wipe dir="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2"/>
          <p:cNvSpPr>
            <a:spLocks noGrp="1" noChangeArrowheads="1"/>
          </p:cNvSpPr>
          <p:nvPr>
            <p:ph type="title"/>
          </p:nvPr>
        </p:nvSpPr>
        <p:spPr/>
        <p:txBody>
          <a:bodyPr>
            <a:normAutofit fontScale="90000"/>
          </a:bodyPr>
          <a:lstStyle/>
          <a:p>
            <a:pPr eaLnBrk="1" hangingPunct="1"/>
            <a:r>
              <a:rPr lang="en-US" smtClean="0"/>
              <a:t>Characteristics </a:t>
            </a:r>
            <a:br>
              <a:rPr lang="en-US" smtClean="0"/>
            </a:br>
            <a:r>
              <a:rPr lang="en-US" smtClean="0"/>
              <a:t>of the Mix</a:t>
            </a:r>
          </a:p>
        </p:txBody>
      </p:sp>
      <p:sp>
        <p:nvSpPr>
          <p:cNvPr id="61442" name="Rectangle 3"/>
          <p:cNvSpPr>
            <a:spLocks noGrp="1" noChangeArrowheads="1"/>
          </p:cNvSpPr>
          <p:nvPr>
            <p:ph type="body" sz="half" idx="1"/>
          </p:nvPr>
        </p:nvSpPr>
        <p:spPr/>
        <p:txBody>
          <a:bodyPr/>
          <a:lstStyle/>
          <a:p>
            <a:pPr eaLnBrk="1" hangingPunct="1">
              <a:buFont typeface="Wingdings" pitchFamily="2" charset="2"/>
              <a:buNone/>
            </a:pPr>
            <a:r>
              <a:rPr lang="en-US" smtClean="0"/>
              <a:t>Public Relations and Publicity</a:t>
            </a:r>
          </a:p>
          <a:p>
            <a:pPr eaLnBrk="1" hangingPunct="1"/>
            <a:r>
              <a:rPr lang="en-US" smtClean="0"/>
              <a:t>High credibility</a:t>
            </a:r>
          </a:p>
          <a:p>
            <a:pPr eaLnBrk="1" hangingPunct="1"/>
            <a:r>
              <a:rPr lang="en-US" smtClean="0"/>
              <a:t>Ability to catch buyers off guard</a:t>
            </a:r>
          </a:p>
          <a:p>
            <a:pPr eaLnBrk="1" hangingPunct="1"/>
            <a:r>
              <a:rPr lang="en-US" smtClean="0"/>
              <a:t>Dramatization</a:t>
            </a:r>
          </a:p>
          <a:p>
            <a:pPr eaLnBrk="1" hangingPunct="1"/>
            <a:endParaRPr lang="en-US" smtClean="0"/>
          </a:p>
        </p:txBody>
      </p:sp>
      <p:sp>
        <p:nvSpPr>
          <p:cNvPr id="61443" name="Rectangle 4"/>
          <p:cNvSpPr>
            <a:spLocks noGrp="1" noChangeArrowheads="1"/>
          </p:cNvSpPr>
          <p:nvPr>
            <p:ph type="body" sz="half" idx="2"/>
          </p:nvPr>
        </p:nvSpPr>
        <p:spPr/>
        <p:txBody>
          <a:bodyPr/>
          <a:lstStyle/>
          <a:p>
            <a:pPr eaLnBrk="1" hangingPunct="1">
              <a:buFont typeface="Wingdings" pitchFamily="2" charset="2"/>
              <a:buNone/>
            </a:pPr>
            <a:r>
              <a:rPr lang="en-US" smtClean="0"/>
              <a:t>Events and Experiences</a:t>
            </a:r>
          </a:p>
          <a:p>
            <a:pPr eaLnBrk="1" hangingPunct="1"/>
            <a:r>
              <a:rPr lang="en-US" smtClean="0"/>
              <a:t>Relevant</a:t>
            </a:r>
          </a:p>
          <a:p>
            <a:pPr eaLnBrk="1" hangingPunct="1"/>
            <a:r>
              <a:rPr lang="en-US" smtClean="0"/>
              <a:t>Involving</a:t>
            </a:r>
          </a:p>
          <a:p>
            <a:pPr eaLnBrk="1" hangingPunct="1"/>
            <a:r>
              <a:rPr lang="en-US" smtClean="0"/>
              <a:t>Implicit</a:t>
            </a:r>
          </a:p>
        </p:txBody>
      </p:sp>
    </p:spTree>
    <p:extLst>
      <p:ext uri="{BB962C8B-B14F-4D97-AF65-F5344CB8AC3E}">
        <p14:creationId xmlns:p14="http://schemas.microsoft.com/office/powerpoint/2010/main" xmlns="" val="4189593514"/>
      </p:ext>
    </p:extLst>
  </p:cSld>
  <p:clrMapOvr>
    <a:masterClrMapping/>
  </p:clrMapOvr>
  <p:transition>
    <p:wipe dir="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2"/>
          <p:cNvSpPr>
            <a:spLocks noGrp="1" noChangeArrowheads="1"/>
          </p:cNvSpPr>
          <p:nvPr>
            <p:ph type="title"/>
          </p:nvPr>
        </p:nvSpPr>
        <p:spPr/>
        <p:txBody>
          <a:bodyPr>
            <a:normAutofit fontScale="90000"/>
          </a:bodyPr>
          <a:lstStyle/>
          <a:p>
            <a:pPr eaLnBrk="1" hangingPunct="1"/>
            <a:r>
              <a:rPr lang="en-US" smtClean="0"/>
              <a:t>Characteristics </a:t>
            </a:r>
            <a:br>
              <a:rPr lang="en-US" smtClean="0"/>
            </a:br>
            <a:r>
              <a:rPr lang="en-US" smtClean="0"/>
              <a:t>of the Mix</a:t>
            </a:r>
          </a:p>
        </p:txBody>
      </p:sp>
      <p:sp>
        <p:nvSpPr>
          <p:cNvPr id="63490" name="Rectangle 3"/>
          <p:cNvSpPr>
            <a:spLocks noGrp="1" noChangeArrowheads="1"/>
          </p:cNvSpPr>
          <p:nvPr>
            <p:ph type="body" sz="half" idx="1"/>
          </p:nvPr>
        </p:nvSpPr>
        <p:spPr>
          <a:xfrm>
            <a:off x="762000" y="1600200"/>
            <a:ext cx="4191000" cy="4572000"/>
          </a:xfrm>
        </p:spPr>
        <p:txBody>
          <a:bodyPr>
            <a:normAutofit lnSpcReduction="10000"/>
          </a:bodyPr>
          <a:lstStyle/>
          <a:p>
            <a:pPr eaLnBrk="1" hangingPunct="1">
              <a:buFont typeface="Wingdings" pitchFamily="2" charset="2"/>
              <a:buNone/>
            </a:pPr>
            <a:r>
              <a:rPr lang="en-US" smtClean="0"/>
              <a:t>Direct Marketing</a:t>
            </a:r>
          </a:p>
          <a:p>
            <a:pPr eaLnBrk="1" hangingPunct="1"/>
            <a:r>
              <a:rPr lang="en-US" smtClean="0"/>
              <a:t>Customized</a:t>
            </a:r>
          </a:p>
          <a:p>
            <a:pPr eaLnBrk="1" hangingPunct="1"/>
            <a:r>
              <a:rPr lang="en-US" smtClean="0"/>
              <a:t>Up-to-date</a:t>
            </a:r>
          </a:p>
          <a:p>
            <a:pPr eaLnBrk="1" hangingPunct="1"/>
            <a:r>
              <a:rPr lang="en-US" smtClean="0"/>
              <a:t>Interactive</a:t>
            </a:r>
          </a:p>
          <a:p>
            <a:pPr eaLnBrk="1" hangingPunct="1"/>
            <a:endParaRPr lang="en-US" smtClean="0"/>
          </a:p>
          <a:p>
            <a:pPr eaLnBrk="1" hangingPunct="1">
              <a:buFont typeface="Wingdings" pitchFamily="2" charset="2"/>
              <a:buNone/>
            </a:pPr>
            <a:r>
              <a:rPr lang="en-US" smtClean="0"/>
              <a:t>Word of Mouth Marketing</a:t>
            </a:r>
          </a:p>
          <a:p>
            <a:pPr eaLnBrk="1" hangingPunct="1"/>
            <a:r>
              <a:rPr lang="en-US" smtClean="0"/>
              <a:t>Credible</a:t>
            </a:r>
          </a:p>
          <a:p>
            <a:pPr eaLnBrk="1" hangingPunct="1"/>
            <a:r>
              <a:rPr lang="en-US" smtClean="0"/>
              <a:t>Personal</a:t>
            </a:r>
          </a:p>
          <a:p>
            <a:pPr eaLnBrk="1" hangingPunct="1"/>
            <a:r>
              <a:rPr lang="en-US" smtClean="0"/>
              <a:t>Timely</a:t>
            </a:r>
          </a:p>
          <a:p>
            <a:pPr eaLnBrk="1" hangingPunct="1"/>
            <a:endParaRPr lang="en-US" smtClean="0"/>
          </a:p>
          <a:p>
            <a:pPr eaLnBrk="1" hangingPunct="1"/>
            <a:endParaRPr lang="en-US" smtClean="0"/>
          </a:p>
        </p:txBody>
      </p:sp>
      <p:sp>
        <p:nvSpPr>
          <p:cNvPr id="63491" name="Rectangle 4"/>
          <p:cNvSpPr>
            <a:spLocks noGrp="1" noChangeArrowheads="1"/>
          </p:cNvSpPr>
          <p:nvPr>
            <p:ph type="body" sz="half" idx="2"/>
          </p:nvPr>
        </p:nvSpPr>
        <p:spPr/>
        <p:txBody>
          <a:bodyPr/>
          <a:lstStyle/>
          <a:p>
            <a:pPr eaLnBrk="1" hangingPunct="1">
              <a:buFont typeface="Wingdings" pitchFamily="2" charset="2"/>
              <a:buNone/>
            </a:pPr>
            <a:r>
              <a:rPr lang="en-US" smtClean="0"/>
              <a:t>Personal Selling</a:t>
            </a:r>
          </a:p>
          <a:p>
            <a:pPr eaLnBrk="1" hangingPunct="1"/>
            <a:r>
              <a:rPr lang="en-US" smtClean="0"/>
              <a:t>Personal interaction</a:t>
            </a:r>
          </a:p>
          <a:p>
            <a:pPr eaLnBrk="1" hangingPunct="1"/>
            <a:r>
              <a:rPr lang="en-US" smtClean="0"/>
              <a:t>Cultivation</a:t>
            </a:r>
          </a:p>
          <a:p>
            <a:pPr eaLnBrk="1" hangingPunct="1"/>
            <a:r>
              <a:rPr lang="en-US" smtClean="0"/>
              <a:t>Response</a:t>
            </a:r>
          </a:p>
          <a:p>
            <a:pPr eaLnBrk="1" hangingPunct="1"/>
            <a:endParaRPr lang="en-US" smtClean="0"/>
          </a:p>
        </p:txBody>
      </p:sp>
    </p:spTree>
    <p:extLst>
      <p:ext uri="{BB962C8B-B14F-4D97-AF65-F5344CB8AC3E}">
        <p14:creationId xmlns:p14="http://schemas.microsoft.com/office/powerpoint/2010/main" xmlns="" val="3226229886"/>
      </p:ext>
    </p:extLst>
  </p:cSld>
  <p:clrMapOvr>
    <a:masterClrMapping/>
  </p:clrMapOvr>
  <p:transition>
    <p:wipe dir="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8051</TotalTime>
  <Words>4384</Words>
  <Application>Microsoft Office PowerPoint</Application>
  <PresentationFormat>On-screen Show (4:3)</PresentationFormat>
  <Paragraphs>283</Paragraphs>
  <Slides>27</Slides>
  <Notes>27</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Office Theme</vt:lpstr>
      <vt:lpstr>Applied Marketing Strategies</vt:lpstr>
      <vt:lpstr>Strategy Formulation &amp; Implementation</vt:lpstr>
      <vt:lpstr>Promotion Strategies </vt:lpstr>
      <vt:lpstr>Lecture Agenda</vt:lpstr>
      <vt:lpstr>Marketing Communications</vt:lpstr>
      <vt:lpstr>Modes of Marketing Communications</vt:lpstr>
      <vt:lpstr>Communication Platforms</vt:lpstr>
      <vt:lpstr>Communication Platforms</vt:lpstr>
      <vt:lpstr>Communication Platforms</vt:lpstr>
      <vt:lpstr>Elements in the Communications Process</vt:lpstr>
      <vt:lpstr>Micromodels of Communications</vt:lpstr>
      <vt:lpstr>An Ideal Ad Campaign</vt:lpstr>
      <vt:lpstr>Steps in Developing Effective Communications</vt:lpstr>
      <vt:lpstr>Communications Objectives</vt:lpstr>
      <vt:lpstr>Designing the Communications</vt:lpstr>
      <vt:lpstr>Message Strategy</vt:lpstr>
      <vt:lpstr>Creative Strategy</vt:lpstr>
      <vt:lpstr>Positive and Negative Appeals</vt:lpstr>
      <vt:lpstr>Message Source</vt:lpstr>
      <vt:lpstr>Select Communication Channels</vt:lpstr>
      <vt:lpstr>Select Communication Channels</vt:lpstr>
      <vt:lpstr>Select Communication Channels</vt:lpstr>
      <vt:lpstr>Establish the Budget</vt:lpstr>
      <vt:lpstr>Objective-and-Task Method</vt:lpstr>
      <vt:lpstr>Characteristics  of the Mix</vt:lpstr>
      <vt:lpstr>Characteristics  of the Mix</vt:lpstr>
      <vt:lpstr>Characteristics  of the Mix</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Applied Marketing Strategies</dc:title>
  <dc:creator>Umar</dc:creator>
  <cp:lastModifiedBy>Administrator</cp:lastModifiedBy>
  <cp:revision>97</cp:revision>
  <dcterms:created xsi:type="dcterms:W3CDTF">2006-08-16T00:00:00Z</dcterms:created>
  <dcterms:modified xsi:type="dcterms:W3CDTF">2013-01-08T08:11:33Z</dcterms:modified>
</cp:coreProperties>
</file>