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58319" autoAdjust="0"/>
  </p:normalViewPr>
  <p:slideViewPr>
    <p:cSldViewPr>
      <p:cViewPr varScale="1">
        <p:scale>
          <a:sx n="25" d="100"/>
          <a:sy n="25" d="100"/>
        </p:scale>
        <p:origin x="-1896" y="-67"/>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07/01/2013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p14="http://schemas.microsoft.com/office/powerpoint/2010/main" xmlns=""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07/01/2013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C884E13-C7FC-45D0-A72D-CAABBE5FF567}" type="slidenum">
              <a:rPr lang="en-US" smtClean="0"/>
              <a:pPr/>
              <a:t>3</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7922E86-2899-4CD6-BA31-C791B49A2B21}" type="slidenum">
              <a:rPr lang="en-US" smtClean="0"/>
              <a:pPr/>
              <a:t>4</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the previous chapter, we examined marketing intermediaries from the viewpoint of manufacturers who wanted to build and manage marketing channels. In this chapter, we view these intermediaries—retailers, wholesalers, and logistical organizations—as requiring and forging their own marketing strategies in a rapidly changing world. Intermediaries also strive for marketing excellence and can reap the benefits like any other type of company. While innovative retailers such as Zappos, Sweden’s H&amp;M, Spain’s Zara and Mango, and Britain’s Topshop have thrived in recent years, others such as former U.S. stalwarts Gap, Home Depot, and Kmart have struggled. The more successful intermediaries use strategic planning, advanced information systems, and sophisticated marketing tools. They segment their markets, improve their market targeting and positioning, and aggressively pursue market expansion and diversification strategies. In this chapter, we consider marketing excellence in retailing, wholesaling, and logistics.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714C54F-E8D2-47CC-BE3F-EDE88F719EA0}" type="slidenum">
              <a:rPr lang="en-US" smtClean="0"/>
              <a:pPr/>
              <a:t>5</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Retailing includes all the activities in selling goods or services directly to final consumers for personal, non-business use. A retailer or retail store is any business enterprise whose sales volume comes primarily from retailing.</a:t>
            </a:r>
          </a:p>
          <a:p>
            <a:pPr eaLnBrk="1" hangingPunct="1"/>
            <a:r>
              <a:rPr lang="en-US" dirty="0" smtClean="0">
                <a:latin typeface="Arial" pitchFamily="34" charset="0"/>
              </a:rPr>
              <a:t>Any organization selling to final consumers—whether it is a manufacturer, wholesaler, or retailer—is doing retailing. It doesn’t matter how the goods or services are sold (in person, by mail, telephone, vending machine, or on the Internet) or where (in a store, on the street, or in the consumer’s home).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2438CCF-274F-4558-BEF4-07C49F39F04B}" type="slidenum">
              <a:rPr lang="en-US" smtClean="0"/>
              <a:pPr/>
              <a:t>6</a:t>
            </a:fld>
            <a:endParaRPr lang="en-U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xfrm>
            <a:off x="475353" y="4343013"/>
            <a:ext cx="5696539" cy="4115574"/>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This slide lists the major types of retailers. </a:t>
            </a:r>
          </a:p>
          <a:p>
            <a:pPr eaLnBrk="1" hangingPunct="1"/>
            <a:r>
              <a:rPr lang="en-US" dirty="0" smtClean="0">
                <a:latin typeface="Arial" pitchFamily="34" charset="0"/>
              </a:rPr>
              <a:t>Specialty stores carry a narrow product line.  Department stores carry several product lines. Supermarkets are large, low-cost, low-margin, high-volume, self-service store designed to meet total needs for food and household products. Convenience stores are small stores in residential area, often open 24/7, limited line of high-turnover convenience products plus takeout. Drug stores carry prescription and pharmacies, health and beauty aids, other personal care, small durable, miscellaneous items. Discount stores are standard or specialty merchandise; low-price, low-margin, high-volume stores. Extreme value or hard-discount store carry a more restricted merchandise mix than discount stores but at even lower prices.  Off-price retailers carry leftover goods, overruns, irregular merchandise sold at less than retail. Superstores are huge selling spaces, routinely purchased food and household items, plus services. Category killers carry a deep assortment in one category. Hypermarkets are huge stores that combine supermarket, discount, and warehouse retailing. Catalog showrooms include a broad selection of high-markup, fast-moving, brand-name goods sold by catalog at a discount.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8AF3BD2-3E11-465B-AF37-081E8715649C}" type="slidenum">
              <a:rPr lang="en-US" smtClean="0"/>
              <a:pPr/>
              <a:t>7</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Retailers meet widely different consumer preferences for service levels and specific services. They position themselves as offering one of four levels of service. Self-service is the cornerstone of all discount operations. Many customers are willing to carry out their own “locate-compare-select” process to save money. Self-selection means that customers find their own goods, although they can ask for assistance. Limited service means these retailers carry more shopping goods and services such as credit and merchandise-return privileges. With full service, salespeople are ready to assist in every phase of the “locate-compare-select” process. Customers who like to be waited on prefer this type of store.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513AF37-8391-4008-9B7E-5D330083DA57}" type="slidenum">
              <a:rPr lang="en-US" smtClean="0"/>
              <a:pPr/>
              <a:t>8</a:t>
            </a:fld>
            <a:endParaRPr lang="en-U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Although the overwhelming bulk of goods and services— 97 percent—is sold through stores, </a:t>
            </a:r>
            <a:r>
              <a:rPr lang="en-US" dirty="0" err="1" smtClean="0">
                <a:latin typeface="Arial" pitchFamily="34" charset="0"/>
              </a:rPr>
              <a:t>nonstore</a:t>
            </a:r>
            <a:r>
              <a:rPr lang="en-US" dirty="0" smtClean="0">
                <a:latin typeface="Arial" pitchFamily="34" charset="0"/>
              </a:rPr>
              <a:t> retailing has been growing much faster than store retailing. </a:t>
            </a:r>
            <a:r>
              <a:rPr lang="en-US" dirty="0" err="1" smtClean="0">
                <a:latin typeface="Arial" pitchFamily="34" charset="0"/>
              </a:rPr>
              <a:t>Nonstore</a:t>
            </a:r>
            <a:r>
              <a:rPr lang="en-US" dirty="0" smtClean="0">
                <a:latin typeface="Arial" pitchFamily="34" charset="0"/>
              </a:rPr>
              <a:t> retailing falls into four major categories:</a:t>
            </a:r>
          </a:p>
          <a:p>
            <a:pPr eaLnBrk="1" hangingPunct="1"/>
            <a:r>
              <a:rPr lang="en-US" dirty="0" smtClean="0">
                <a:latin typeface="Arial" pitchFamily="34" charset="0"/>
              </a:rPr>
              <a:t>1. Direct selling, also called multilevel selling and network marketing, is a multibillion-dollar industry, with hundreds of companies selling door-to-door or at home sales parties.</a:t>
            </a:r>
          </a:p>
          <a:p>
            <a:pPr eaLnBrk="1" hangingPunct="1"/>
            <a:r>
              <a:rPr lang="en-US" dirty="0" smtClean="0">
                <a:latin typeface="Arial" pitchFamily="34" charset="0"/>
              </a:rPr>
              <a:t>2. Direct marketing has roots in direct-mail and catalog marketing (Lands’ End, </a:t>
            </a:r>
            <a:r>
              <a:rPr lang="en-US" dirty="0" err="1" smtClean="0">
                <a:latin typeface="Arial" pitchFamily="34" charset="0"/>
              </a:rPr>
              <a:t>L.L.Bean</a:t>
            </a:r>
            <a:r>
              <a:rPr lang="en-US" dirty="0" smtClean="0">
                <a:latin typeface="Arial" pitchFamily="34" charset="0"/>
              </a:rPr>
              <a:t>). It includes telemarketing (1-800-FLOWERS), television direct-response marketing (HSN, QVC), and electronic shopping (Amazon.com, Autobytel.com). </a:t>
            </a:r>
          </a:p>
          <a:p>
            <a:pPr eaLnBrk="1" hangingPunct="1"/>
            <a:r>
              <a:rPr lang="en-US" dirty="0" smtClean="0">
                <a:latin typeface="Arial" pitchFamily="34" charset="0"/>
              </a:rPr>
              <a:t>3. Automatic vending offers a variety of merchandise, including impulse goods such as cigarettes, soft drinks, and more. </a:t>
            </a:r>
          </a:p>
          <a:p>
            <a:pPr eaLnBrk="1" hangingPunct="1"/>
            <a:r>
              <a:rPr lang="en-US" dirty="0" smtClean="0">
                <a:latin typeface="Arial" pitchFamily="34" charset="0"/>
              </a:rPr>
              <a:t>4. Buying service is a </a:t>
            </a:r>
            <a:r>
              <a:rPr lang="en-US" dirty="0" err="1" smtClean="0">
                <a:latin typeface="Arial" pitchFamily="34" charset="0"/>
              </a:rPr>
              <a:t>storeless</a:t>
            </a:r>
            <a:r>
              <a:rPr lang="en-US" dirty="0" smtClean="0">
                <a:latin typeface="Arial" pitchFamily="34" charset="0"/>
              </a:rPr>
              <a:t> retailer serving a specific clientele—usually employees of large organizations—who are entitled to buy from a list of retailers that have agreed to give discounts in return for membership.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36A8C1-B89F-47FA-A245-551FF84EA4A2}" type="slidenum">
              <a:rPr lang="en-US" smtClean="0"/>
              <a:pPr/>
              <a:t>9</a:t>
            </a:fld>
            <a:endParaRPr lang="en-U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lists the major types of corporate retail organizations. Corporate chain store refers to two or more outlets owned and controlled, employing central buying and merchandising, and selling similar lines of merchandise. A  voluntary chain is a wholesaler-sponsored group of independent retailers engaged in bulk buying and common merchandising. Independent Grocers Alliance (IGA). A retailer cooperative is an independent retailers using a central buying organization and joint promotion efforts. Consumer cooperative is a retail firm owned by its customers. Members contribute money to open their own store, vote on its policies, elect a group to manage it, and receive dividends. A franchise organization is a contractual association between a franchisor and franchisees, popular in a number of product and service areas. A merchandising conglomerate is a corporation that combines several diversified retailing lines and forms under central ownership, with some integration of distribution and management.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421F06D-CAA8-4632-897F-37C3695386D8}" type="slidenum">
              <a:rPr lang="en-US" smtClean="0"/>
              <a:pPr/>
              <a:t>10</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a franchising system, individual franchisees are a tightly knit group of enterprises whose systematic operations are planned, directed, and controlled by the operation’s innovator, called a franchisor. Franchises are distinguished by three characteristics:</a:t>
            </a:r>
          </a:p>
          <a:p>
            <a:pPr eaLnBrk="1" hangingPunct="1"/>
            <a:r>
              <a:rPr lang="en-US" smtClean="0">
                <a:latin typeface="Arial" pitchFamily="34" charset="0"/>
              </a:rPr>
              <a:t>1. The franchisor owns a trade or service mark and licenses it to franchisees in return for royalty payments.</a:t>
            </a:r>
          </a:p>
          <a:p>
            <a:pPr eaLnBrk="1" hangingPunct="1"/>
            <a:r>
              <a:rPr lang="en-US" smtClean="0">
                <a:latin typeface="Arial" pitchFamily="34" charset="0"/>
              </a:rPr>
              <a:t>2. The franchisee pays for the right to be part of the system. Start-up costs include rental and lease equipment and fixtures, and usually a regular license fee. McDonald’s franchisees may invest as much as $1.6 million in total start-up costs and fees. The franchisee then pays McDonald’s a certain percentage of sales plus a monthly rent.</a:t>
            </a:r>
          </a:p>
          <a:p>
            <a:pPr eaLnBrk="1" hangingPunct="1"/>
            <a:r>
              <a:rPr lang="en-US" smtClean="0">
                <a:latin typeface="Arial" pitchFamily="34" charset="0"/>
              </a:rPr>
              <a:t>3. The franchisor provides its franchisees with a system for doing business.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D84523F-48DC-418F-88BB-556D533FC1EB}" type="slidenum">
              <a:rPr lang="en-US" smtClean="0"/>
              <a:pPr/>
              <a:t>11</a:t>
            </a:fld>
            <a:endParaRPr lang="en-US" smtClean="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identifies the many changes going on in the retail environment.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0594A34-0E4B-4B55-A0C2-E1F1D2C84EE2}" type="slidenum">
              <a:rPr lang="en-US" smtClean="0"/>
              <a:pPr/>
              <a:t>12</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With this new retail environment as a backdrop, we will examine retailers’ marketing decisions in the areas of target market, channels, product assortment, procurement, prices, services and store atmosphere, store activities and experiences, communications, and location.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A158C20-5AA2-4629-B71D-66372D5B702F}" type="slidenum">
              <a:rPr lang="en-US" smtClean="0"/>
              <a:pPr/>
              <a:t>13</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Retailers must decide on the services mix to offer customers. </a:t>
            </a:r>
            <a:r>
              <a:rPr lang="en-US" dirty="0" err="1" smtClean="0">
                <a:latin typeface="Arial" pitchFamily="34" charset="0"/>
              </a:rPr>
              <a:t>Prepurchase</a:t>
            </a:r>
            <a:r>
              <a:rPr lang="en-US" dirty="0" smtClean="0">
                <a:latin typeface="Arial" pitchFamily="34" charset="0"/>
              </a:rPr>
              <a:t> services include accepting telephone and mail orders, advertising, window and interior display, fitting rooms, shopping hours, fashion shows, and trade-ins. </a:t>
            </a:r>
            <a:r>
              <a:rPr lang="en-US" dirty="0" err="1" smtClean="0">
                <a:latin typeface="Arial" pitchFamily="34" charset="0"/>
              </a:rPr>
              <a:t>Postpurchase</a:t>
            </a:r>
            <a:r>
              <a:rPr lang="en-US" dirty="0" smtClean="0">
                <a:latin typeface="Arial" pitchFamily="34" charset="0"/>
              </a:rPr>
              <a:t> services include shipping and delivery, gift wrapping, adjustments and returns, alterations and tailoring, installations, and engraving. Ancillary services include general information, check cashing, parking, restaurants, repairs, interior decorating, credit, rest rooms, and baby-attendant service.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3C40E6B-A45F-4FDB-8E72-6DDEDB981586}" type="slidenum">
              <a:rPr lang="en-US" smtClean="0"/>
              <a:pPr/>
              <a:t>14</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Atmosphere is another element in the store arsenal. Every store has a look, and a physical layout that makes it hard or easy to move around. some retailers of experiential products are creating in-store entertainment to attract customers who want fun and excitement. REI, seller of outdoor gear and clothing products, allows consumers to test climbing equipment on 25-foot or even 65-foot walls in the store and to try Gore-Tex raincoats under a simulated rain shower.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716767C-0122-4AB9-871C-34992F066877}" type="slidenum">
              <a:rPr lang="en-US" smtClean="0"/>
              <a:pPr/>
              <a:t>15</a:t>
            </a:fld>
            <a:endParaRPr lang="en-U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shares guidelines for retailers from the Marketing Memo.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674F448-3C52-4CBD-A218-F671B07C29F7}" type="slidenum">
              <a:rPr lang="en-US" smtClean="0"/>
              <a:pPr/>
              <a:t>16</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three keys to retail success are often said to be “location, location, and location.” Department store chains, oil companies, and fast-food franchisers exercise great care in selecting regions of the country in which to open outlets, then particular cities, and then particular sites. Retailers can place their stores in the following locations:</a:t>
            </a:r>
          </a:p>
          <a:p>
            <a:pPr eaLnBrk="1" hangingPunct="1"/>
            <a:r>
              <a:rPr lang="en-US" dirty="0" smtClean="0">
                <a:latin typeface="Arial" pitchFamily="34" charset="0"/>
              </a:rPr>
              <a:t>Central business districts are the oldest and most heavily trafficked city areas, often known as “downtown”. Regional shopping centers are large suburban malls containing 40 to 200 stores, typically featuring one or two nationally known anchor stores, such as Macy’s or Lord &amp; Taylor or a combination of big-box stores such as PETCO, Payless Shoes, Borders, or Bed Bath &amp; Beyond, and a great number of smaller stores, many under franchise operation. Community shopping centers are smaller malls with one anchor store and 20 to 40 smaller stores. Shopping strips are a cluster of stores, usually in one long building, serving a neighborhood’s needs for groceries, hardware, laundry, shoe repair, and dry cleaning. A location within a larger store may be used by certain well-known retailers like Starbucks to locate new, smaller units as concession space within larger stores or operations, such as airports, schools, or department stores. Stand-alone stores are used by some retailers such as Kohl’s and </a:t>
            </a:r>
            <a:r>
              <a:rPr lang="en-US" dirty="0" err="1" smtClean="0">
                <a:latin typeface="Arial" pitchFamily="34" charset="0"/>
              </a:rPr>
              <a:t>JCPenney</a:t>
            </a:r>
            <a:r>
              <a:rPr lang="en-US" dirty="0" smtClean="0">
                <a:latin typeface="Arial" pitchFamily="34" charset="0"/>
              </a:rPr>
              <a:t> to avoid malls and shopping centers.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5ABC03D-F355-436C-A763-282E78558ACE}" type="slidenum">
              <a:rPr lang="en-US" smtClean="0"/>
              <a:pPr/>
              <a:t>17</a:t>
            </a:fld>
            <a:endParaRPr lang="en-US"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private label brand (also called a reseller, store, house, or distributor brand) is a brand that retailers and wholesalers develop. Benetton, The Body Shop, and Marks &amp; Spencer carry mostly own-brand merchandise. </a:t>
            </a:r>
          </a:p>
          <a:p>
            <a:pPr eaLnBrk="1" hangingPunct="1"/>
            <a:r>
              <a:rPr lang="en-US" smtClean="0">
                <a:latin typeface="Arial" pitchFamily="34" charset="0"/>
              </a:rPr>
              <a:t>For many manufacturers, retailers are both collaborators and competitors. According to the Private Label Manufacturers’ Association, store brands now account for one of every four items sold in U.S. supermarkets, drug chains, and mass merchandisers.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6A092DF-9966-4CDB-AD84-E7336BA227A3}" type="slidenum">
              <a:rPr lang="en-US" smtClean="0"/>
              <a:pPr/>
              <a:t>18</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general, wholesalers are more efficient in performing one or more of these functions. Wholesalers’ sales forces help manufacturers reach many small business customers at a relatively low cost. Wholesalers are able to select items and build the assortments their customers need, saving them considerable work. Wholesalers achieve savings for their customers by buying large carload lots and breaking the bulk into smaller units. Wholesalers hold inventories, thereby reducing inventory costs and risks to suppliers and customers. Wholesalers can often provide quicker delivery to buyers because they are closer to the buyers. Wholesalers finance customers by granting credit, and finance suppliers by ordering early and paying bills on time. Wholesalers absorb some risk by taking title and bearing the cost of theft, damage, spoilage, and obsolescence. Wholesalers supply information to suppliers and customers regarding competitors’ activities, new products, price developments, and so on. Wholesalers often help retailers improve their operations by training sales clerks, helping with store layouts and displays, and setting up accounting and inventory-control systems.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820283A-E9D2-4503-8563-13FB80625D3C}" type="slidenum">
              <a:rPr lang="en-US" smtClean="0"/>
              <a:pPr/>
              <a:t>19</a:t>
            </a:fld>
            <a:endParaRPr lang="en-U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Merchant wholesalers are independently owned businesses that take title to the merchandise they handle. They are full-service and limited-service jobbers, distributors, mill supply houses.</a:t>
            </a:r>
          </a:p>
          <a:p>
            <a:pPr eaLnBrk="1" hangingPunct="1"/>
            <a:r>
              <a:rPr lang="en-US" smtClean="0">
                <a:latin typeface="Arial" pitchFamily="34" charset="0"/>
              </a:rPr>
              <a:t>Full-service wholesalers carry stock, maintain a sales force, offer credit, and make deliveries. Wholesale merchants sell primarily to retailers: Some carry several merchandise lines, some carry one or two lines, others carry only part of a line. Industrial distributors sell to manufacturers and also provide services such as credit and delivery. Limited-service wholesalers are cash and carry wholesalers who sell a limited line of fast-moving goods to small retailers for cash. Truck wholesalers sell and deliver a limited line of semiperishable goods to supermarkets, grocery stores, hospitals, restaurants, hotels. Drop shippers serve bulk industries such as coal, lumber, heavy equipment. They assume title and risk from the time an order is accepted to its delivery. Rack jobbers serve grocery retailers in nonfood items. Delivery people set up displays, price goods, keep inventory records; they retain title to goods and bill retailers only for goods sold to the end of the year. Producers’ cooperatives assemble farm produce to sell in local markets. Mail-order wholesalers send catalogs to retail, industrial, and institutional customers; orders are filled and sent by mail, rail, plane, or truck. Brokers and agents facilitate buying and selling, on commission of 2 percent to 6 percent of the selling price; limited functions; generally specialize by product line or customer type. Specialized wholesalers include agricultural assemblers, petroleum bulk plants and terminals, and auction companies.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Physical distribution starts at the factory. Managers choose a set of warehouses (stocking points) and transportation carriers that will deliver the goods to final destinations in the desired time or at the lowest total cost. Physical distribution has now been expanded into the broader concept of supply chain management (SCM). Supply chain management starts before physical distribution and means strategically procuring the right inputs (raw materials, components, and capital equipment); converting them efficiently into finished products; and dispatching them to the final destinations.</a:t>
            </a: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F085E9F-1524-4901-A3D3-B8202DCB9C52}"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CE4D50F-0E91-4532-894F-AFD2AC51DEDC}" type="slidenum">
              <a:rPr lang="en-US" smtClean="0"/>
              <a:pPr/>
              <a:t>21</a:t>
            </a:fld>
            <a:endParaRPr lang="en-US" smtClean="0"/>
          </a:p>
        </p:txBody>
      </p:sp>
      <p:sp>
        <p:nvSpPr>
          <p:cNvPr id="54274" name="Rectangle 2"/>
          <p:cNvSpPr>
            <a:spLocks noGrp="1" noRot="1" noChangeAspect="1" noChangeArrowheads="1" noTextEdit="1"/>
          </p:cNvSpPr>
          <p:nvPr>
            <p:ph type="sldImg"/>
          </p:nvPr>
        </p:nvSpPr>
        <p:spPr>
          <a:ln/>
        </p:spPr>
      </p:sp>
      <p:sp>
        <p:nvSpPr>
          <p:cNvPr id="1965059" name="Rectangle 3"/>
          <p:cNvSpPr>
            <a:spLocks noGrp="1" noChangeArrowheads="1"/>
          </p:cNvSpPr>
          <p:nvPr>
            <p:ph type="body" idx="1"/>
          </p:nvPr>
        </p:nvSpPr>
        <p:spPr/>
        <p:txBody>
          <a:bodyPr/>
          <a:lstStyle/>
          <a:p>
            <a:pPr eaLnBrk="1" hangingPunct="1">
              <a:defRPr/>
            </a:pPr>
            <a:r>
              <a:rPr lang="en-US" dirty="0" smtClean="0"/>
              <a:t>Market logistics includes planning the infrastructure to meet demand, then implementing and controlling the physical flows of materials and final goods from points of origin to points of use, to meet customer requirements at a profit. Market logistics planning has four steps:</a:t>
            </a:r>
          </a:p>
          <a:p>
            <a:pPr marL="222245" indent="-222245">
              <a:buFontTx/>
              <a:buAutoNum type="arabicPeriod"/>
              <a:defRPr/>
            </a:pPr>
            <a:r>
              <a:rPr lang="en-US" dirty="0" smtClean="0"/>
              <a:t>Deciding on the company’s value proposition to its customers. </a:t>
            </a:r>
          </a:p>
          <a:p>
            <a:pPr marL="222245" indent="-222245">
              <a:buFontTx/>
              <a:buAutoNum type="arabicPeriod"/>
              <a:defRPr/>
            </a:pPr>
            <a:r>
              <a:rPr lang="en-US" dirty="0" smtClean="0"/>
              <a:t>Selecting the best channel design and network strategy for reaching the customers. </a:t>
            </a:r>
          </a:p>
          <a:p>
            <a:pPr marL="222245" indent="-222245">
              <a:buFontTx/>
              <a:buAutoNum type="arabicPeriod"/>
              <a:defRPr/>
            </a:pPr>
            <a:r>
              <a:rPr lang="en-US" dirty="0" smtClean="0"/>
              <a:t>Developing operational excellence in sales forecasting, warehouse management, transportation management, and materials management.</a:t>
            </a:r>
          </a:p>
          <a:p>
            <a:pPr marL="222245" indent="-222245">
              <a:buFontTx/>
              <a:buAutoNum type="arabicPeriod"/>
              <a:defRPr/>
            </a:pPr>
            <a:r>
              <a:rPr lang="en-US" dirty="0" smtClean="0"/>
              <a:t> Implementing the solution with the best information systems, equipment, policies, and procedures.</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FBE0CB0-D7C0-41EC-83C0-A6489195479D}" type="slidenum">
              <a:rPr lang="en-US" smtClean="0"/>
              <a:pPr/>
              <a:t>22</a:t>
            </a:fld>
            <a:endParaRPr lang="en-U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market logistics task calls for integrated logistics systems (ILS), which include materials management, material flow systems, and physical distribution, aided by information technology (IT).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EA72E4-CA5B-4C86-ABCF-E6B5D2AB731A}" type="slidenum">
              <a:rPr lang="en-US" smtClean="0"/>
              <a:pPr/>
              <a:t>23</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 logistics encompass several activities. The first is sales forecasting, on the basis of which the company schedules distribution, production, and inventory levels. Production plans indicate the materials the purchasing department must order. These materials arrive through inbound transportation, enter the receiving area, and are stored in raw-material inventory. Raw materials are converted into finished goods. Finished-goods inventory is the link between customer orders and manufacturing activity. Customers’ orders draw down the finished-goods inventory level, and manufacturing activity builds it up. Finished goods flow off the assembly line and pass through packaging, in-plant warehousing, shipping-room processing, outbound transportation, field warehousing, and customer delivery and servicing.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209C3C5-AD8A-4661-816B-548CEBCCFBAA}" type="slidenum">
              <a:rPr lang="en-US" smtClean="0"/>
              <a:pPr/>
              <a:t>24</a:t>
            </a:fld>
            <a:endParaRPr lang="en-U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firm must make four major decisions about its market logistics: (1) How should we handle orders (order processing)? (2) Where should we locate our stock (warehousing)? (3) How much stock should we hold (inventory)? and (4) How should we ship goods (transportation)?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Order-processing costs must be compared with inventory-carrying costs. The larger the average stock carried, the higher the inventory-carrying costs. These carrying costs include storage charges, cost of capital, taxes and insurance, and depreciation and obsolescence. Carrying costs might run as high as 30 percent of inventory value. This means that marketing managers who want their companies to carry larger inventories need to show that the larger inventories would produce incremental gross profits to exceed incremental carrying costs. We can determine the optimal order quantity by observing how order-processing costs and inventory- carrying costs sum up at different order levels. Figure 16.1 shows that the order-processing cost per unit decreases with the number of units ordered because the order costs are spread over more units. Inventory-carrying charges per unit increase with the number of units ordered, because each unit remains longer in inventory. We sum the two cost curves vertically into a total-cost curve and project the lowest point of the total-cost curve on the horizontal axis to find the optimal order quantity </a:t>
            </a:r>
            <a:r>
              <a:rPr lang="en-US" i="1" smtClean="0">
                <a:latin typeface="Arial" pitchFamily="34" charset="0"/>
              </a:rPr>
              <a:t>Q*.</a:t>
            </a:r>
            <a:endParaRPr lang="en-US" smtClean="0">
              <a:latin typeface="Arial" pitchFamily="34"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CD08C02-2B46-400F-B8D9-53B2A1C1E694}" type="slidenum">
              <a:rPr lang="en-US" smtClean="0"/>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9C2F9D-B5A2-4B10-9034-8DB682AF6C4F}"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292EB6-3B42-4198-966D-0018637BB816}"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236369-F352-4DE1-989B-184C4BE2EEA6}"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6EB5F5-D43E-4A3A-9301-85C1FFE1870A}"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88485C-E1E2-4A09-A026-87F5D6E8FDCB}" type="datetime1">
              <a:rPr lang="en-US" smtClean="0"/>
              <a:pPr/>
              <a:t>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A29BF5-DE8C-44A2-AF57-9F6743FBF986}" type="datetime1">
              <a:rPr lang="en-US" smtClean="0"/>
              <a:pPr/>
              <a:t>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88E423-E0E1-49AE-8335-740C37259355}" type="datetime1">
              <a:rPr lang="en-US" smtClean="0"/>
              <a:pPr/>
              <a:t>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6E85ED-913E-495E-B2AB-1938DC4BA44D}"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23AA3-0437-4A7E-ACC1-425D13C86F6B}" type="datetime1">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ACE9EF-0759-418D-9835-F2D503CDEEEF}"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7AC211-2199-47B4-B85B-0AB8F52D510B}" type="datetime1">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458200" cy="476250"/>
          </a:xfrm>
        </p:spPr>
        <p:txBody>
          <a:bodyPr/>
          <a:lstStyle>
            <a:lvl1pPr>
              <a:defRPr sz="1400" dirty="0"/>
            </a:lvl1pPr>
          </a:lstStyle>
          <a:p>
            <a:pPr>
              <a:defRPr/>
            </a:pPr>
            <a:endParaRPr lang="en-US"/>
          </a:p>
        </p:txBody>
      </p:sp>
    </p:spTree>
    <p:extLst>
      <p:ext uri="{BB962C8B-B14F-4D97-AF65-F5344CB8AC3E}">
        <p14:creationId xmlns:p14="http://schemas.microsoft.com/office/powerpoint/2010/main" xmlns="" val="354018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E42D28-D393-46C4-9DA5-B7527FD6E537}" type="datetime1">
              <a:rPr lang="en-US" smtClean="0"/>
              <a:pPr/>
              <a:t>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smtClean="0"/>
              <a:t>28</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399145240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Managing Retailing, Wholesaling, </a:t>
            </a:r>
            <a:br>
              <a:rPr lang="en-US" dirty="0" smtClean="0">
                <a:solidFill>
                  <a:schemeClr val="tx1"/>
                </a:solidFill>
                <a:latin typeface="Garamond" pitchFamily="18" charset="0"/>
              </a:rPr>
            </a:br>
            <a:r>
              <a:rPr lang="en-US" dirty="0" smtClean="0">
                <a:solidFill>
                  <a:schemeClr val="tx1"/>
                </a:solidFill>
                <a:latin typeface="Garamond" pitchFamily="18" charset="0"/>
              </a:rPr>
              <a:t>and Logistics</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284158156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p:txBody>
          <a:bodyPr/>
          <a:lstStyle/>
          <a:p>
            <a:r>
              <a:rPr lang="en-US" dirty="0" smtClean="0"/>
              <a:t>Lecture </a:t>
            </a:r>
            <a:r>
              <a:rPr lang="en-US" dirty="0" smtClean="0"/>
              <a:t>Agenda</a:t>
            </a:r>
            <a:endParaRPr lang="en-US" dirty="0" smtClean="0"/>
          </a:p>
        </p:txBody>
      </p:sp>
      <p:sp>
        <p:nvSpPr>
          <p:cNvPr id="18435" name="Rectangle 7"/>
          <p:cNvSpPr>
            <a:spLocks noGrp="1" noChangeArrowheads="1"/>
          </p:cNvSpPr>
          <p:nvPr>
            <p:ph type="body" idx="1"/>
          </p:nvPr>
        </p:nvSpPr>
        <p:spPr/>
        <p:txBody>
          <a:bodyPr/>
          <a:lstStyle/>
          <a:p>
            <a:pPr eaLnBrk="1" hangingPunct="1"/>
            <a:r>
              <a:rPr lang="en-US" smtClean="0"/>
              <a:t>What major types of marketing intermediaries occupy this sector?</a:t>
            </a:r>
          </a:p>
          <a:p>
            <a:pPr eaLnBrk="1" hangingPunct="1"/>
            <a:r>
              <a:rPr lang="en-US" smtClean="0"/>
              <a:t>What marketing decisions do these marketing intermediaries make?</a:t>
            </a:r>
          </a:p>
          <a:p>
            <a:pPr eaLnBrk="1" hangingPunct="1"/>
            <a:r>
              <a:rPr lang="en-US" smtClean="0"/>
              <a:t>What are the major trends with marketing intermediaries?</a:t>
            </a:r>
          </a:p>
          <a:p>
            <a:pPr eaLnBrk="1" hangingPunct="1"/>
            <a:r>
              <a:rPr lang="en-US" smtClean="0"/>
              <a:t>What does the future hold for private label brands?</a:t>
            </a:r>
          </a:p>
        </p:txBody>
      </p:sp>
    </p:spTree>
    <p:extLst>
      <p:ext uri="{BB962C8B-B14F-4D97-AF65-F5344CB8AC3E}">
        <p14:creationId xmlns:p14="http://schemas.microsoft.com/office/powerpoint/2010/main" xmlns="" val="535912706"/>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Retailing</a:t>
            </a:r>
          </a:p>
        </p:txBody>
      </p:sp>
      <p:sp>
        <p:nvSpPr>
          <p:cNvPr id="2" name="Content Placeholder 1"/>
          <p:cNvSpPr>
            <a:spLocks noGrp="1"/>
          </p:cNvSpPr>
          <p:nvPr>
            <p:ph idx="1"/>
          </p:nvPr>
        </p:nvSpPr>
        <p:spPr/>
        <p:txBody>
          <a:bodyPr>
            <a:normAutofit lnSpcReduction="10000"/>
          </a:bodyPr>
          <a:lstStyle/>
          <a:p>
            <a:r>
              <a:rPr lang="en-US" dirty="0">
                <a:latin typeface="Arial" pitchFamily="34" charset="0"/>
              </a:rPr>
              <a:t>Retailing includes all the activities in selling goods or services directly to final consumers for personal, non-business use. A retailer or retail store is any business enterprise whose sales volume comes primarily from retailing.</a:t>
            </a:r>
          </a:p>
          <a:p>
            <a:r>
              <a:rPr lang="en-US" dirty="0">
                <a:latin typeface="Arial" pitchFamily="34" charset="0"/>
              </a:rPr>
              <a:t>Any organization selling to final consumers—whether it is a manufacturer, wholesaler, or retailer—is doing </a:t>
            </a:r>
            <a:r>
              <a:rPr lang="en-US" dirty="0" smtClean="0">
                <a:latin typeface="Arial" pitchFamily="34" charset="0"/>
              </a:rPr>
              <a:t>retailing</a:t>
            </a:r>
          </a:p>
          <a:p>
            <a:endParaRPr lang="en-GB" dirty="0"/>
          </a:p>
        </p:txBody>
      </p:sp>
    </p:spTree>
    <p:extLst>
      <p:ext uri="{BB962C8B-B14F-4D97-AF65-F5344CB8AC3E}">
        <p14:creationId xmlns:p14="http://schemas.microsoft.com/office/powerpoint/2010/main" xmlns="" val="378349897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dirty="0" smtClean="0"/>
              <a:t>Major Retailer Types</a:t>
            </a:r>
          </a:p>
        </p:txBody>
      </p:sp>
      <p:sp>
        <p:nvSpPr>
          <p:cNvPr id="22530" name="Rectangle 3"/>
          <p:cNvSpPr>
            <a:spLocks noGrp="1" noChangeArrowheads="1"/>
          </p:cNvSpPr>
          <p:nvPr>
            <p:ph type="body" sz="half" idx="1"/>
          </p:nvPr>
        </p:nvSpPr>
        <p:spPr/>
        <p:txBody>
          <a:bodyPr/>
          <a:lstStyle/>
          <a:p>
            <a:pPr eaLnBrk="1" hangingPunct="1"/>
            <a:r>
              <a:rPr lang="en-US" smtClean="0"/>
              <a:t>Specialty store</a:t>
            </a:r>
          </a:p>
          <a:p>
            <a:pPr eaLnBrk="1" hangingPunct="1"/>
            <a:r>
              <a:rPr lang="en-US" smtClean="0"/>
              <a:t>Department store</a:t>
            </a:r>
          </a:p>
          <a:p>
            <a:pPr eaLnBrk="1" hangingPunct="1"/>
            <a:r>
              <a:rPr lang="en-US" smtClean="0"/>
              <a:t>Supermarket</a:t>
            </a:r>
          </a:p>
          <a:p>
            <a:pPr eaLnBrk="1" hangingPunct="1"/>
            <a:r>
              <a:rPr lang="en-US" smtClean="0"/>
              <a:t>Convenience store</a:t>
            </a:r>
          </a:p>
        </p:txBody>
      </p:sp>
      <p:sp>
        <p:nvSpPr>
          <p:cNvPr id="22531" name="Rectangle 4"/>
          <p:cNvSpPr>
            <a:spLocks noGrp="1" noChangeArrowheads="1"/>
          </p:cNvSpPr>
          <p:nvPr>
            <p:ph type="body" sz="half" idx="2"/>
          </p:nvPr>
        </p:nvSpPr>
        <p:spPr/>
        <p:txBody>
          <a:bodyPr/>
          <a:lstStyle/>
          <a:p>
            <a:pPr eaLnBrk="1" hangingPunct="1"/>
            <a:r>
              <a:rPr lang="en-US" smtClean="0"/>
              <a:t>Discount store</a:t>
            </a:r>
          </a:p>
          <a:p>
            <a:pPr eaLnBrk="1" hangingPunct="1"/>
            <a:r>
              <a:rPr lang="en-US" smtClean="0"/>
              <a:t>Off-price retailer</a:t>
            </a:r>
          </a:p>
          <a:p>
            <a:pPr eaLnBrk="1" hangingPunct="1"/>
            <a:r>
              <a:rPr lang="en-US" smtClean="0"/>
              <a:t>Superstore</a:t>
            </a:r>
          </a:p>
          <a:p>
            <a:pPr eaLnBrk="1" hangingPunct="1"/>
            <a:r>
              <a:rPr lang="en-US" smtClean="0"/>
              <a:t>Catalog showroom</a:t>
            </a:r>
          </a:p>
        </p:txBody>
      </p:sp>
    </p:spTree>
    <p:extLst>
      <p:ext uri="{BB962C8B-B14F-4D97-AF65-F5344CB8AC3E}">
        <p14:creationId xmlns:p14="http://schemas.microsoft.com/office/powerpoint/2010/main" xmlns="" val="1098872070"/>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Levels of Retail Service</a:t>
            </a:r>
          </a:p>
        </p:txBody>
      </p:sp>
      <p:sp>
        <p:nvSpPr>
          <p:cNvPr id="24579" name="Rectangle 8"/>
          <p:cNvSpPr>
            <a:spLocks noGrp="1" noChangeArrowheads="1"/>
          </p:cNvSpPr>
          <p:nvPr>
            <p:ph type="body" idx="1"/>
          </p:nvPr>
        </p:nvSpPr>
        <p:spPr/>
        <p:txBody>
          <a:bodyPr>
            <a:normAutofit fontScale="70000" lnSpcReduction="20000"/>
          </a:bodyPr>
          <a:lstStyle/>
          <a:p>
            <a:r>
              <a:rPr lang="en-US" b="1" dirty="0">
                <a:latin typeface="Arial" pitchFamily="34" charset="0"/>
              </a:rPr>
              <a:t>Self-service </a:t>
            </a:r>
            <a:r>
              <a:rPr lang="en-US" dirty="0">
                <a:latin typeface="Arial" pitchFamily="34" charset="0"/>
              </a:rPr>
              <a:t>is the cornerstone of all discount operations. Many customers are willing to carry out their own “locate-compare-select” process to save money. </a:t>
            </a:r>
          </a:p>
          <a:p>
            <a:endParaRPr lang="en-US" dirty="0" smtClean="0">
              <a:latin typeface="Arial" pitchFamily="34" charset="0"/>
            </a:endParaRPr>
          </a:p>
          <a:p>
            <a:r>
              <a:rPr lang="en-US" b="1" dirty="0" smtClean="0">
                <a:latin typeface="Arial" pitchFamily="34" charset="0"/>
              </a:rPr>
              <a:t>Self-selection</a:t>
            </a:r>
            <a:r>
              <a:rPr lang="en-US" dirty="0" smtClean="0">
                <a:latin typeface="Arial" pitchFamily="34" charset="0"/>
              </a:rPr>
              <a:t> </a:t>
            </a:r>
            <a:r>
              <a:rPr lang="en-US" dirty="0">
                <a:latin typeface="Arial" pitchFamily="34" charset="0"/>
              </a:rPr>
              <a:t>means that customers find their own goods, although they can ask for assistance</a:t>
            </a:r>
            <a:r>
              <a:rPr lang="en-US" dirty="0" smtClean="0">
                <a:latin typeface="Arial" pitchFamily="34" charset="0"/>
              </a:rPr>
              <a:t>.</a:t>
            </a:r>
          </a:p>
          <a:p>
            <a:endParaRPr lang="en-US" dirty="0" smtClean="0">
              <a:latin typeface="Arial" pitchFamily="34" charset="0"/>
            </a:endParaRPr>
          </a:p>
          <a:p>
            <a:r>
              <a:rPr lang="en-US" b="1" dirty="0" smtClean="0">
                <a:latin typeface="Arial" pitchFamily="34" charset="0"/>
              </a:rPr>
              <a:t>Limited service </a:t>
            </a:r>
            <a:r>
              <a:rPr lang="en-US" dirty="0" smtClean="0">
                <a:latin typeface="Arial" pitchFamily="34" charset="0"/>
              </a:rPr>
              <a:t>means </a:t>
            </a:r>
            <a:r>
              <a:rPr lang="en-US" dirty="0">
                <a:latin typeface="Arial" pitchFamily="34" charset="0"/>
              </a:rPr>
              <a:t>these retailers carry more shopping goods and services such as credit and merchandise-return </a:t>
            </a:r>
            <a:r>
              <a:rPr lang="en-US" dirty="0" smtClean="0">
                <a:latin typeface="Arial" pitchFamily="34" charset="0"/>
              </a:rPr>
              <a:t>privileges.</a:t>
            </a:r>
          </a:p>
          <a:p>
            <a:endParaRPr lang="en-US" dirty="0">
              <a:latin typeface="Arial" pitchFamily="34" charset="0"/>
            </a:endParaRPr>
          </a:p>
          <a:p>
            <a:r>
              <a:rPr lang="en-US" b="1" dirty="0" smtClean="0">
                <a:latin typeface="Arial" pitchFamily="34" charset="0"/>
              </a:rPr>
              <a:t>Full </a:t>
            </a:r>
            <a:r>
              <a:rPr lang="en-US" b="1" dirty="0">
                <a:latin typeface="Arial" pitchFamily="34" charset="0"/>
              </a:rPr>
              <a:t>service</a:t>
            </a:r>
            <a:r>
              <a:rPr lang="en-US" dirty="0">
                <a:latin typeface="Arial" pitchFamily="34" charset="0"/>
              </a:rPr>
              <a:t>, salespeople are ready to assist in every phase of the “locate-compare-select” process. Customers who like to be waited on prefer this type of store. </a:t>
            </a:r>
          </a:p>
          <a:p>
            <a:pPr eaLnBrk="1" hangingPunct="1"/>
            <a:endParaRPr lang="en-US" dirty="0" smtClean="0"/>
          </a:p>
        </p:txBody>
      </p:sp>
    </p:spTree>
    <p:extLst>
      <p:ext uri="{BB962C8B-B14F-4D97-AF65-F5344CB8AC3E}">
        <p14:creationId xmlns:p14="http://schemas.microsoft.com/office/powerpoint/2010/main" xmlns="" val="2476392816"/>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Nonstore Retailing</a:t>
            </a:r>
          </a:p>
        </p:txBody>
      </p:sp>
      <p:sp>
        <p:nvSpPr>
          <p:cNvPr id="26627" name="Rectangle 7"/>
          <p:cNvSpPr>
            <a:spLocks noGrp="1" noChangeArrowheads="1"/>
          </p:cNvSpPr>
          <p:nvPr>
            <p:ph type="body" idx="1"/>
          </p:nvPr>
        </p:nvSpPr>
        <p:spPr/>
        <p:txBody>
          <a:bodyPr>
            <a:normAutofit fontScale="70000" lnSpcReduction="20000"/>
          </a:bodyPr>
          <a:lstStyle/>
          <a:p>
            <a:r>
              <a:rPr lang="en-US" b="1" dirty="0" smtClean="0">
                <a:latin typeface="Arial" pitchFamily="34" charset="0"/>
              </a:rPr>
              <a:t>Direct </a:t>
            </a:r>
            <a:r>
              <a:rPr lang="en-US" b="1" dirty="0">
                <a:latin typeface="Arial" pitchFamily="34" charset="0"/>
              </a:rPr>
              <a:t>selling</a:t>
            </a:r>
            <a:r>
              <a:rPr lang="en-US" dirty="0">
                <a:latin typeface="Arial" pitchFamily="34" charset="0"/>
              </a:rPr>
              <a:t>, also called multilevel selling and network marketing, is a multibillion-dollar industry, with hundreds of companies selling door-to-door or at home sales parties</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Direct </a:t>
            </a:r>
            <a:r>
              <a:rPr lang="en-US" b="1" dirty="0">
                <a:latin typeface="Arial" pitchFamily="34" charset="0"/>
              </a:rPr>
              <a:t>marketing </a:t>
            </a:r>
            <a:r>
              <a:rPr lang="en-US" dirty="0">
                <a:latin typeface="Arial" pitchFamily="34" charset="0"/>
              </a:rPr>
              <a:t>has roots in direct-mail and catalog </a:t>
            </a:r>
            <a:r>
              <a:rPr lang="en-US" dirty="0" smtClean="0">
                <a:latin typeface="Arial" pitchFamily="34" charset="0"/>
              </a:rPr>
              <a:t>marketing. </a:t>
            </a:r>
            <a:r>
              <a:rPr lang="en-US" dirty="0">
                <a:latin typeface="Arial" pitchFamily="34" charset="0"/>
              </a:rPr>
              <a:t>It includes </a:t>
            </a:r>
            <a:r>
              <a:rPr lang="en-US" dirty="0" smtClean="0">
                <a:latin typeface="Arial" pitchFamily="34" charset="0"/>
              </a:rPr>
              <a:t>telemarketing, </a:t>
            </a:r>
            <a:r>
              <a:rPr lang="en-US" dirty="0">
                <a:latin typeface="Arial" pitchFamily="34" charset="0"/>
              </a:rPr>
              <a:t>television direct-response marketing </a:t>
            </a:r>
            <a:r>
              <a:rPr lang="en-US" dirty="0" smtClean="0">
                <a:latin typeface="Arial" pitchFamily="34" charset="0"/>
              </a:rPr>
              <a:t>, </a:t>
            </a:r>
            <a:r>
              <a:rPr lang="en-US" dirty="0">
                <a:latin typeface="Arial" pitchFamily="34" charset="0"/>
              </a:rPr>
              <a:t>and electronic shopping (</a:t>
            </a:r>
            <a:r>
              <a:rPr lang="en-US" dirty="0" smtClean="0">
                <a:latin typeface="Arial" pitchFamily="34" charset="0"/>
              </a:rPr>
              <a:t>Amazon.com). </a:t>
            </a:r>
          </a:p>
          <a:p>
            <a:endParaRPr lang="en-US" dirty="0">
              <a:latin typeface="Arial" pitchFamily="34" charset="0"/>
            </a:endParaRPr>
          </a:p>
          <a:p>
            <a:r>
              <a:rPr lang="en-US" b="1" dirty="0" smtClean="0">
                <a:latin typeface="Arial" pitchFamily="34" charset="0"/>
              </a:rPr>
              <a:t>Automatic </a:t>
            </a:r>
            <a:r>
              <a:rPr lang="en-US" b="1" dirty="0">
                <a:latin typeface="Arial" pitchFamily="34" charset="0"/>
              </a:rPr>
              <a:t>vending </a:t>
            </a:r>
            <a:r>
              <a:rPr lang="en-US" dirty="0">
                <a:latin typeface="Arial" pitchFamily="34" charset="0"/>
              </a:rPr>
              <a:t>offers a variety of merchandise, including impulse goods such as cigarettes, soft drinks, and more. </a:t>
            </a:r>
            <a:endParaRPr lang="en-US" dirty="0" smtClean="0">
              <a:latin typeface="Arial" pitchFamily="34" charset="0"/>
            </a:endParaRPr>
          </a:p>
          <a:p>
            <a:endParaRPr lang="en-US" dirty="0">
              <a:latin typeface="Arial" pitchFamily="34" charset="0"/>
            </a:endParaRPr>
          </a:p>
          <a:p>
            <a:r>
              <a:rPr lang="en-US" b="1" dirty="0" smtClean="0">
                <a:latin typeface="Arial" pitchFamily="34" charset="0"/>
              </a:rPr>
              <a:t>Buying </a:t>
            </a:r>
            <a:r>
              <a:rPr lang="en-US" b="1" dirty="0">
                <a:latin typeface="Arial" pitchFamily="34" charset="0"/>
              </a:rPr>
              <a:t>service </a:t>
            </a:r>
            <a:r>
              <a:rPr lang="en-US" dirty="0">
                <a:latin typeface="Arial" pitchFamily="34" charset="0"/>
              </a:rPr>
              <a:t>is a </a:t>
            </a:r>
            <a:r>
              <a:rPr lang="en-US" dirty="0" err="1">
                <a:latin typeface="Arial" pitchFamily="34" charset="0"/>
              </a:rPr>
              <a:t>storeless</a:t>
            </a:r>
            <a:r>
              <a:rPr lang="en-US" dirty="0">
                <a:latin typeface="Arial" pitchFamily="34" charset="0"/>
              </a:rPr>
              <a:t> retailer serving a specific clientele—usually employees of large organizations—who are entitled to buy from a list of retailers that have agreed to give discounts in return for membership.</a:t>
            </a:r>
          </a:p>
        </p:txBody>
      </p:sp>
    </p:spTree>
    <p:extLst>
      <p:ext uri="{BB962C8B-B14F-4D97-AF65-F5344CB8AC3E}">
        <p14:creationId xmlns:p14="http://schemas.microsoft.com/office/powerpoint/2010/main" xmlns="" val="3954137064"/>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p:txBody>
          <a:bodyPr/>
          <a:lstStyle/>
          <a:p>
            <a:pPr eaLnBrk="1" hangingPunct="1"/>
            <a:r>
              <a:rPr lang="en-US" sz="3200" dirty="0" smtClean="0"/>
              <a:t>Major Types of Corporate </a:t>
            </a:r>
            <a:br>
              <a:rPr lang="en-US" sz="3200" dirty="0" smtClean="0"/>
            </a:br>
            <a:r>
              <a:rPr lang="en-US" sz="3200" dirty="0" smtClean="0"/>
              <a:t>Retail Organizations</a:t>
            </a:r>
          </a:p>
        </p:txBody>
      </p:sp>
      <p:sp>
        <p:nvSpPr>
          <p:cNvPr id="28675" name="Rectangle 5"/>
          <p:cNvSpPr>
            <a:spLocks noGrp="1" noChangeArrowheads="1"/>
          </p:cNvSpPr>
          <p:nvPr>
            <p:ph type="body" idx="1"/>
          </p:nvPr>
        </p:nvSpPr>
        <p:spPr/>
        <p:txBody>
          <a:bodyPr/>
          <a:lstStyle/>
          <a:p>
            <a:pPr eaLnBrk="1" hangingPunct="1"/>
            <a:r>
              <a:rPr lang="en-US" dirty="0" smtClean="0"/>
              <a:t>Corporate chain store</a:t>
            </a:r>
          </a:p>
          <a:p>
            <a:pPr eaLnBrk="1" hangingPunct="1"/>
            <a:r>
              <a:rPr lang="en-US" dirty="0" smtClean="0"/>
              <a:t>Voluntary chain</a:t>
            </a:r>
          </a:p>
          <a:p>
            <a:pPr eaLnBrk="1" hangingPunct="1"/>
            <a:r>
              <a:rPr lang="en-US" dirty="0" smtClean="0"/>
              <a:t>Retailer cooperative</a:t>
            </a:r>
          </a:p>
          <a:p>
            <a:pPr eaLnBrk="1" hangingPunct="1"/>
            <a:r>
              <a:rPr lang="en-US" dirty="0" smtClean="0"/>
              <a:t>Consumer cooperative</a:t>
            </a:r>
          </a:p>
          <a:p>
            <a:pPr eaLnBrk="1" hangingPunct="1"/>
            <a:r>
              <a:rPr lang="en-US" dirty="0" smtClean="0"/>
              <a:t>Franchise organization</a:t>
            </a:r>
          </a:p>
          <a:p>
            <a:pPr eaLnBrk="1" hangingPunct="1"/>
            <a:r>
              <a:rPr lang="en-US" dirty="0" smtClean="0"/>
              <a:t>Merchandising conglomerate</a:t>
            </a:r>
          </a:p>
        </p:txBody>
      </p:sp>
    </p:spTree>
    <p:extLst>
      <p:ext uri="{BB962C8B-B14F-4D97-AF65-F5344CB8AC3E}">
        <p14:creationId xmlns:p14="http://schemas.microsoft.com/office/powerpoint/2010/main" xmlns="" val="3767464720"/>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smtClean="0"/>
              <a:t>Franchising System</a:t>
            </a:r>
          </a:p>
        </p:txBody>
      </p:sp>
      <p:sp>
        <p:nvSpPr>
          <p:cNvPr id="30722" name="Content Placeholder 5"/>
          <p:cNvSpPr>
            <a:spLocks noGrp="1"/>
          </p:cNvSpPr>
          <p:nvPr>
            <p:ph idx="1"/>
          </p:nvPr>
        </p:nvSpPr>
        <p:spPr/>
        <p:txBody>
          <a:bodyPr/>
          <a:lstStyle/>
          <a:p>
            <a:pPr eaLnBrk="1" hangingPunct="1"/>
            <a:r>
              <a:rPr lang="en-US" smtClean="0"/>
              <a:t>The franchisor owns a trade or service mark and licenses it to franchisees in return for royalty payments</a:t>
            </a:r>
          </a:p>
          <a:p>
            <a:pPr eaLnBrk="1" hangingPunct="1"/>
            <a:r>
              <a:rPr lang="en-US" smtClean="0"/>
              <a:t>The franchisee pays for the right to be part of the system</a:t>
            </a:r>
          </a:p>
          <a:p>
            <a:pPr eaLnBrk="1" hangingPunct="1"/>
            <a:r>
              <a:rPr lang="en-US" smtClean="0"/>
              <a:t>The franchisor provides its franchisees with a system for doing business</a:t>
            </a:r>
          </a:p>
          <a:p>
            <a:pPr eaLnBrk="1" hangingPunct="1"/>
            <a:endParaRPr lang="en-US" smtClean="0"/>
          </a:p>
        </p:txBody>
      </p:sp>
    </p:spTree>
    <p:extLst>
      <p:ext uri="{BB962C8B-B14F-4D97-AF65-F5344CB8AC3E}">
        <p14:creationId xmlns:p14="http://schemas.microsoft.com/office/powerpoint/2010/main" xmlns="" val="161748882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US" smtClean="0"/>
              <a:t>Changes in the </a:t>
            </a:r>
            <a:br>
              <a:rPr lang="en-US" smtClean="0"/>
            </a:br>
            <a:r>
              <a:rPr lang="en-US" smtClean="0"/>
              <a:t>Retail Environment</a:t>
            </a:r>
          </a:p>
        </p:txBody>
      </p:sp>
      <p:sp>
        <p:nvSpPr>
          <p:cNvPr id="32771" name="Rectangle 3"/>
          <p:cNvSpPr>
            <a:spLocks noGrp="1" noChangeArrowheads="1"/>
          </p:cNvSpPr>
          <p:nvPr>
            <p:ph type="body" idx="1"/>
          </p:nvPr>
        </p:nvSpPr>
        <p:spPr/>
        <p:txBody>
          <a:bodyPr/>
          <a:lstStyle/>
          <a:p>
            <a:pPr eaLnBrk="1" hangingPunct="1">
              <a:lnSpc>
                <a:spcPct val="90000"/>
              </a:lnSpc>
            </a:pPr>
            <a:r>
              <a:rPr lang="en-US" smtClean="0"/>
              <a:t>New retail forms and combinations</a:t>
            </a:r>
          </a:p>
          <a:p>
            <a:pPr eaLnBrk="1" hangingPunct="1">
              <a:lnSpc>
                <a:spcPct val="90000"/>
              </a:lnSpc>
            </a:pPr>
            <a:r>
              <a:rPr lang="en-US" smtClean="0"/>
              <a:t>Competition between store-based and non-store-based retailing</a:t>
            </a:r>
          </a:p>
          <a:p>
            <a:pPr eaLnBrk="1" hangingPunct="1">
              <a:lnSpc>
                <a:spcPct val="90000"/>
              </a:lnSpc>
            </a:pPr>
            <a:r>
              <a:rPr lang="en-US" smtClean="0"/>
              <a:t>Growth of giant retailers</a:t>
            </a:r>
          </a:p>
          <a:p>
            <a:pPr eaLnBrk="1" hangingPunct="1">
              <a:lnSpc>
                <a:spcPct val="90000"/>
              </a:lnSpc>
            </a:pPr>
            <a:r>
              <a:rPr lang="en-US" smtClean="0"/>
              <a:t>Decline of middle market retailers</a:t>
            </a:r>
          </a:p>
          <a:p>
            <a:pPr eaLnBrk="1" hangingPunct="1">
              <a:lnSpc>
                <a:spcPct val="90000"/>
              </a:lnSpc>
            </a:pPr>
            <a:r>
              <a:rPr lang="en-US" smtClean="0"/>
              <a:t>Growing investment in technology</a:t>
            </a:r>
          </a:p>
          <a:p>
            <a:pPr eaLnBrk="1" hangingPunct="1">
              <a:lnSpc>
                <a:spcPct val="90000"/>
              </a:lnSpc>
            </a:pPr>
            <a:r>
              <a:rPr lang="en-US" smtClean="0"/>
              <a:t>Global profile of major retailers</a:t>
            </a:r>
          </a:p>
          <a:p>
            <a:pPr eaLnBrk="1" hangingPunct="1">
              <a:lnSpc>
                <a:spcPct val="90000"/>
              </a:lnSpc>
            </a:pPr>
            <a:r>
              <a:rPr lang="en-US" smtClean="0"/>
              <a:t>Growth of shopper marketing</a:t>
            </a:r>
          </a:p>
        </p:txBody>
      </p:sp>
    </p:spTree>
    <p:extLst>
      <p:ext uri="{BB962C8B-B14F-4D97-AF65-F5344CB8AC3E}">
        <p14:creationId xmlns:p14="http://schemas.microsoft.com/office/powerpoint/2010/main" xmlns="" val="241966445"/>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n-US" smtClean="0"/>
              <a:t>Retailers’ Marketing Decisions</a:t>
            </a:r>
          </a:p>
        </p:txBody>
      </p:sp>
      <p:sp>
        <p:nvSpPr>
          <p:cNvPr id="34818" name="Rectangle 14"/>
          <p:cNvSpPr>
            <a:spLocks noGrp="1" noChangeArrowheads="1"/>
          </p:cNvSpPr>
          <p:nvPr>
            <p:ph sz="half" idx="1"/>
          </p:nvPr>
        </p:nvSpPr>
        <p:spPr/>
        <p:txBody>
          <a:bodyPr/>
          <a:lstStyle/>
          <a:p>
            <a:pPr eaLnBrk="1" hangingPunct="1"/>
            <a:r>
              <a:rPr lang="en-US" smtClean="0"/>
              <a:t>Target market</a:t>
            </a:r>
          </a:p>
          <a:p>
            <a:pPr eaLnBrk="1" hangingPunct="1"/>
            <a:r>
              <a:rPr lang="en-US" smtClean="0"/>
              <a:t>Product assortment</a:t>
            </a:r>
          </a:p>
          <a:p>
            <a:pPr eaLnBrk="1" hangingPunct="1"/>
            <a:r>
              <a:rPr lang="en-US" smtClean="0"/>
              <a:t>Procurement</a:t>
            </a:r>
          </a:p>
          <a:p>
            <a:pPr eaLnBrk="1" hangingPunct="1"/>
            <a:r>
              <a:rPr lang="en-US" smtClean="0"/>
              <a:t>Prices</a:t>
            </a:r>
          </a:p>
          <a:p>
            <a:pPr eaLnBrk="1" hangingPunct="1"/>
            <a:r>
              <a:rPr lang="en-US" smtClean="0"/>
              <a:t>Services </a:t>
            </a:r>
          </a:p>
        </p:txBody>
      </p:sp>
      <p:sp>
        <p:nvSpPr>
          <p:cNvPr id="34819" name="Content Placeholder 4"/>
          <p:cNvSpPr>
            <a:spLocks noGrp="1"/>
          </p:cNvSpPr>
          <p:nvPr>
            <p:ph sz="half" idx="2"/>
          </p:nvPr>
        </p:nvSpPr>
        <p:spPr/>
        <p:txBody>
          <a:bodyPr/>
          <a:lstStyle/>
          <a:p>
            <a:pPr eaLnBrk="1" hangingPunct="1"/>
            <a:r>
              <a:rPr lang="en-US" smtClean="0"/>
              <a:t>Store atmosphere</a:t>
            </a:r>
          </a:p>
          <a:p>
            <a:pPr eaLnBrk="1" hangingPunct="1"/>
            <a:r>
              <a:rPr lang="en-US" smtClean="0"/>
              <a:t>Store activities</a:t>
            </a:r>
          </a:p>
          <a:p>
            <a:pPr eaLnBrk="1" hangingPunct="1"/>
            <a:r>
              <a:rPr lang="en-US" smtClean="0"/>
              <a:t>Store experiences</a:t>
            </a:r>
          </a:p>
          <a:p>
            <a:pPr eaLnBrk="1" hangingPunct="1"/>
            <a:r>
              <a:rPr lang="en-US" smtClean="0"/>
              <a:t>Communications</a:t>
            </a:r>
          </a:p>
          <a:p>
            <a:pPr eaLnBrk="1" hangingPunct="1"/>
            <a:r>
              <a:rPr lang="en-US" smtClean="0"/>
              <a:t>Location</a:t>
            </a:r>
          </a:p>
        </p:txBody>
      </p:sp>
    </p:spTree>
    <p:extLst>
      <p:ext uri="{BB962C8B-B14F-4D97-AF65-F5344CB8AC3E}">
        <p14:creationId xmlns:p14="http://schemas.microsoft.com/office/powerpoint/2010/main" xmlns="" val="3900711755"/>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Retailer Services Mix</a:t>
            </a:r>
          </a:p>
        </p:txBody>
      </p:sp>
      <p:sp>
        <p:nvSpPr>
          <p:cNvPr id="36867" name="Rectangle 7"/>
          <p:cNvSpPr>
            <a:spLocks noGrp="1" noChangeArrowheads="1"/>
          </p:cNvSpPr>
          <p:nvPr>
            <p:ph type="body" idx="1"/>
          </p:nvPr>
        </p:nvSpPr>
        <p:spPr/>
        <p:txBody>
          <a:bodyPr>
            <a:normAutofit fontScale="77500" lnSpcReduction="20000"/>
          </a:bodyPr>
          <a:lstStyle/>
          <a:p>
            <a:r>
              <a:rPr lang="en-US" b="1" dirty="0" err="1">
                <a:latin typeface="Arial" pitchFamily="34" charset="0"/>
              </a:rPr>
              <a:t>Prepurchase</a:t>
            </a:r>
            <a:r>
              <a:rPr lang="en-US" dirty="0">
                <a:latin typeface="Arial" pitchFamily="34" charset="0"/>
              </a:rPr>
              <a:t> services include accepting telephone and mail orders, advertising, window and interior display, fitting rooms, shopping hours, fashion shows, and trade-ins</a:t>
            </a:r>
            <a:r>
              <a:rPr lang="en-US" dirty="0" smtClean="0">
                <a:latin typeface="Arial" pitchFamily="34" charset="0"/>
              </a:rPr>
              <a:t>.</a:t>
            </a:r>
          </a:p>
          <a:p>
            <a:endParaRPr lang="en-US" dirty="0" smtClean="0">
              <a:latin typeface="Arial" pitchFamily="34" charset="0"/>
            </a:endParaRPr>
          </a:p>
          <a:p>
            <a:r>
              <a:rPr lang="en-US" b="1" dirty="0" err="1" smtClean="0">
                <a:latin typeface="Arial" pitchFamily="34" charset="0"/>
              </a:rPr>
              <a:t>Postpurchase</a:t>
            </a:r>
            <a:r>
              <a:rPr lang="en-US" dirty="0" smtClean="0">
                <a:latin typeface="Arial" pitchFamily="34" charset="0"/>
              </a:rPr>
              <a:t> </a:t>
            </a:r>
            <a:r>
              <a:rPr lang="en-US" dirty="0">
                <a:latin typeface="Arial" pitchFamily="34" charset="0"/>
              </a:rPr>
              <a:t>services include shipping and delivery, gift wrapping, adjustments and returns, alterations and tailoring, installations, and </a:t>
            </a:r>
            <a:r>
              <a:rPr lang="en-US" dirty="0" smtClean="0">
                <a:latin typeface="Arial" pitchFamily="34" charset="0"/>
              </a:rPr>
              <a:t>engraving.</a:t>
            </a:r>
          </a:p>
          <a:p>
            <a:endParaRPr lang="en-US" dirty="0" smtClean="0">
              <a:latin typeface="Arial" pitchFamily="34" charset="0"/>
            </a:endParaRPr>
          </a:p>
          <a:p>
            <a:r>
              <a:rPr lang="en-US" b="1" dirty="0" smtClean="0">
                <a:latin typeface="Arial" pitchFamily="34" charset="0"/>
              </a:rPr>
              <a:t>Ancillary </a:t>
            </a:r>
            <a:r>
              <a:rPr lang="en-US" b="1" dirty="0">
                <a:latin typeface="Arial" pitchFamily="34" charset="0"/>
              </a:rPr>
              <a:t>services </a:t>
            </a:r>
            <a:r>
              <a:rPr lang="en-US" dirty="0">
                <a:latin typeface="Arial" pitchFamily="34" charset="0"/>
              </a:rPr>
              <a:t>include general information, check cashing, parking, restaurants, repairs, interior decorating, credit, rest rooms, and baby-attendant service.</a:t>
            </a:r>
          </a:p>
        </p:txBody>
      </p:sp>
    </p:spTree>
    <p:extLst>
      <p:ext uri="{BB962C8B-B14F-4D97-AF65-F5344CB8AC3E}">
        <p14:creationId xmlns:p14="http://schemas.microsoft.com/office/powerpoint/2010/main" xmlns="" val="2835371795"/>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hangingPunct="1"/>
            <a:r>
              <a:rPr lang="en-US" smtClean="0"/>
              <a:t>Store Atmosphere </a:t>
            </a:r>
            <a:br>
              <a:rPr lang="en-US" smtClean="0"/>
            </a:br>
            <a:r>
              <a:rPr lang="en-US" smtClean="0"/>
              <a:t>and Experiences</a:t>
            </a:r>
          </a:p>
        </p:txBody>
      </p:sp>
      <p:pic>
        <p:nvPicPr>
          <p:cNvPr id="389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85938" y="1447800"/>
            <a:ext cx="4767262" cy="4767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73484625"/>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r>
              <a:rPr lang="en-US" smtClean="0"/>
              <a:t>Tips for Increasing Sales</a:t>
            </a:r>
            <a:br>
              <a:rPr lang="en-US" smtClean="0"/>
            </a:br>
            <a:r>
              <a:rPr lang="en-US" smtClean="0"/>
              <a:t> in Retail Space</a:t>
            </a:r>
          </a:p>
        </p:txBody>
      </p:sp>
      <p:sp>
        <p:nvSpPr>
          <p:cNvPr id="40963" name="Rectangle 3"/>
          <p:cNvSpPr>
            <a:spLocks noGrp="1" noChangeArrowheads="1"/>
          </p:cNvSpPr>
          <p:nvPr>
            <p:ph type="body" idx="1"/>
          </p:nvPr>
        </p:nvSpPr>
        <p:spPr/>
        <p:txBody>
          <a:bodyPr/>
          <a:lstStyle/>
          <a:p>
            <a:pPr eaLnBrk="1" hangingPunct="1">
              <a:lnSpc>
                <a:spcPct val="90000"/>
              </a:lnSpc>
            </a:pPr>
            <a:r>
              <a:rPr lang="en-US" smtClean="0"/>
              <a:t>Keep shoppers in the store</a:t>
            </a:r>
          </a:p>
          <a:p>
            <a:pPr eaLnBrk="1" hangingPunct="1">
              <a:lnSpc>
                <a:spcPct val="90000"/>
              </a:lnSpc>
            </a:pPr>
            <a:r>
              <a:rPr lang="en-US" smtClean="0"/>
              <a:t>Honor the transition zone</a:t>
            </a:r>
          </a:p>
          <a:p>
            <a:pPr eaLnBrk="1" hangingPunct="1">
              <a:lnSpc>
                <a:spcPct val="90000"/>
              </a:lnSpc>
            </a:pPr>
            <a:r>
              <a:rPr lang="en-US" smtClean="0"/>
              <a:t>Don’t make them hunt</a:t>
            </a:r>
          </a:p>
          <a:p>
            <a:pPr eaLnBrk="1" hangingPunct="1">
              <a:lnSpc>
                <a:spcPct val="90000"/>
              </a:lnSpc>
            </a:pPr>
            <a:r>
              <a:rPr lang="en-US" smtClean="0"/>
              <a:t>Make merchandise available to the reach and touch</a:t>
            </a:r>
          </a:p>
          <a:p>
            <a:pPr eaLnBrk="1" hangingPunct="1">
              <a:lnSpc>
                <a:spcPct val="90000"/>
              </a:lnSpc>
            </a:pPr>
            <a:r>
              <a:rPr lang="en-US" smtClean="0"/>
              <a:t>Note that men do not ask questions</a:t>
            </a:r>
          </a:p>
          <a:p>
            <a:pPr eaLnBrk="1" hangingPunct="1">
              <a:lnSpc>
                <a:spcPct val="90000"/>
              </a:lnSpc>
            </a:pPr>
            <a:r>
              <a:rPr lang="en-US" smtClean="0"/>
              <a:t>Remember women need space</a:t>
            </a:r>
          </a:p>
          <a:p>
            <a:pPr eaLnBrk="1" hangingPunct="1">
              <a:lnSpc>
                <a:spcPct val="90000"/>
              </a:lnSpc>
            </a:pPr>
            <a:r>
              <a:rPr lang="en-US" smtClean="0"/>
              <a:t>Make checkout easy</a:t>
            </a:r>
          </a:p>
        </p:txBody>
      </p:sp>
    </p:spTree>
    <p:extLst>
      <p:ext uri="{BB962C8B-B14F-4D97-AF65-F5344CB8AC3E}">
        <p14:creationId xmlns:p14="http://schemas.microsoft.com/office/powerpoint/2010/main" xmlns="" val="2715042387"/>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Location Decision</a:t>
            </a:r>
          </a:p>
        </p:txBody>
      </p:sp>
      <p:sp>
        <p:nvSpPr>
          <p:cNvPr id="43011" name="Rectangle 4"/>
          <p:cNvSpPr>
            <a:spLocks noGrp="1" noChangeArrowheads="1"/>
          </p:cNvSpPr>
          <p:nvPr>
            <p:ph type="body" idx="1"/>
          </p:nvPr>
        </p:nvSpPr>
        <p:spPr/>
        <p:txBody>
          <a:bodyPr>
            <a:normAutofit fontScale="55000" lnSpcReduction="20000"/>
          </a:bodyPr>
          <a:lstStyle/>
          <a:p>
            <a:r>
              <a:rPr lang="en-US" b="1" dirty="0">
                <a:latin typeface="Arial" pitchFamily="34" charset="0"/>
              </a:rPr>
              <a:t>Central business districts </a:t>
            </a:r>
            <a:r>
              <a:rPr lang="en-US" dirty="0">
                <a:latin typeface="Arial" pitchFamily="34" charset="0"/>
              </a:rPr>
              <a:t>are the oldest and most heavily trafficked city areas, often known as “downtown</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Regional </a:t>
            </a:r>
            <a:r>
              <a:rPr lang="en-US" b="1" dirty="0">
                <a:latin typeface="Arial" pitchFamily="34" charset="0"/>
              </a:rPr>
              <a:t>shopping centers </a:t>
            </a:r>
            <a:r>
              <a:rPr lang="en-US" dirty="0">
                <a:latin typeface="Arial" pitchFamily="34" charset="0"/>
              </a:rPr>
              <a:t>are large suburban malls containing 40 to 200 stores, typically featuring one or two nationally known anchor </a:t>
            </a:r>
            <a:r>
              <a:rPr lang="en-US" dirty="0" smtClean="0">
                <a:latin typeface="Arial" pitchFamily="34" charset="0"/>
              </a:rPr>
              <a:t>stores</a:t>
            </a:r>
          </a:p>
          <a:p>
            <a:endParaRPr lang="en-US" b="1" dirty="0" smtClean="0">
              <a:latin typeface="Arial" pitchFamily="34" charset="0"/>
            </a:endParaRPr>
          </a:p>
          <a:p>
            <a:r>
              <a:rPr lang="en-US" b="1" dirty="0" smtClean="0">
                <a:latin typeface="Arial" pitchFamily="34" charset="0"/>
              </a:rPr>
              <a:t>Community </a:t>
            </a:r>
            <a:r>
              <a:rPr lang="en-US" b="1" dirty="0">
                <a:latin typeface="Arial" pitchFamily="34" charset="0"/>
              </a:rPr>
              <a:t>shopping centers </a:t>
            </a:r>
            <a:r>
              <a:rPr lang="en-US" dirty="0">
                <a:latin typeface="Arial" pitchFamily="34" charset="0"/>
              </a:rPr>
              <a:t>are smaller malls with one anchor store and 20 to 40 smaller </a:t>
            </a:r>
            <a:r>
              <a:rPr lang="en-US" dirty="0" smtClean="0">
                <a:latin typeface="Arial" pitchFamily="34" charset="0"/>
              </a:rPr>
              <a:t>stores.</a:t>
            </a:r>
          </a:p>
          <a:p>
            <a:endParaRPr lang="en-US" b="1" dirty="0">
              <a:latin typeface="Arial" pitchFamily="34" charset="0"/>
            </a:endParaRPr>
          </a:p>
          <a:p>
            <a:r>
              <a:rPr lang="en-US" b="1" dirty="0" smtClean="0">
                <a:latin typeface="Arial" pitchFamily="34" charset="0"/>
              </a:rPr>
              <a:t>Shopping </a:t>
            </a:r>
            <a:r>
              <a:rPr lang="en-US" b="1" dirty="0">
                <a:latin typeface="Arial" pitchFamily="34" charset="0"/>
              </a:rPr>
              <a:t>strips </a:t>
            </a:r>
            <a:r>
              <a:rPr lang="en-US" dirty="0">
                <a:latin typeface="Arial" pitchFamily="34" charset="0"/>
              </a:rPr>
              <a:t>are a cluster of stores, usually in one long building, serving a neighborhood’s needs for groceries, hardware, laundry, shoe repair, and dry </a:t>
            </a:r>
            <a:r>
              <a:rPr lang="en-US" dirty="0" smtClean="0">
                <a:latin typeface="Arial" pitchFamily="34" charset="0"/>
              </a:rPr>
              <a:t>cleaning.</a:t>
            </a:r>
          </a:p>
          <a:p>
            <a:endParaRPr lang="en-US" b="1" dirty="0">
              <a:latin typeface="Arial" pitchFamily="34" charset="0"/>
            </a:endParaRPr>
          </a:p>
          <a:p>
            <a:r>
              <a:rPr lang="en-US" b="1" dirty="0" smtClean="0">
                <a:latin typeface="Arial" pitchFamily="34" charset="0"/>
              </a:rPr>
              <a:t>A </a:t>
            </a:r>
            <a:r>
              <a:rPr lang="en-US" b="1" dirty="0">
                <a:latin typeface="Arial" pitchFamily="34" charset="0"/>
              </a:rPr>
              <a:t>location within a larger store </a:t>
            </a:r>
            <a:r>
              <a:rPr lang="en-US" dirty="0">
                <a:latin typeface="Arial" pitchFamily="34" charset="0"/>
              </a:rPr>
              <a:t>may be used by certain well-known retailers like Starbucks to locate new, smaller units as concession space within larger stores or operations, such as airports, schools, or department stores. </a:t>
            </a:r>
            <a:endParaRPr lang="en-US" dirty="0" smtClean="0"/>
          </a:p>
        </p:txBody>
      </p:sp>
    </p:spTree>
    <p:extLst>
      <p:ext uri="{BB962C8B-B14F-4D97-AF65-F5344CB8AC3E}">
        <p14:creationId xmlns:p14="http://schemas.microsoft.com/office/powerpoint/2010/main" xmlns="" val="3491705242"/>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Private Label Brands</a:t>
            </a:r>
          </a:p>
        </p:txBody>
      </p:sp>
      <p:sp>
        <p:nvSpPr>
          <p:cNvPr id="45059" name="Rectangle 3"/>
          <p:cNvSpPr>
            <a:spLocks noGrp="1" noChangeArrowheads="1"/>
          </p:cNvSpPr>
          <p:nvPr>
            <p:ph type="body" idx="1"/>
          </p:nvPr>
        </p:nvSpPr>
        <p:spPr/>
        <p:txBody>
          <a:bodyPr/>
          <a:lstStyle/>
          <a:p>
            <a:pPr eaLnBrk="1" hangingPunct="1"/>
            <a:r>
              <a:rPr lang="en-US" smtClean="0"/>
              <a:t>Private labels are ubiquitous</a:t>
            </a:r>
          </a:p>
          <a:p>
            <a:pPr eaLnBrk="1" hangingPunct="1"/>
            <a:r>
              <a:rPr lang="en-US" smtClean="0"/>
              <a:t>Consumer accepts private labels</a:t>
            </a:r>
          </a:p>
          <a:p>
            <a:pPr eaLnBrk="1" hangingPunct="1"/>
            <a:r>
              <a:rPr lang="en-US" smtClean="0"/>
              <a:t>Private-label buyers come from all socioeconomic strata</a:t>
            </a:r>
          </a:p>
          <a:p>
            <a:pPr eaLnBrk="1" hangingPunct="1"/>
            <a:r>
              <a:rPr lang="en-US" smtClean="0"/>
              <a:t>Private labels are not a recessionary phenomenon</a:t>
            </a:r>
          </a:p>
          <a:p>
            <a:pPr eaLnBrk="1" hangingPunct="1"/>
            <a:r>
              <a:rPr lang="en-US" smtClean="0"/>
              <a:t>Consumer loyalty shifts from manufacturers to retailers</a:t>
            </a:r>
          </a:p>
        </p:txBody>
      </p:sp>
    </p:spTree>
    <p:extLst>
      <p:ext uri="{BB962C8B-B14F-4D97-AF65-F5344CB8AC3E}">
        <p14:creationId xmlns:p14="http://schemas.microsoft.com/office/powerpoint/2010/main" xmlns="" val="3234635819"/>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Wholesaling Functions</a:t>
            </a:r>
          </a:p>
        </p:txBody>
      </p:sp>
      <p:sp>
        <p:nvSpPr>
          <p:cNvPr id="47107" name="Rectangle 3"/>
          <p:cNvSpPr>
            <a:spLocks noGrp="1" noChangeArrowheads="1"/>
          </p:cNvSpPr>
          <p:nvPr>
            <p:ph type="body" sz="half" idx="1"/>
          </p:nvPr>
        </p:nvSpPr>
        <p:spPr>
          <a:xfrm>
            <a:off x="762000" y="1881188"/>
            <a:ext cx="3778250" cy="4291012"/>
          </a:xfrm>
        </p:spPr>
        <p:txBody>
          <a:bodyPr/>
          <a:lstStyle/>
          <a:p>
            <a:pPr eaLnBrk="1" hangingPunct="1"/>
            <a:r>
              <a:rPr lang="en-US" smtClean="0"/>
              <a:t>Selling and promoting</a:t>
            </a:r>
          </a:p>
          <a:p>
            <a:pPr eaLnBrk="1" hangingPunct="1"/>
            <a:r>
              <a:rPr lang="en-US" smtClean="0"/>
              <a:t>Buying and assortment building</a:t>
            </a:r>
          </a:p>
          <a:p>
            <a:pPr eaLnBrk="1" hangingPunct="1"/>
            <a:r>
              <a:rPr lang="en-US" smtClean="0"/>
              <a:t>Bulk breaking</a:t>
            </a:r>
          </a:p>
          <a:p>
            <a:pPr eaLnBrk="1" hangingPunct="1"/>
            <a:r>
              <a:rPr lang="en-US" smtClean="0"/>
              <a:t>Warehousing</a:t>
            </a:r>
          </a:p>
        </p:txBody>
      </p:sp>
      <p:sp>
        <p:nvSpPr>
          <p:cNvPr id="47108" name="Rectangle 4"/>
          <p:cNvSpPr>
            <a:spLocks noGrp="1" noChangeArrowheads="1"/>
          </p:cNvSpPr>
          <p:nvPr>
            <p:ph type="body" sz="half" idx="2"/>
          </p:nvPr>
        </p:nvSpPr>
        <p:spPr>
          <a:xfrm>
            <a:off x="4679950" y="1952625"/>
            <a:ext cx="3778250" cy="4219575"/>
          </a:xfrm>
        </p:spPr>
        <p:txBody>
          <a:bodyPr/>
          <a:lstStyle/>
          <a:p>
            <a:pPr eaLnBrk="1" hangingPunct="1"/>
            <a:r>
              <a:rPr lang="en-US" smtClean="0"/>
              <a:t>Transportation</a:t>
            </a:r>
          </a:p>
          <a:p>
            <a:pPr eaLnBrk="1" hangingPunct="1"/>
            <a:r>
              <a:rPr lang="en-US" smtClean="0"/>
              <a:t>Financing</a:t>
            </a:r>
          </a:p>
          <a:p>
            <a:pPr eaLnBrk="1" hangingPunct="1"/>
            <a:r>
              <a:rPr lang="en-US" smtClean="0"/>
              <a:t>Risk bearing</a:t>
            </a:r>
          </a:p>
          <a:p>
            <a:pPr eaLnBrk="1" hangingPunct="1"/>
            <a:r>
              <a:rPr lang="en-US" smtClean="0"/>
              <a:t>Market information</a:t>
            </a:r>
          </a:p>
          <a:p>
            <a:pPr eaLnBrk="1" hangingPunct="1"/>
            <a:r>
              <a:rPr lang="en-US" smtClean="0"/>
              <a:t>Management services and counseling</a:t>
            </a:r>
          </a:p>
        </p:txBody>
      </p:sp>
    </p:spTree>
    <p:extLst>
      <p:ext uri="{BB962C8B-B14F-4D97-AF65-F5344CB8AC3E}">
        <p14:creationId xmlns:p14="http://schemas.microsoft.com/office/powerpoint/2010/main" xmlns="" val="2595229375"/>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Major Wholesaler Types</a:t>
            </a:r>
          </a:p>
        </p:txBody>
      </p:sp>
      <p:sp>
        <p:nvSpPr>
          <p:cNvPr id="49155" name="Rectangle 11"/>
          <p:cNvSpPr>
            <a:spLocks noGrp="1" noChangeArrowheads="1"/>
          </p:cNvSpPr>
          <p:nvPr>
            <p:ph type="body" idx="1"/>
          </p:nvPr>
        </p:nvSpPr>
        <p:spPr/>
        <p:txBody>
          <a:bodyPr/>
          <a:lstStyle/>
          <a:p>
            <a:pPr eaLnBrk="1" hangingPunct="1"/>
            <a:r>
              <a:rPr lang="en-US" smtClean="0"/>
              <a:t>Merchant</a:t>
            </a:r>
          </a:p>
          <a:p>
            <a:pPr eaLnBrk="1" hangingPunct="1"/>
            <a:r>
              <a:rPr lang="en-US" smtClean="0"/>
              <a:t>Full-service</a:t>
            </a:r>
          </a:p>
          <a:p>
            <a:pPr eaLnBrk="1" hangingPunct="1"/>
            <a:r>
              <a:rPr lang="en-US" smtClean="0"/>
              <a:t>Limited-service</a:t>
            </a:r>
          </a:p>
          <a:p>
            <a:pPr eaLnBrk="1" hangingPunct="1"/>
            <a:r>
              <a:rPr lang="en-US" smtClean="0"/>
              <a:t>Brokers and agents</a:t>
            </a:r>
          </a:p>
          <a:p>
            <a:pPr eaLnBrk="1" hangingPunct="1"/>
            <a:r>
              <a:rPr lang="en-US" smtClean="0"/>
              <a:t>Manufacturers</a:t>
            </a:r>
          </a:p>
          <a:p>
            <a:pPr eaLnBrk="1" hangingPunct="1"/>
            <a:r>
              <a:rPr lang="en-US" smtClean="0"/>
              <a:t>Specialized</a:t>
            </a:r>
          </a:p>
        </p:txBody>
      </p:sp>
    </p:spTree>
    <p:extLst>
      <p:ext uri="{BB962C8B-B14F-4D97-AF65-F5344CB8AC3E}">
        <p14:creationId xmlns:p14="http://schemas.microsoft.com/office/powerpoint/2010/main" xmlns="" val="233623945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mtClean="0"/>
              <a:t>Supply Chain Management</a:t>
            </a:r>
          </a:p>
        </p:txBody>
      </p:sp>
      <p:sp>
        <p:nvSpPr>
          <p:cNvPr id="51202" name="Content Placeholder 2"/>
          <p:cNvSpPr>
            <a:spLocks noGrp="1"/>
          </p:cNvSpPr>
          <p:nvPr>
            <p:ph idx="1"/>
          </p:nvPr>
        </p:nvSpPr>
        <p:spPr>
          <a:xfrm>
            <a:off x="533400" y="1600200"/>
            <a:ext cx="7696200" cy="4572000"/>
          </a:xfrm>
        </p:spPr>
        <p:txBody>
          <a:bodyPr/>
          <a:lstStyle/>
          <a:p>
            <a:pPr algn="r" eaLnBrk="1" hangingPunct="1">
              <a:buFont typeface="Wingdings" pitchFamily="2" charset="2"/>
              <a:buNone/>
            </a:pPr>
            <a:r>
              <a:rPr lang="en-US" b="1" smtClean="0"/>
              <a:t>Supply chain management </a:t>
            </a:r>
            <a:r>
              <a:rPr lang="en-US" smtClean="0"/>
              <a:t>starts before physical distribution and means strategically procuring the right inputs (raw materials, components, and capital equipment); converting them efficiently into finished products; and dispatching them to the final destinations.</a:t>
            </a:r>
          </a:p>
        </p:txBody>
      </p:sp>
    </p:spTree>
    <p:extLst>
      <p:ext uri="{BB962C8B-B14F-4D97-AF65-F5344CB8AC3E}">
        <p14:creationId xmlns:p14="http://schemas.microsoft.com/office/powerpoint/2010/main" xmlns="" val="1279524924"/>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Market Logistics Planning</a:t>
            </a:r>
          </a:p>
        </p:txBody>
      </p:sp>
      <p:sp>
        <p:nvSpPr>
          <p:cNvPr id="53251" name="Rectangle 3"/>
          <p:cNvSpPr>
            <a:spLocks noGrp="1" noChangeArrowheads="1"/>
          </p:cNvSpPr>
          <p:nvPr>
            <p:ph type="body" idx="1"/>
          </p:nvPr>
        </p:nvSpPr>
        <p:spPr/>
        <p:txBody>
          <a:bodyPr/>
          <a:lstStyle/>
          <a:p>
            <a:pPr eaLnBrk="1" hangingPunct="1"/>
            <a:r>
              <a:rPr lang="en-US" smtClean="0"/>
              <a:t>Deciding on the company’s value proposition to its customers</a:t>
            </a:r>
          </a:p>
          <a:p>
            <a:pPr eaLnBrk="1" hangingPunct="1"/>
            <a:r>
              <a:rPr lang="en-US" smtClean="0"/>
              <a:t>Deciding on the best channel design and network strategy</a:t>
            </a:r>
          </a:p>
          <a:p>
            <a:pPr eaLnBrk="1" hangingPunct="1"/>
            <a:r>
              <a:rPr lang="en-US" smtClean="0"/>
              <a:t>Developing operational excellence</a:t>
            </a:r>
          </a:p>
          <a:p>
            <a:pPr eaLnBrk="1" hangingPunct="1"/>
            <a:r>
              <a:rPr lang="en-US" smtClean="0"/>
              <a:t>Implementing the solution </a:t>
            </a:r>
          </a:p>
        </p:txBody>
      </p:sp>
    </p:spTree>
    <p:extLst>
      <p:ext uri="{BB962C8B-B14F-4D97-AF65-F5344CB8AC3E}">
        <p14:creationId xmlns:p14="http://schemas.microsoft.com/office/powerpoint/2010/main" xmlns="" val="2286614920"/>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z="3200" smtClean="0"/>
              <a:t>What are </a:t>
            </a:r>
            <a:br>
              <a:rPr lang="en-US" sz="3200" smtClean="0"/>
            </a:br>
            <a:r>
              <a:rPr lang="en-US" sz="3200" smtClean="0"/>
              <a:t>Integrated Logistics Systems?</a:t>
            </a:r>
          </a:p>
        </p:txBody>
      </p:sp>
      <p:sp>
        <p:nvSpPr>
          <p:cNvPr id="55299" name="Rectangle 3"/>
          <p:cNvSpPr>
            <a:spLocks noGrp="1" noChangeArrowheads="1"/>
          </p:cNvSpPr>
          <p:nvPr>
            <p:ph type="body" idx="1"/>
          </p:nvPr>
        </p:nvSpPr>
        <p:spPr>
          <a:xfrm>
            <a:off x="762000" y="1752600"/>
            <a:ext cx="7391400" cy="4419600"/>
          </a:xfrm>
        </p:spPr>
        <p:txBody>
          <a:bodyPr/>
          <a:lstStyle/>
          <a:p>
            <a:pPr indent="4763" algn="r" eaLnBrk="1" hangingPunct="1">
              <a:buFontTx/>
              <a:buNone/>
            </a:pPr>
            <a:r>
              <a:rPr lang="en-US" smtClean="0"/>
              <a:t>An </a:t>
            </a:r>
            <a:r>
              <a:rPr lang="en-US" b="1" smtClean="0"/>
              <a:t>integrated logistics system</a:t>
            </a:r>
            <a:r>
              <a:rPr lang="en-US" smtClean="0"/>
              <a:t> (ILS) includes materials management, material flow systems, and physical distribution, aided by information technology. </a:t>
            </a:r>
          </a:p>
        </p:txBody>
      </p:sp>
    </p:spTree>
    <p:extLst>
      <p:ext uri="{BB962C8B-B14F-4D97-AF65-F5344CB8AC3E}">
        <p14:creationId xmlns:p14="http://schemas.microsoft.com/office/powerpoint/2010/main" xmlns="" val="3254439808"/>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p:txBody>
          <a:bodyPr/>
          <a:lstStyle/>
          <a:p>
            <a:pPr eaLnBrk="1" hangingPunct="1"/>
            <a:r>
              <a:rPr lang="en-US" smtClean="0"/>
              <a:t>Market Logistics</a:t>
            </a:r>
          </a:p>
        </p:txBody>
      </p:sp>
      <p:sp>
        <p:nvSpPr>
          <p:cNvPr id="57347" name="Rectangle 5"/>
          <p:cNvSpPr>
            <a:spLocks noGrp="1" noChangeArrowheads="1"/>
          </p:cNvSpPr>
          <p:nvPr>
            <p:ph type="body" sz="half" idx="1"/>
          </p:nvPr>
        </p:nvSpPr>
        <p:spPr/>
        <p:txBody>
          <a:bodyPr/>
          <a:lstStyle/>
          <a:p>
            <a:pPr eaLnBrk="1" hangingPunct="1"/>
            <a:r>
              <a:rPr lang="en-US" smtClean="0"/>
              <a:t>Sales forecasting</a:t>
            </a:r>
          </a:p>
          <a:p>
            <a:pPr eaLnBrk="1" hangingPunct="1"/>
            <a:r>
              <a:rPr lang="en-US" smtClean="0"/>
              <a:t>Distribution scheduling</a:t>
            </a:r>
          </a:p>
          <a:p>
            <a:pPr eaLnBrk="1" hangingPunct="1"/>
            <a:r>
              <a:rPr lang="en-US" smtClean="0"/>
              <a:t>Production plans</a:t>
            </a:r>
          </a:p>
          <a:p>
            <a:pPr eaLnBrk="1" hangingPunct="1"/>
            <a:r>
              <a:rPr lang="en-US" smtClean="0"/>
              <a:t>Finished-goods inventory decisions</a:t>
            </a:r>
          </a:p>
          <a:p>
            <a:pPr eaLnBrk="1" hangingPunct="1"/>
            <a:r>
              <a:rPr lang="en-US" smtClean="0"/>
              <a:t>Packaging</a:t>
            </a:r>
          </a:p>
          <a:p>
            <a:pPr eaLnBrk="1" hangingPunct="1"/>
            <a:endParaRPr lang="en-US" smtClean="0"/>
          </a:p>
        </p:txBody>
      </p:sp>
      <p:sp>
        <p:nvSpPr>
          <p:cNvPr id="57348" name="Rectangle 6"/>
          <p:cNvSpPr>
            <a:spLocks noGrp="1" noChangeArrowheads="1"/>
          </p:cNvSpPr>
          <p:nvPr>
            <p:ph type="body" sz="half" idx="2"/>
          </p:nvPr>
        </p:nvSpPr>
        <p:spPr/>
        <p:txBody>
          <a:bodyPr/>
          <a:lstStyle/>
          <a:p>
            <a:pPr eaLnBrk="1" hangingPunct="1"/>
            <a:r>
              <a:rPr lang="en-US" smtClean="0"/>
              <a:t>In-plant warehousing</a:t>
            </a:r>
          </a:p>
          <a:p>
            <a:pPr eaLnBrk="1" hangingPunct="1"/>
            <a:r>
              <a:rPr lang="en-US" smtClean="0"/>
              <a:t>Shipping-room processing</a:t>
            </a:r>
          </a:p>
          <a:p>
            <a:pPr eaLnBrk="1" hangingPunct="1"/>
            <a:r>
              <a:rPr lang="en-US" smtClean="0"/>
              <a:t>Outbound transportation</a:t>
            </a:r>
          </a:p>
          <a:p>
            <a:pPr eaLnBrk="1" hangingPunct="1"/>
            <a:r>
              <a:rPr lang="en-US" smtClean="0"/>
              <a:t>Field warehousing</a:t>
            </a:r>
          </a:p>
          <a:p>
            <a:pPr eaLnBrk="1" hangingPunct="1"/>
            <a:r>
              <a:rPr lang="en-US" smtClean="0"/>
              <a:t>Customer delivery and servicing</a:t>
            </a:r>
          </a:p>
          <a:p>
            <a:pPr eaLnBrk="1" hangingPunct="1"/>
            <a:endParaRPr lang="en-US" smtClean="0"/>
          </a:p>
        </p:txBody>
      </p:sp>
    </p:spTree>
    <p:extLst>
      <p:ext uri="{BB962C8B-B14F-4D97-AF65-F5344CB8AC3E}">
        <p14:creationId xmlns:p14="http://schemas.microsoft.com/office/powerpoint/2010/main" xmlns="" val="1015042145"/>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Market Logistics Decisions</a:t>
            </a:r>
          </a:p>
        </p:txBody>
      </p:sp>
      <p:sp>
        <p:nvSpPr>
          <p:cNvPr id="59395" name="Rectangle 4"/>
          <p:cNvSpPr>
            <a:spLocks noGrp="1" noChangeArrowheads="1"/>
          </p:cNvSpPr>
          <p:nvPr>
            <p:ph type="body" idx="1"/>
          </p:nvPr>
        </p:nvSpPr>
        <p:spPr/>
        <p:txBody>
          <a:bodyPr/>
          <a:lstStyle/>
          <a:p>
            <a:pPr eaLnBrk="1" hangingPunct="1"/>
            <a:r>
              <a:rPr lang="en-US" smtClean="0"/>
              <a:t>How should orders be handled?</a:t>
            </a:r>
          </a:p>
          <a:p>
            <a:pPr eaLnBrk="1" hangingPunct="1"/>
            <a:r>
              <a:rPr lang="en-US" smtClean="0"/>
              <a:t>Where should stock be located?</a:t>
            </a:r>
          </a:p>
          <a:p>
            <a:pPr eaLnBrk="1" hangingPunct="1"/>
            <a:r>
              <a:rPr lang="en-US" smtClean="0"/>
              <a:t>How much stock should be held?</a:t>
            </a:r>
          </a:p>
          <a:p>
            <a:pPr eaLnBrk="1" hangingPunct="1"/>
            <a:r>
              <a:rPr lang="en-US" smtClean="0"/>
              <a:t>How should goods be shipped?</a:t>
            </a:r>
          </a:p>
        </p:txBody>
      </p:sp>
    </p:spTree>
    <p:extLst>
      <p:ext uri="{BB962C8B-B14F-4D97-AF65-F5344CB8AC3E}">
        <p14:creationId xmlns:p14="http://schemas.microsoft.com/office/powerpoint/2010/main" xmlns="" val="3102405188"/>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4"/>
          <p:cNvSpPr>
            <a:spLocks noGrp="1"/>
          </p:cNvSpPr>
          <p:nvPr>
            <p:ph type="title"/>
          </p:nvPr>
        </p:nvSpPr>
        <p:spPr/>
        <p:txBody>
          <a:bodyPr>
            <a:normAutofit fontScale="90000"/>
          </a:bodyPr>
          <a:lstStyle/>
          <a:p>
            <a:pPr eaLnBrk="1" hangingPunct="1"/>
            <a:r>
              <a:rPr lang="en-US" dirty="0" smtClean="0"/>
              <a:t>Determining Optimal Order Quantity</a:t>
            </a:r>
          </a:p>
        </p:txBody>
      </p:sp>
      <p:pic>
        <p:nvPicPr>
          <p:cNvPr id="6144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0" y="1828800"/>
            <a:ext cx="5857875"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61125166"/>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7575</TotalTime>
  <Words>3659</Words>
  <Application>Microsoft Office PowerPoint</Application>
  <PresentationFormat>On-screen Show (4:3)</PresentationFormat>
  <Paragraphs>206</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Applied Marketing Strategies</vt:lpstr>
      <vt:lpstr>Strategy Formulation &amp; Implementation</vt:lpstr>
      <vt:lpstr>Managing Retailing, Wholesaling,  and Logistics</vt:lpstr>
      <vt:lpstr>Lecture Agenda</vt:lpstr>
      <vt:lpstr>Retailing</vt:lpstr>
      <vt:lpstr>Major Retailer Types</vt:lpstr>
      <vt:lpstr>Levels of Retail Service</vt:lpstr>
      <vt:lpstr>Nonstore Retailing</vt:lpstr>
      <vt:lpstr>Major Types of Corporate  Retail Organizations</vt:lpstr>
      <vt:lpstr>Franchising System</vt:lpstr>
      <vt:lpstr>Changes in the  Retail Environment</vt:lpstr>
      <vt:lpstr>Retailers’ Marketing Decisions</vt:lpstr>
      <vt:lpstr>Retailer Services Mix</vt:lpstr>
      <vt:lpstr>Store Atmosphere  and Experiences</vt:lpstr>
      <vt:lpstr>Tips for Increasing Sales  in Retail Space</vt:lpstr>
      <vt:lpstr>Location Decision</vt:lpstr>
      <vt:lpstr>Private Label Brands</vt:lpstr>
      <vt:lpstr>Wholesaling Functions</vt:lpstr>
      <vt:lpstr>Major Wholesaler Types</vt:lpstr>
      <vt:lpstr>Supply Chain Management</vt:lpstr>
      <vt:lpstr>Market Logistics Planning</vt:lpstr>
      <vt:lpstr>What are  Integrated Logistics Systems?</vt:lpstr>
      <vt:lpstr>Market Logistics</vt:lpstr>
      <vt:lpstr>Market Logistics Decisions</vt:lpstr>
      <vt:lpstr>Determining Optimal Order Quantity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86</cp:revision>
  <dcterms:created xsi:type="dcterms:W3CDTF">2006-08-16T00:00:00Z</dcterms:created>
  <dcterms:modified xsi:type="dcterms:W3CDTF">2013-01-07T11:55:04Z</dcterms:modified>
</cp:coreProperties>
</file>