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handoutMasterIdLst>
    <p:handoutMasterId r:id="rId28"/>
  </p:handoutMasterIdLst>
  <p:sldIdLst>
    <p:sldId id="256" r:id="rId2"/>
    <p:sldId id="266" r:id="rId3"/>
    <p:sldId id="267" r:id="rId4"/>
    <p:sldId id="279" r:id="rId5"/>
    <p:sldId id="281" r:id="rId6"/>
    <p:sldId id="297" r:id="rId7"/>
    <p:sldId id="298" r:id="rId8"/>
    <p:sldId id="282" r:id="rId9"/>
    <p:sldId id="283" r:id="rId10"/>
    <p:sldId id="284" r:id="rId11"/>
    <p:sldId id="285" r:id="rId12"/>
    <p:sldId id="286" r:id="rId13"/>
    <p:sldId id="287" r:id="rId14"/>
    <p:sldId id="288" r:id="rId15"/>
    <p:sldId id="301" r:id="rId16"/>
    <p:sldId id="290" r:id="rId17"/>
    <p:sldId id="289" r:id="rId18"/>
    <p:sldId id="299" r:id="rId19"/>
    <p:sldId id="300" r:id="rId20"/>
    <p:sldId id="291" r:id="rId21"/>
    <p:sldId id="292" r:id="rId22"/>
    <p:sldId id="293" r:id="rId23"/>
    <p:sldId id="294" r:id="rId24"/>
    <p:sldId id="295" r:id="rId25"/>
    <p:sldId id="296"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289" autoAdjust="0"/>
    <p:restoredTop sz="82217" autoAdjust="0"/>
  </p:normalViewPr>
  <p:slideViewPr>
    <p:cSldViewPr>
      <p:cViewPr varScale="1">
        <p:scale>
          <a:sx n="36" d="100"/>
          <a:sy n="36" d="100"/>
        </p:scale>
        <p:origin x="-1584" y="-82"/>
      </p:cViewPr>
      <p:guideLst>
        <p:guide orient="horz" pos="2160"/>
        <p:guide pos="2880"/>
      </p:guideLst>
    </p:cSldViewPr>
  </p:slideViewPr>
  <p:outlineViewPr>
    <p:cViewPr>
      <p:scale>
        <a:sx n="33" d="100"/>
        <a:sy n="33" d="100"/>
      </p:scale>
      <p:origin x="48"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59" d="100"/>
          <a:sy n="59" d="100"/>
        </p:scale>
        <p:origin x="-2508" y="-90"/>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99A398D-17D5-4333-BAD6-5838CEFBC573}" type="datetimeFigureOut">
              <a:rPr lang="en-GB" smtClean="0"/>
              <a:pPr/>
              <a:t>07/01/2013</a:t>
            </a:fld>
            <a:endParaRPr lang="en-GB"/>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F79ACE6-F981-4A1B-BE00-039E9745C071}" type="slidenum">
              <a:rPr lang="en-GB" smtClean="0"/>
              <a:pPr/>
              <a:t>‹#›</a:t>
            </a:fld>
            <a:endParaRPr lang="en-GB"/>
          </a:p>
        </p:txBody>
      </p:sp>
    </p:spTree>
    <p:extLst>
      <p:ext uri="{BB962C8B-B14F-4D97-AF65-F5344CB8AC3E}">
        <p14:creationId xmlns="" xmlns:p14="http://schemas.microsoft.com/office/powerpoint/2010/main" val="18074105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AD9081-B8F5-4D72-A20D-FF0BF41523D2}" type="datetimeFigureOut">
              <a:rPr lang="en-GB" smtClean="0"/>
              <a:pPr/>
              <a:t>07/01/2013</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9AE0DEB-1BB9-4423-AF73-5011B30178D1}" type="slidenum">
              <a:rPr lang="en-GB" smtClean="0"/>
              <a:pPr/>
              <a:t>‹#›</a:t>
            </a:fld>
            <a:endParaRPr lang="en-GB"/>
          </a:p>
        </p:txBody>
      </p:sp>
    </p:spTree>
    <p:extLst>
      <p:ext uri="{BB962C8B-B14F-4D97-AF65-F5344CB8AC3E}">
        <p14:creationId xmlns="" xmlns:p14="http://schemas.microsoft.com/office/powerpoint/2010/main" val="27169336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9AE0DEB-1BB9-4423-AF73-5011B30178D1}" type="slidenum">
              <a:rPr lang="en-GB" smtClean="0"/>
              <a:pPr/>
              <a:t>1</a:t>
            </a:fld>
            <a:endParaRPr lang="en-GB"/>
          </a:p>
        </p:txBody>
      </p:sp>
    </p:spTree>
    <p:extLst>
      <p:ext uri="{BB962C8B-B14F-4D97-AF65-F5344CB8AC3E}">
        <p14:creationId xmlns="" xmlns:p14="http://schemas.microsoft.com/office/powerpoint/2010/main" val="15491700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B848508A-97F0-4988-9931-98CE5362D486}" type="slidenum">
              <a:rPr lang="en-US" smtClean="0"/>
              <a:pPr/>
              <a:t>2</a:t>
            </a:fld>
            <a:endParaRPr lang="en-US" smtClean="0"/>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027942B9-58AD-476F-A38B-71AA631C8643}" type="slidenum">
              <a:rPr lang="en-US" smtClean="0"/>
              <a:pPr/>
              <a:t>3</a:t>
            </a:fld>
            <a:endParaRPr lang="en-US" smtClean="0"/>
          </a:p>
        </p:txBody>
      </p:sp>
      <p:sp>
        <p:nvSpPr>
          <p:cNvPr id="19458" name="Rectangle 2"/>
          <p:cNvSpPr>
            <a:spLocks noGrp="1" noRot="1" noChangeAspect="1" noChangeArrowheads="1" noTextEdit="1"/>
          </p:cNvSpPr>
          <p:nvPr>
            <p:ph type="sldImg"/>
          </p:nvPr>
        </p:nvSpPr>
        <p:spPr>
          <a:ln/>
        </p:spPr>
      </p:sp>
      <p:sp>
        <p:nvSpPr>
          <p:cNvPr id="19459"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Successful value creation needs successful value delivery. Holistic marketers are increasingly taking a value network view of their businesses. Instead of limiting their focus to their immediate suppliers, distributors, and customers, they are examining the whole supply chain that links raw materials, components, and manufactured goods and shows how they move toward the final consumers. Companies are looking at their suppliers’ suppliers upstream and at their distributors’ customers downstream. They are looking at customer segments and considering a wide range of new and different means to sell, distribute, and service their offerings. Companies today must build and manage a continuously evolving and increasingly complex channel system and value network. In this chapter, we consider strategic and tactical issues with integrating marketing channels and developing value networks.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04C12A45-7CB7-4FA3-8941-56F2BD7E57EE}" type="slidenum">
              <a:rPr lang="en-US" smtClean="0"/>
              <a:pPr/>
              <a:t>4</a:t>
            </a:fld>
            <a:endParaRPr lang="en-US" smtClean="0"/>
          </a:p>
        </p:txBody>
      </p:sp>
      <p:sp>
        <p:nvSpPr>
          <p:cNvPr id="44034" name="Rectangle 2"/>
          <p:cNvSpPr>
            <a:spLocks noGrp="1" noRot="1" noChangeAspect="1" noChangeArrowheads="1" noTextEdit="1"/>
          </p:cNvSpPr>
          <p:nvPr>
            <p:ph type="sldImg"/>
          </p:nvPr>
        </p:nvSpPr>
        <p:spPr>
          <a:ln/>
        </p:spPr>
      </p:sp>
      <p:sp>
        <p:nvSpPr>
          <p:cNvPr id="44035"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To design a marketing channel system, marketers analyze customer needs and wants, establish channel objectives and constraints, and identify and evaluate major channel alternatives.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p:cNvSpPr>
          <p:nvPr>
            <p:ph type="sldImg"/>
          </p:nvPr>
        </p:nvSpPr>
        <p:spPr>
          <a:ln/>
        </p:spPr>
      </p:sp>
      <p:sp>
        <p:nvSpPr>
          <p:cNvPr id="48130"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Channels produce five service outputs:</a:t>
            </a:r>
          </a:p>
          <a:p>
            <a:pPr eaLnBrk="1" hangingPunct="1"/>
            <a:r>
              <a:rPr lang="en-US" smtClean="0">
                <a:latin typeface="Arial" pitchFamily="34" charset="0"/>
              </a:rPr>
              <a:t>1. Lot size is the number of units the channel permits a typical customer to purchase on one occasion. In buying cars for its fleet, Hertz prefers a channel from which it can buy a large lot size; a household wants a channel that permits a lot size of one.</a:t>
            </a:r>
          </a:p>
          <a:p>
            <a:pPr eaLnBrk="1" hangingPunct="1"/>
            <a:r>
              <a:rPr lang="en-US" smtClean="0">
                <a:latin typeface="Arial" pitchFamily="34" charset="0"/>
              </a:rPr>
              <a:t>2. Waiting and delivery time is the average time customers wait for receipt of goods. Customers increasingly prefer faster delivery channels.</a:t>
            </a:r>
          </a:p>
          <a:p>
            <a:pPr eaLnBrk="1" hangingPunct="1"/>
            <a:r>
              <a:rPr lang="en-US" smtClean="0">
                <a:latin typeface="Arial" pitchFamily="34" charset="0"/>
              </a:rPr>
              <a:t>3. Spatial convenience is the degree to which the marketing channel makes it easy for customers to purchase the product.</a:t>
            </a:r>
          </a:p>
          <a:p>
            <a:pPr eaLnBrk="1" hangingPunct="1"/>
            <a:r>
              <a:rPr lang="en-US" smtClean="0">
                <a:latin typeface="Arial" pitchFamily="34" charset="0"/>
              </a:rPr>
              <a:t>4. Product variety is the assortment provided by the marketing channel. Normally, customers prefer a greater assortment because more choices increase the chance of finding what they need, although too many choices can sometimes create a negative effect.</a:t>
            </a:r>
          </a:p>
          <a:p>
            <a:pPr eaLnBrk="1" hangingPunct="1"/>
            <a:r>
              <a:rPr lang="en-US" smtClean="0">
                <a:latin typeface="Arial" pitchFamily="34" charset="0"/>
              </a:rPr>
              <a:t>5. Service backup is the add-on services (credit, delivery, installation, repairs) provided by the channel. The greater the service backup, the greater the work provided by the channel.</a:t>
            </a:r>
          </a:p>
        </p:txBody>
      </p:sp>
      <p:sp>
        <p:nvSpPr>
          <p:cNvPr id="4813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75B7B17C-53C8-48F7-9C96-C8DD2EC8BEB9}" type="slidenum">
              <a:rPr lang="en-US" smtClean="0"/>
              <a:pPr/>
              <a:t>5</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p:cNvSpPr>
          <p:nvPr>
            <p:ph type="sldImg"/>
          </p:nvPr>
        </p:nvSpPr>
        <p:spPr>
          <a:ln/>
        </p:spPr>
      </p:sp>
      <p:sp>
        <p:nvSpPr>
          <p:cNvPr id="48130"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dirty="0" smtClean="0">
                <a:latin typeface="Arial" pitchFamily="34" charset="0"/>
              </a:rPr>
              <a:t>Channels produce five service outputs:</a:t>
            </a:r>
          </a:p>
          <a:p>
            <a:pPr eaLnBrk="1" hangingPunct="1"/>
            <a:r>
              <a:rPr lang="en-US" dirty="0" smtClean="0">
                <a:latin typeface="Arial" pitchFamily="34" charset="0"/>
              </a:rPr>
              <a:t>1. Lot size is the number of units the channel permits a typical customer to purchase on one occasion. In buying cars for its fleet, Hertz prefers a channel from which it can buy a large lot size; a household wants a channel that permits a lot size of one.</a:t>
            </a:r>
          </a:p>
          <a:p>
            <a:pPr eaLnBrk="1" hangingPunct="1"/>
            <a:r>
              <a:rPr lang="en-US" dirty="0" smtClean="0">
                <a:latin typeface="Arial" pitchFamily="34" charset="0"/>
              </a:rPr>
              <a:t>2. Waiting and delivery time is the average time customers wait for receipt of goods. Customers increasingly prefer faster delivery channels.</a:t>
            </a:r>
          </a:p>
          <a:p>
            <a:pPr eaLnBrk="1" hangingPunct="1"/>
            <a:r>
              <a:rPr lang="en-US" dirty="0" smtClean="0">
                <a:latin typeface="Arial" pitchFamily="34" charset="0"/>
              </a:rPr>
              <a:t>3. Spatial convenience is the degree to which the marketing channel makes it easy for customers to purchase the product.</a:t>
            </a:r>
          </a:p>
          <a:p>
            <a:pPr eaLnBrk="1" hangingPunct="1"/>
            <a:r>
              <a:rPr lang="en-US" dirty="0" smtClean="0">
                <a:latin typeface="Arial" pitchFamily="34" charset="0"/>
              </a:rPr>
              <a:t>4. Product variety is the assortment provided by the marketing channel. Normally, customers prefer a greater assortment because more choices increase the chance of finding what they need, although too many choices can sometimes create a negative effect.</a:t>
            </a:r>
          </a:p>
          <a:p>
            <a:pPr eaLnBrk="1" hangingPunct="1"/>
            <a:r>
              <a:rPr lang="en-US" dirty="0" smtClean="0">
                <a:latin typeface="Arial" pitchFamily="34" charset="0"/>
              </a:rPr>
              <a:t>5. Service backup is the add-on services (credit, delivery, installation, repairs) provided by the channel. The greater the service backup, the greater the work provided by the channel.</a:t>
            </a:r>
          </a:p>
        </p:txBody>
      </p:sp>
      <p:sp>
        <p:nvSpPr>
          <p:cNvPr id="4813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75B7B17C-53C8-48F7-9C96-C8DD2EC8BEB9}" type="slidenum">
              <a:rPr lang="en-US" smtClean="0"/>
              <a:pPr/>
              <a:t>6</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76ADE2DA-5562-4F77-A9DB-1D05F749B6C1}" type="slidenum">
              <a:rPr lang="en-US" smtClean="0"/>
              <a:pPr/>
              <a:t>8</a:t>
            </a:fld>
            <a:endParaRPr lang="en-US" smtClean="0"/>
          </a:p>
        </p:txBody>
      </p:sp>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Channel alternatives differ in three ways: the types of intermediaries, the number needed, and the terms and responsibilities of each. Consider the channel alternatives identified by a consumer electronics company that produces satellite radios. It could sell its players directly to automobile manufacturers to be installed as original equipment, auto dealers, rental car companies, or satellite radio specialist dealers through a direct sales force or through distributors. It could also sell its players through company stores, online retailers, mail-order catalogs, or mass merchandisers such as Best Buy. It will need to decide on the number of  ntermediaries (discussed further on the next slide) and on what each channel member will be responsible for (also discussed further).</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FC15CC93-1AFB-4176-8FDA-408635DC46D9}" type="slidenum">
              <a:rPr lang="en-US" smtClean="0"/>
              <a:pPr/>
              <a:t>9</a:t>
            </a:fld>
            <a:endParaRPr lang="en-US" smtClean="0"/>
          </a:p>
        </p:txBody>
      </p:sp>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Three strategies based on the number of intermediaries are exclusive distribution, selective distribution, and intensive distribution. Exclusive distribution means severely limiting the number of intermediaries. It’s appropriate when the producer wants to maintain control over the service level and outputs offered by the resellers, and it often includes exclusive dealing arrangements. By granting exclusive distribution, the producer hopes to obtain more dedicated and knowledgeable selling. Selective distribution relies on only some of the intermediaries willing to carry a particular product. Intensive distribution places the goods or services in as many outlets as possible. This strategy serves well for snack foods, soft drinks, newspapers, candies, and gum—products consumers buy frequently or in a variety of locations.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E5BBC74F-9D5F-4B52-A914-25B5E37F10F9}" type="slidenum">
              <a:rPr lang="en-US" smtClean="0"/>
              <a:pPr/>
              <a:t>10</a:t>
            </a:fld>
            <a:endParaRPr lang="en-US" smtClean="0"/>
          </a:p>
        </p:txBody>
      </p:sp>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Each channel member must be treated respectfully and given the opportunity to be profitable. The main elements in the “trade-relations mix” are price policies, conditions of sale, territorial rights, and specific services to be performed by each party. Price policy calls for the producer to establish a price list and schedule of discounts and allowances that intermediaries see as equitable and sufficient.  Conditions of sale refers to payment terms and producer guarantees. Most producers grant cash discounts to distributors for early payment. They might also offer a guarantee against defective merchandise or price declines, creating an incentive to buy larger quantities. Distributors’ territorial rights define the distributors’ territories and the terms under which the producer will enfranchise other distributors. Distributors normally expect to receive full credit for all sales in their territory, whether or not they did the selling. Mutual services and responsibilities must be carefully spelled out, especially in franchised and exclusive- agency channels.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lide Image Placeholder 1"/>
          <p:cNvSpPr>
            <a:spLocks noGrp="1" noRot="1" noChangeAspect="1"/>
          </p:cNvSpPr>
          <p:nvPr>
            <p:ph type="sldImg"/>
          </p:nvPr>
        </p:nvSpPr>
        <p:spPr>
          <a:ln/>
        </p:spPr>
      </p:sp>
      <p:sp>
        <p:nvSpPr>
          <p:cNvPr id="56322"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Each channel alternative needs to be evaluated against economic, control, and adaptive criteria. Each channel alternative will produce a different level of sales and costs. Figure 15.4 shows how six different sales channels stack up in terms of the value added per sale and the cost per transaction. For example, in the sale of industrial products costing between $2,000 and $5,000, the cost per transaction has been estimated at $500 (field sales), $200 (distributors), $50 (telesales), and $10 (Internet). A Booz Allen Hamilton study showed that the average transaction at a full-service branch costs the bank $4.07, a phone transaction costs $.54, and an ATM transaction costs $.27, but a typical Web-based transaction costs only $.01.</a:t>
            </a:r>
          </a:p>
        </p:txBody>
      </p:sp>
      <p:sp>
        <p:nvSpPr>
          <p:cNvPr id="56323"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1344B642-4986-4D11-A57C-0E0776611341}" type="slidenum">
              <a:rPr lang="en-US" smtClean="0"/>
              <a:pPr/>
              <a:t>11</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Image Placeholder 1"/>
          <p:cNvSpPr>
            <a:spLocks noGrp="1" noRot="1" noChangeAspect="1"/>
          </p:cNvSpPr>
          <p:nvPr>
            <p:ph type="sldImg"/>
          </p:nvPr>
        </p:nvSpPr>
        <p:spPr>
          <a:ln/>
        </p:spPr>
      </p:sp>
      <p:sp>
        <p:nvSpPr>
          <p:cNvPr id="58370"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z="1100">
                <a:latin typeface="Arial" pitchFamily="34" charset="0"/>
              </a:rPr>
              <a:t>Firms will try to align customers and channels to maximize demand at the lowest overall cost. Clearly, sellers try to replace high-cost channels with low-cost channels as long as the value added per sale is sufficient. A North Carolina furniture manufacturer wants to sell its line to retailers on the West Coast. One alternative is to hire 10 new sales representatives to receive a base salary plus commissions. The other alternative is to use a manufacturer’s sales agency that has extensive contacts with retailers. Its 30 sales representatives would receive a commission based on their sales. The first step is to estimate how many sales each alternative will likely generate.  The next step is to estimate the costs of selling different volumes through each channel. The cost schedules are shown in Figure 15.5. Engaging a sales agency is less expensive than establishing a new company sales office, but costs rise faster through an agency because sales agents get larger commissions. The final step is comparing sales and costs. </a:t>
            </a:r>
          </a:p>
          <a:p>
            <a:pPr eaLnBrk="1" hangingPunct="1"/>
            <a:r>
              <a:rPr lang="en-US" sz="1100">
                <a:latin typeface="Arial" pitchFamily="34" charset="0"/>
              </a:rPr>
              <a:t>As Figure 15.5 shows, there is one sales level (SB) at which selling costs are the same for the two channels. The sales agency is thus the better channel for any sales volume below SB, and the company sales branch is better at any volume above SB. Given this information, it is not surprising that sales agents tend to be used by smaller firms, or by large firms in smaller territories where the volume is low.</a:t>
            </a:r>
          </a:p>
        </p:txBody>
      </p:sp>
      <p:sp>
        <p:nvSpPr>
          <p:cNvPr id="5837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5B0F0F35-727F-4443-9932-CF79A1D66618}" type="slidenum">
              <a:rPr lang="en-US" smtClean="0"/>
              <a:pPr/>
              <a:t>12</a:t>
            </a:fld>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A7216776-308C-4B2F-AB12-4923AB1C7191}" type="slidenum">
              <a:rPr lang="en-US" smtClean="0"/>
              <a:pPr/>
              <a:t>13</a:t>
            </a:fld>
            <a:endParaRPr lang="en-US" smtClean="0"/>
          </a:p>
        </p:txBody>
      </p:sp>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After a company has chosen a channel system, it must select, train, motivate, and evaluate individual intermediaries for each channel. It must also modify channel design and arrangements over time. As the company grows, it can also consider channel expansion into international markets.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92726271-3A04-4670-999F-425B3DCEF870}" type="slidenum">
              <a:rPr lang="en-US" smtClean="0"/>
              <a:pPr/>
              <a:t>14</a:t>
            </a:fld>
            <a:endParaRPr lang="en-US" smtClean="0"/>
          </a:p>
        </p:txBody>
      </p:sp>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dirty="0" smtClean="0">
                <a:latin typeface="Arial" pitchFamily="34" charset="0"/>
              </a:rPr>
              <a:t>Channel power is the ability to alter channel members’ behavior so they take actions they would not have taken otherwise. Manufacturers can draw on the following types of power to elicit cooperation:</a:t>
            </a:r>
          </a:p>
          <a:p>
            <a:pPr eaLnBrk="1" hangingPunct="1"/>
            <a:r>
              <a:rPr lang="en-US" dirty="0" smtClean="0">
                <a:latin typeface="Arial" pitchFamily="34" charset="0"/>
              </a:rPr>
              <a:t>Coercive power means that the manufacturer threatens to withdraw a resource or terminate a relationship if intermediaries fail to cooperate. Reward power includes when the manufacturer offers intermediaries an extra benefit for performing specific acts or functions. Legitimate power includes the manufacturer requesting a behavior that is warranted under the contract. Expert power means the manufacturer has special knowledge the intermediaries value. Once the intermediaries acquire this expertise, however, expert power weakens. Referent power means the manufacturer is so highly respected that intermediaries are proud to be associated with it.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92726271-3A04-4670-999F-425B3DCEF870}" type="slidenum">
              <a:rPr lang="en-US" smtClean="0"/>
              <a:pPr/>
              <a:t>15</a:t>
            </a:fld>
            <a:endParaRPr lang="en-US" smtClean="0"/>
          </a:p>
        </p:txBody>
      </p:sp>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dirty="0" smtClean="0">
                <a:latin typeface="Arial" pitchFamily="34" charset="0"/>
              </a:rPr>
              <a:t>Channel power is the ability to alter channel members’ behavior so they take actions they would not have taken otherwise. Manufacturers can draw on the following types of power to elicit cooperation:</a:t>
            </a:r>
          </a:p>
          <a:p>
            <a:pPr eaLnBrk="1" hangingPunct="1"/>
            <a:r>
              <a:rPr lang="en-US" dirty="0" smtClean="0">
                <a:latin typeface="Arial" pitchFamily="34" charset="0"/>
              </a:rPr>
              <a:t>Coercive power means that the manufacturer threatens to withdraw a resource or terminate a relationship if intermediaries fail to cooperate. Reward power includes when the manufacturer offers intermediaries an extra benefit for performing specific acts or functions. Legitimate power includes the manufacturer requesting a behavior that is warranted under the contract. Expert power means the manufacturer has special knowledge the intermediaries value. Once the intermediaries acquire this expertise, however, expert power weakens. Referent power means the manufacturer is so highly respected that intermediaries are proud to be associated with it.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Slide Image Placeholder 1"/>
          <p:cNvSpPr>
            <a:spLocks noGrp="1" noRot="1" noChangeAspect="1"/>
          </p:cNvSpPr>
          <p:nvPr>
            <p:ph type="sldImg"/>
          </p:nvPr>
        </p:nvSpPr>
        <p:spPr>
          <a:ln/>
        </p:spPr>
      </p:sp>
      <p:sp>
        <p:nvSpPr>
          <p:cNvPr id="66562"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An integrated marketing channel system is one in which the strategies and tactics of selling through one channel reflect the strategies and tactics of selling through one or more other channels. Adding more channels gives companies three important benefits. The first is increased market coverage. Not only are more customers able to shop for the company’s products in more places, but those who buy in more than one channel are often more profitable than single-channel customers.  The second benefit is lower channel cost—selling by phone is cheaper than personal selling to small customers. The third is more customized selling— such as by adding a technical sales force to sell complex equipment. There is a trade-off, however. New channels typically introduce conflict and problems with control and cooperation. Two or more may end up competing for the same customers.</a:t>
            </a:r>
          </a:p>
        </p:txBody>
      </p:sp>
      <p:sp>
        <p:nvSpPr>
          <p:cNvPr id="66563"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42E50998-1F65-4AA9-9EC2-F5BB3F05728F}" type="slidenum">
              <a:rPr lang="en-US" smtClean="0"/>
              <a:pPr/>
              <a:t>16</a:t>
            </a:fld>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D560CE99-97FD-4961-924A-4065C67AA2C7}" type="slidenum">
              <a:rPr lang="en-US" smtClean="0"/>
              <a:pPr/>
              <a:t>17</a:t>
            </a:fld>
            <a:endParaRPr lang="en-US" smtClean="0"/>
          </a:p>
        </p:txBody>
      </p:sp>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dirty="0" smtClean="0">
                <a:latin typeface="Arial" pitchFamily="34" charset="0"/>
              </a:rPr>
              <a:t>A conventional marketing channel consists of an independent producer, wholesaler(s), and retailer(s). Each is a separate business seeking to maximize its own profits, even if this goal reduces profit for the system as a whole. No channel member has complete or substantial control over other members.</a:t>
            </a:r>
          </a:p>
          <a:p>
            <a:pPr eaLnBrk="1" hangingPunct="1"/>
            <a:r>
              <a:rPr lang="en-US" dirty="0" smtClean="0">
                <a:latin typeface="Arial" pitchFamily="34" charset="0"/>
              </a:rPr>
              <a:t>A vertical marketing system (VMS), by contrast, includes the producer, wholesaler(s), and retailer(s) acting as a unified system. One channel member, the channel captain, owns or franchises the others or has so much power that they all cooperate. An administered VMS coordinates successive stages of production and distribution through the size and power of one of the members. Manufacturers of dominant brands can secure strong trade cooperation and support from resellers. A contractual VMS consists of independent firms at different levels of production and distribution, integrating their programs on a contractual basis to obtain more economies or sales impact than they could achieve alone. Sometimes thought of as “value-adding partnerships” (VAPs), contractual VMSs come in three types: wholesaler-sponsored voluntary chains, retailer cooperatives, and franchise organizations.</a:t>
            </a:r>
          </a:p>
          <a:p>
            <a:pPr eaLnBrk="1" hangingPunct="1"/>
            <a:endParaRPr lang="en-US" dirty="0" smtClean="0">
              <a:latin typeface="Arial"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D560CE99-97FD-4961-924A-4065C67AA2C7}" type="slidenum">
              <a:rPr lang="en-US" smtClean="0"/>
              <a:pPr/>
              <a:t>18</a:t>
            </a:fld>
            <a:endParaRPr lang="en-US" smtClean="0"/>
          </a:p>
        </p:txBody>
      </p:sp>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dirty="0" smtClean="0">
                <a:latin typeface="Arial" pitchFamily="34" charset="0"/>
              </a:rPr>
              <a:t>A conventional marketing channel consists of an independent producer, wholesaler(s), and retailer(s). Each is a separate business seeking to maximize its own profits, even if this goal reduces profit for the system as a whole. No channel member has complete or substantial control over other members.</a:t>
            </a:r>
          </a:p>
          <a:p>
            <a:pPr eaLnBrk="1" hangingPunct="1"/>
            <a:r>
              <a:rPr lang="en-US" dirty="0" smtClean="0">
                <a:latin typeface="Arial" pitchFamily="34" charset="0"/>
              </a:rPr>
              <a:t>A vertical marketing system (VMS), by contrast, includes the producer, wholesaler(s), and retailer(s) acting as a unified system. One channel member, the channel captain, owns or franchises the others or has so much power that they all cooperate. An administered VMS coordinates successive stages of production and distribution through the size and power of one of the members. Manufacturers of dominant brands can secure strong trade cooperation and support from resellers. A contractual VMS consists of independent firms at different levels of production and distribution, integrating their programs on a contractual basis to obtain more economies or sales impact than they could achieve alone. Sometimes thought of as “value-adding partnerships” (VAPs), contractual VMSs come in three types: wholesaler-sponsored voluntary chains, retailer cooperatives, and franchise organizations.</a:t>
            </a:r>
          </a:p>
          <a:p>
            <a:pPr eaLnBrk="1" hangingPunct="1"/>
            <a:endParaRPr lang="en-US" dirty="0" smtClean="0">
              <a:latin typeface="Arial"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Slide Image Placeholder 1"/>
          <p:cNvSpPr>
            <a:spLocks noGrp="1" noRot="1" noChangeAspect="1"/>
          </p:cNvSpPr>
          <p:nvPr>
            <p:ph type="sldImg"/>
          </p:nvPr>
        </p:nvSpPr>
        <p:spPr>
          <a:ln/>
        </p:spPr>
      </p:sp>
      <p:sp>
        <p:nvSpPr>
          <p:cNvPr id="68610"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Clearly, companies need to think through their channel architecture and determine which channels should perform which functions. Figure 15.6 shows a simple grid to help make channel architecture decisions. The grid consists of major marketing channels (as rows) and the major channel tasks to be completed (as columns). The grid illustrates why using only one channel is not efficient. </a:t>
            </a:r>
          </a:p>
        </p:txBody>
      </p:sp>
      <p:sp>
        <p:nvSpPr>
          <p:cNvPr id="6861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60B943C0-622F-45FE-A373-EF9D1996CB76}" type="slidenum">
              <a:rPr lang="en-US" smtClean="0"/>
              <a:pPr/>
              <a:t>20</a:t>
            </a:fld>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F99A8B6B-8EB7-4FCE-92BC-A1CB1C601AC6}" type="slidenum">
              <a:rPr lang="en-US" smtClean="0"/>
              <a:pPr/>
              <a:t>21</a:t>
            </a:fld>
            <a:endParaRPr lang="en-US" smtClean="0"/>
          </a:p>
        </p:txBody>
      </p:sp>
      <p:sp>
        <p:nvSpPr>
          <p:cNvPr id="70658" name="Rectangle 2"/>
          <p:cNvSpPr>
            <a:spLocks noGrp="1" noRot="1" noChangeAspect="1" noChangeArrowheads="1" noTextEdit="1"/>
          </p:cNvSpPr>
          <p:nvPr>
            <p:ph type="sldImg"/>
          </p:nvPr>
        </p:nvSpPr>
        <p:spPr>
          <a:ln/>
        </p:spPr>
      </p:sp>
      <p:sp>
        <p:nvSpPr>
          <p:cNvPr id="70659"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No matter how well channels are designed and managed, there will be some conflict, if only because the interests of independent business entities do not always coincide. Channel conflict is generated when one channel member’s actions prevent another channel from achieving its goal. Channel coordination occurs when channel members are brought together to advance the goals of the channel, as opposed to their own potentially incompatible goals. Horizontal channel conflict occurs between channel members at the same level. • Vertical channel conflict occurs between different levels of the channel. Multichannel conflict exists when the manufacturer has established two or more channels that sell to the same market. It’s likely to be especially intense when the members of one channel get a lower price (based on larger-volume purchases) or work with a lower margin.</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ACD470FC-7A8E-4AEE-8A17-E557A611A849}" type="slidenum">
              <a:rPr lang="en-US" smtClean="0"/>
              <a:pPr/>
              <a:t>22</a:t>
            </a:fld>
            <a:endParaRPr lang="en-US" smtClean="0"/>
          </a:p>
        </p:txBody>
      </p:sp>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Some causes of channel conflict are easy to resolve, others are not. Several causes are listed in the slide. For instance, the manufacturer may want to achieve rapid market penetration through a low-price policy. Dealers, in contrast, may prefer to work with high margins and pursue short-run profitability. HP may sell personal computers to large accounts through its own sales force, but its licensed dealers may also be trying to sell to large accounts. Territory boundaries and credit for sales often produce conflict. The manufacturer may be optimistic about the short-term economic outlook and want dealers to carry higher inventory. Dealers may be pessimistic. In the beverage category, it is not uncommon for disputes to arise between manufacturers and their distributors about the optimal advertising strategy. The fortunes of exclusive dealers, such as auto dealers, are profoundly affected by the manufacturer’s product and pricing decisions. This situation creates a high potential for conflict.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97CCF631-3011-4FEF-8767-B09180E30FDC}" type="slidenum">
              <a:rPr lang="en-US" smtClean="0"/>
              <a:pPr/>
              <a:t>23</a:t>
            </a:fld>
            <a:endParaRPr lang="en-US" smtClean="0"/>
          </a:p>
        </p:txBody>
      </p:sp>
      <p:sp>
        <p:nvSpPr>
          <p:cNvPr id="74754" name="Rectangle 2"/>
          <p:cNvSpPr>
            <a:spLocks noGrp="1" noRot="1" noChangeAspect="1" noChangeArrowheads="1" noTextEdit="1"/>
          </p:cNvSpPr>
          <p:nvPr>
            <p:ph type="sldImg"/>
          </p:nvPr>
        </p:nvSpPr>
        <p:spPr>
          <a:ln/>
        </p:spPr>
      </p:sp>
      <p:sp>
        <p:nvSpPr>
          <p:cNvPr id="74755"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There are a number of mechanisms for effective conflict management.</a:t>
            </a:r>
          </a:p>
          <a:p>
            <a:pPr eaLnBrk="1" hangingPunct="1"/>
            <a:r>
              <a:rPr lang="en-US" smtClean="0">
                <a:latin typeface="Arial" pitchFamily="34" charset="0"/>
              </a:rPr>
              <a:t>In some cases, a convincing strategic justification that they serve distinctive segments and do not compete as much as they might think can reduce potential for conflict among channel members. Dual compensation pays existing channels for sales made through new channels. Channel members can come to an agreement on the fundamental or superordinate goal they are jointly seeking, whether it is survival, market share, high quality, or customer satisfaction. They usually do this when the channel faces an outside threat, such as a more efficient competing channel, an adverse piece of legislation, or a shift in consumer desires. A useful step is to exchange persons between two or more channel levels. Similarly, marketers can encourage joint memberships in trade associations. Co-optation is an effort by one organization to win the support of the leaders of another by including them in advisory councils, boards of directors, and the like. When conflict is chronic or acute, the parties may resort to diplomacy, mediation, or arbitration. Diplomacy takes place when each side sends a person or group to meet with its counterpart to resolve the conflict. Mediation relies on a neutral third party skilled in conciliating the two parties’ interests. In arbitration two parties agree to present their arguments to one or more arbitrators and accept their decision. If nothing else proves effective, a channel partner may choose to file a lawsuit.</a:t>
            </a:r>
          </a:p>
          <a:p>
            <a:pPr eaLnBrk="1" hangingPunct="1"/>
            <a:endParaRPr lang="en-US" smtClean="0">
              <a:latin typeface="Arial"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Slide Image Placeholder 1"/>
          <p:cNvSpPr>
            <a:spLocks noGrp="1" noRot="1" noChangeAspect="1"/>
          </p:cNvSpPr>
          <p:nvPr>
            <p:ph type="sldImg"/>
          </p:nvPr>
        </p:nvSpPr>
        <p:spPr>
          <a:ln/>
        </p:spPr>
      </p:sp>
      <p:sp>
        <p:nvSpPr>
          <p:cNvPr id="76802"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E-commerce uses a Web site to transact or facilitate the sale of products and services online. Online retailers compete in three key aspects of a transaction: (1) customer interaction with the Web site, (2) delivery, and (3) ability to address problems when they occur. We can distinguish between pure-click companies, those that have launched a Web site without any previous existence as a firm, and brick-and-click companies, existing companies that have added an online site for information or e-commerce.</a:t>
            </a:r>
          </a:p>
        </p:txBody>
      </p:sp>
      <p:sp>
        <p:nvSpPr>
          <p:cNvPr id="76803"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96B94E90-6C1F-4543-8DF2-95AE2A87899E}" type="slidenum">
              <a:rPr lang="en-US" smtClean="0"/>
              <a:pPr/>
              <a:t>24</a:t>
            </a:fld>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Image Placeholder 1"/>
          <p:cNvSpPr>
            <a:spLocks noGrp="1" noRot="1" noChangeAspect="1"/>
          </p:cNvSpPr>
          <p:nvPr>
            <p:ph type="sldImg"/>
          </p:nvPr>
        </p:nvSpPr>
        <p:spPr>
          <a:ln/>
        </p:spPr>
      </p:sp>
      <p:sp>
        <p:nvSpPr>
          <p:cNvPr id="78850"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The widespread penetration of cell phones and smart phones—there are currently more mobile phones than personal computers in the world—allows people to connect to the Internet and place online orders on the move. Many see a big future in what is now called m-commerce (m for mobile). The existence of mobile channels and media can keep consumers connected and interacting with a brand throughout their day-to-day lives. GPS-type features can help identify shopping or purchase opportunities for consumers for their favorite brands.</a:t>
            </a:r>
          </a:p>
        </p:txBody>
      </p:sp>
      <p:sp>
        <p:nvSpPr>
          <p:cNvPr id="7885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793F8145-A5E5-40FA-9784-EDAF60E920D3}" type="slidenum">
              <a:rPr lang="en-US" smtClean="0"/>
              <a:pPr/>
              <a:t>25</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83520C8-8979-48B0-A631-7BA47FB017B7}" type="datetime1">
              <a:rPr lang="en-US" smtClean="0"/>
              <a:pPr/>
              <a:t>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67CD749-13EA-42EC-B2CF-0EF4E5F25327}" type="datetime1">
              <a:rPr lang="en-US" smtClean="0"/>
              <a:pPr/>
              <a:t>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F469402-C083-4D06-8248-55A51B178899}" type="datetime1">
              <a:rPr lang="en-US" smtClean="0"/>
              <a:pPr/>
              <a:t>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D1A254C-4843-4E32-A904-717A372142C9}" type="datetime1">
              <a:rPr lang="en-US" smtClean="0"/>
              <a:pPr/>
              <a:t>1/7/2013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5CA3A9D-476B-48E9-A55F-11F2C568C2B6}" type="datetime1">
              <a:rPr lang="en-US" smtClean="0"/>
              <a:pPr/>
              <a:t>1/7/2013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13A33D9-1357-4027-B095-EB6C720FB931}" type="datetime1">
              <a:rPr lang="en-US" smtClean="0"/>
              <a:pPr/>
              <a:t>1/7/2013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75B25D-DFFA-4E36-8EA8-90C323053EFE}" type="datetime1">
              <a:rPr lang="en-US" smtClean="0"/>
              <a:pPr/>
              <a:t>1/7/2013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D2E74D-5276-4FF4-8D63-8F21D05C1573}" type="datetime1">
              <a:rPr lang="en-US" smtClean="0"/>
              <a:pPr/>
              <a:t>1/7/2013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EE2EA73-6C03-499E-A596-CB7D1C7C4BBE}" type="datetime1">
              <a:rPr lang="en-US" smtClean="0"/>
              <a:pPr/>
              <a:t>1/7/2013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B54568-CE1D-4AEB-A91A-5F7E16991471}" type="datetime1">
              <a:rPr lang="en-US" smtClean="0"/>
              <a:pPr/>
              <a:t>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222CAFB-2411-40AD-A65A-F22CB89EB998}" type="datetime1">
              <a:rPr lang="en-US" smtClean="0"/>
              <a:pPr/>
              <a:t>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6147" name="Rectangle 3"/>
          <p:cNvSpPr>
            <a:spLocks noGrp="1" noChangeArrowheads="1"/>
          </p:cNvSpPr>
          <p:nvPr>
            <p:ph type="ctrTitle"/>
          </p:nvPr>
        </p:nvSpPr>
        <p:spPr>
          <a:xfrm>
            <a:off x="2362200" y="1524000"/>
            <a:ext cx="6248400" cy="1393825"/>
          </a:xfrm>
          <a:solidFill>
            <a:schemeClr val="bg1"/>
          </a:solidFill>
        </p:spPr>
        <p:txBody>
          <a:bodyPr/>
          <a:lstStyle>
            <a:lvl1pPr algn="ctr">
              <a:defRPr sz="4000">
                <a:solidFill>
                  <a:srgbClr val="FF0000"/>
                </a:solidFill>
                <a:latin typeface="+mj-lt"/>
              </a:defRPr>
            </a:lvl1pPr>
          </a:lstStyle>
          <a:p>
            <a:endParaRPr lang="en-US" dirty="0"/>
          </a:p>
        </p:txBody>
      </p:sp>
    </p:spTree>
    <p:extLst>
      <p:ext uri="{BB962C8B-B14F-4D97-AF65-F5344CB8AC3E}">
        <p14:creationId xmlns="" xmlns:p14="http://schemas.microsoft.com/office/powerpoint/2010/main" val="33510440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274638"/>
            <a:ext cx="76962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762000" y="1600200"/>
            <a:ext cx="37719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86300" y="1600200"/>
            <a:ext cx="37719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p:txBody>
          <a:bodyPr/>
          <a:lstStyle>
            <a:lvl1pPr>
              <a:defRPr sz="1400" dirty="0"/>
            </a:lvl1pPr>
          </a:lstStyle>
          <a:p>
            <a:pPr>
              <a:defRPr/>
            </a:pPr>
            <a:endParaRPr lang="en-US"/>
          </a:p>
        </p:txBody>
      </p:sp>
    </p:spTree>
    <p:extLst>
      <p:ext uri="{BB962C8B-B14F-4D97-AF65-F5344CB8AC3E}">
        <p14:creationId xmlns="" xmlns:p14="http://schemas.microsoft.com/office/powerpoint/2010/main" val="8471741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43A359-550C-410D-8D0E-6E8BA018B88F}" type="datetime1">
              <a:rPr lang="en-US" smtClean="0"/>
              <a:pPr/>
              <a:t>1/7/2013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442592"/>
            <a:ext cx="8497888" cy="914400"/>
          </a:xfrm>
        </p:spPr>
        <p:txBody>
          <a:bodyPr>
            <a:normAutofit/>
          </a:bodyPr>
          <a:lstStyle/>
          <a:p>
            <a:pPr algn="ctr">
              <a:defRPr/>
            </a:pPr>
            <a:r>
              <a:rPr lang="en-US" u="sng" dirty="0" smtClean="0">
                <a:solidFill>
                  <a:schemeClr val="tx1">
                    <a:lumMod val="75000"/>
                    <a:lumOff val="25000"/>
                  </a:schemeClr>
                </a:solidFill>
              </a:rPr>
              <a:t>Applied Marketing Strategies</a:t>
            </a:r>
            <a:endParaRPr lang="en-US" u="sng" dirty="0">
              <a:solidFill>
                <a:schemeClr val="tx1">
                  <a:lumMod val="75000"/>
                  <a:lumOff val="25000"/>
                </a:schemeClr>
              </a:solidFill>
            </a:endParaRPr>
          </a:p>
        </p:txBody>
      </p:sp>
      <p:sp>
        <p:nvSpPr>
          <p:cNvPr id="8195" name="Text Placeholder 2"/>
          <p:cNvSpPr>
            <a:spLocks noGrp="1"/>
          </p:cNvSpPr>
          <p:nvPr>
            <p:ph type="body" idx="1"/>
          </p:nvPr>
        </p:nvSpPr>
        <p:spPr>
          <a:xfrm>
            <a:off x="762000" y="3529013"/>
            <a:ext cx="7772400" cy="1271587"/>
          </a:xfrm>
        </p:spPr>
        <p:txBody>
          <a:bodyPr/>
          <a:lstStyle/>
          <a:p>
            <a:pPr algn="ctr"/>
            <a:r>
              <a:rPr lang="en-US" sz="6000" dirty="0" smtClean="0"/>
              <a:t>Lecture </a:t>
            </a:r>
            <a:r>
              <a:rPr lang="en-US" sz="6000" dirty="0" smtClean="0"/>
              <a:t>27</a:t>
            </a:r>
            <a:endParaRPr lang="en-US" sz="6000" dirty="0" smtClean="0"/>
          </a:p>
        </p:txBody>
      </p:sp>
      <p:sp>
        <p:nvSpPr>
          <p:cNvPr id="8196" name="TextBox 3"/>
          <p:cNvSpPr txBox="1">
            <a:spLocks noChangeArrowheads="1"/>
          </p:cNvSpPr>
          <p:nvPr/>
        </p:nvSpPr>
        <p:spPr bwMode="auto">
          <a:xfrm>
            <a:off x="6804248" y="3068960"/>
            <a:ext cx="1462088"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sz="2400" dirty="0"/>
              <a:t>MGT 681</a:t>
            </a:r>
          </a:p>
        </p:txBody>
      </p:sp>
    </p:spTree>
    <p:extLst>
      <p:ext uri="{BB962C8B-B14F-4D97-AF65-F5344CB8AC3E}">
        <p14:creationId xmlns="" xmlns:p14="http://schemas.microsoft.com/office/powerpoint/2010/main" val="8859208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ctrTitle"/>
          </p:nvPr>
        </p:nvSpPr>
        <p:spPr/>
        <p:txBody>
          <a:bodyPr>
            <a:normAutofit/>
          </a:bodyPr>
          <a:lstStyle/>
          <a:p>
            <a:r>
              <a:rPr lang="en-US" dirty="0" smtClean="0">
                <a:latin typeface="Garamond" pitchFamily="18" charset="0"/>
              </a:rPr>
              <a:t>Distribution Strategies</a:t>
            </a:r>
            <a:endParaRPr lang="en-US" dirty="0" smtClean="0">
              <a:solidFill>
                <a:schemeClr val="tx1"/>
              </a:solidFill>
              <a:latin typeface="Garamond" pitchFamily="18" charset="0"/>
            </a:endParaRPr>
          </a:p>
        </p:txBody>
      </p:sp>
      <p:sp>
        <p:nvSpPr>
          <p:cNvPr id="2" name="Subtitle 1"/>
          <p:cNvSpPr>
            <a:spLocks noGrp="1"/>
          </p:cNvSpPr>
          <p:nvPr>
            <p:ph type="subTitle" idx="1"/>
          </p:nvPr>
        </p:nvSpPr>
        <p:spPr/>
        <p:txBody>
          <a:bodyPr/>
          <a:lstStyle/>
          <a:p>
            <a:endParaRPr lang="en-GB"/>
          </a:p>
        </p:txBody>
      </p:sp>
    </p:spTree>
    <p:extLst>
      <p:ext uri="{BB962C8B-B14F-4D97-AF65-F5344CB8AC3E}">
        <p14:creationId xmlns="" xmlns:p14="http://schemas.microsoft.com/office/powerpoint/2010/main" val="3447841345"/>
      </p:ext>
    </p:extLst>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3" name="Rectangle 4"/>
          <p:cNvSpPr>
            <a:spLocks noGrp="1" noChangeArrowheads="1"/>
          </p:cNvSpPr>
          <p:nvPr>
            <p:ph type="title"/>
          </p:nvPr>
        </p:nvSpPr>
        <p:spPr/>
        <p:txBody>
          <a:bodyPr/>
          <a:lstStyle/>
          <a:p>
            <a:r>
              <a:rPr lang="en-US" dirty="0"/>
              <a:t>Lecture Agenda</a:t>
            </a:r>
            <a:endParaRPr lang="en-US" dirty="0" smtClean="0"/>
          </a:p>
        </p:txBody>
      </p:sp>
      <p:sp>
        <p:nvSpPr>
          <p:cNvPr id="18434" name="Rectangle 5"/>
          <p:cNvSpPr>
            <a:spLocks noGrp="1" noChangeArrowheads="1"/>
          </p:cNvSpPr>
          <p:nvPr>
            <p:ph type="body" idx="1"/>
          </p:nvPr>
        </p:nvSpPr>
        <p:spPr>
          <a:xfrm>
            <a:off x="457200" y="1371600"/>
            <a:ext cx="7924800" cy="4572000"/>
          </a:xfrm>
        </p:spPr>
        <p:txBody>
          <a:bodyPr>
            <a:normAutofit fontScale="92500" lnSpcReduction="20000"/>
          </a:bodyPr>
          <a:lstStyle/>
          <a:p>
            <a:pPr eaLnBrk="1" hangingPunct="1"/>
            <a:r>
              <a:rPr lang="en-US" smtClean="0"/>
              <a:t>What is a marketing channel system and value network?</a:t>
            </a:r>
          </a:p>
          <a:p>
            <a:pPr eaLnBrk="1" hangingPunct="1"/>
            <a:r>
              <a:rPr lang="en-US" smtClean="0"/>
              <a:t>What work do marketing channels perform?</a:t>
            </a:r>
          </a:p>
          <a:p>
            <a:pPr eaLnBrk="1" hangingPunct="1"/>
            <a:r>
              <a:rPr lang="en-US" smtClean="0"/>
              <a:t>How should channels be designed?</a:t>
            </a:r>
          </a:p>
          <a:p>
            <a:pPr eaLnBrk="1" hangingPunct="1"/>
            <a:r>
              <a:rPr lang="en-US" smtClean="0"/>
              <a:t>What decisions do companies face in managing their channels?</a:t>
            </a:r>
          </a:p>
          <a:p>
            <a:pPr eaLnBrk="1" hangingPunct="1"/>
            <a:r>
              <a:rPr lang="en-US" smtClean="0"/>
              <a:t>How should companies integrate channels and manage channel conflict?</a:t>
            </a:r>
          </a:p>
          <a:p>
            <a:pPr eaLnBrk="1" hangingPunct="1"/>
            <a:r>
              <a:rPr lang="en-US" smtClean="0"/>
              <a:t>What are the key issues with e-commerce and m-commerce? </a:t>
            </a:r>
          </a:p>
        </p:txBody>
      </p:sp>
    </p:spTree>
    <p:extLst>
      <p:ext uri="{BB962C8B-B14F-4D97-AF65-F5344CB8AC3E}">
        <p14:creationId xmlns="" xmlns:p14="http://schemas.microsoft.com/office/powerpoint/2010/main" val="532960472"/>
      </p:ext>
    </p:extLst>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normAutofit fontScale="90000"/>
          </a:bodyPr>
          <a:lstStyle/>
          <a:p>
            <a:pPr eaLnBrk="1" hangingPunct="1"/>
            <a:r>
              <a:rPr lang="en-US" smtClean="0"/>
              <a:t>Designing a </a:t>
            </a:r>
            <a:br>
              <a:rPr lang="en-US" smtClean="0"/>
            </a:br>
            <a:r>
              <a:rPr lang="en-US" smtClean="0"/>
              <a:t>Marketing Channel System</a:t>
            </a:r>
          </a:p>
        </p:txBody>
      </p:sp>
      <p:sp>
        <p:nvSpPr>
          <p:cNvPr id="43011" name="Rectangle 10"/>
          <p:cNvSpPr>
            <a:spLocks noGrp="1" noChangeArrowheads="1"/>
          </p:cNvSpPr>
          <p:nvPr>
            <p:ph type="body" idx="1"/>
          </p:nvPr>
        </p:nvSpPr>
        <p:spPr/>
        <p:txBody>
          <a:bodyPr/>
          <a:lstStyle/>
          <a:p>
            <a:pPr eaLnBrk="1" hangingPunct="1"/>
            <a:r>
              <a:rPr lang="en-US" dirty="0" smtClean="0"/>
              <a:t>Analyze customer needs</a:t>
            </a:r>
          </a:p>
          <a:p>
            <a:pPr eaLnBrk="1" hangingPunct="1"/>
            <a:r>
              <a:rPr lang="en-US" dirty="0" smtClean="0"/>
              <a:t>Establish channel objectives</a:t>
            </a:r>
          </a:p>
          <a:p>
            <a:pPr eaLnBrk="1" hangingPunct="1"/>
            <a:r>
              <a:rPr lang="en-US" dirty="0" smtClean="0"/>
              <a:t>Identify major channel alternatives</a:t>
            </a:r>
          </a:p>
          <a:p>
            <a:pPr eaLnBrk="1" hangingPunct="1"/>
            <a:r>
              <a:rPr lang="en-US" dirty="0" smtClean="0"/>
              <a:t>Evaluate major channel alternatives</a:t>
            </a:r>
          </a:p>
        </p:txBody>
      </p:sp>
    </p:spTree>
    <p:extLst>
      <p:ext uri="{BB962C8B-B14F-4D97-AF65-F5344CB8AC3E}">
        <p14:creationId xmlns="" xmlns:p14="http://schemas.microsoft.com/office/powerpoint/2010/main" val="2422207617"/>
      </p:ext>
    </p:extLst>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p:cNvSpPr>
            <a:spLocks noGrp="1"/>
          </p:cNvSpPr>
          <p:nvPr>
            <p:ph type="title"/>
          </p:nvPr>
        </p:nvSpPr>
        <p:spPr/>
        <p:txBody>
          <a:bodyPr/>
          <a:lstStyle/>
          <a:p>
            <a:r>
              <a:rPr lang="en-US" dirty="0" smtClean="0"/>
              <a:t>Analyze customer needs</a:t>
            </a:r>
          </a:p>
        </p:txBody>
      </p:sp>
      <p:sp>
        <p:nvSpPr>
          <p:cNvPr id="4" name="Rounded Rectangle 3"/>
          <p:cNvSpPr/>
          <p:nvPr/>
        </p:nvSpPr>
        <p:spPr>
          <a:xfrm>
            <a:off x="1600200" y="1600200"/>
            <a:ext cx="5486400" cy="6858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2"/>
                </a:solidFill>
              </a:rPr>
              <a:t>Lot size</a:t>
            </a:r>
          </a:p>
        </p:txBody>
      </p:sp>
      <p:sp>
        <p:nvSpPr>
          <p:cNvPr id="5" name="Rounded Rectangle 4"/>
          <p:cNvSpPr/>
          <p:nvPr/>
        </p:nvSpPr>
        <p:spPr>
          <a:xfrm>
            <a:off x="1600200" y="2438400"/>
            <a:ext cx="5486400" cy="6858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2"/>
                </a:solidFill>
              </a:rPr>
              <a:t>Waiting and delivery time</a:t>
            </a:r>
          </a:p>
        </p:txBody>
      </p:sp>
      <p:sp>
        <p:nvSpPr>
          <p:cNvPr id="6" name="Rounded Rectangle 5"/>
          <p:cNvSpPr/>
          <p:nvPr/>
        </p:nvSpPr>
        <p:spPr>
          <a:xfrm>
            <a:off x="1600200" y="3276600"/>
            <a:ext cx="5486400" cy="6858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2"/>
                </a:solidFill>
              </a:rPr>
              <a:t>Spatial convenience</a:t>
            </a:r>
          </a:p>
        </p:txBody>
      </p:sp>
      <p:sp>
        <p:nvSpPr>
          <p:cNvPr id="7" name="Rounded Rectangle 6"/>
          <p:cNvSpPr/>
          <p:nvPr/>
        </p:nvSpPr>
        <p:spPr>
          <a:xfrm>
            <a:off x="1600200" y="4114800"/>
            <a:ext cx="5486400" cy="6858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2"/>
                </a:solidFill>
              </a:rPr>
              <a:t>Product variety</a:t>
            </a:r>
          </a:p>
        </p:txBody>
      </p:sp>
      <p:sp>
        <p:nvSpPr>
          <p:cNvPr id="8" name="Rounded Rectangle 7"/>
          <p:cNvSpPr/>
          <p:nvPr/>
        </p:nvSpPr>
        <p:spPr>
          <a:xfrm>
            <a:off x="1600200" y="4953000"/>
            <a:ext cx="5486400" cy="6858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2"/>
                </a:solidFill>
              </a:rPr>
              <a:t>Service backup</a:t>
            </a:r>
          </a:p>
        </p:txBody>
      </p:sp>
    </p:spTree>
    <p:extLst>
      <p:ext uri="{BB962C8B-B14F-4D97-AF65-F5344CB8AC3E}">
        <p14:creationId xmlns="" xmlns:p14="http://schemas.microsoft.com/office/powerpoint/2010/main" val="1421925526"/>
      </p:ext>
    </p:extLst>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p:cNvSpPr>
            <a:spLocks noGrp="1"/>
          </p:cNvSpPr>
          <p:nvPr>
            <p:ph type="title"/>
          </p:nvPr>
        </p:nvSpPr>
        <p:spPr/>
        <p:txBody>
          <a:bodyPr/>
          <a:lstStyle/>
          <a:p>
            <a:pPr eaLnBrk="1" hangingPunct="1"/>
            <a:r>
              <a:rPr lang="en-US" smtClean="0"/>
              <a:t>Service Outputs of Channels</a:t>
            </a:r>
          </a:p>
        </p:txBody>
      </p:sp>
      <p:sp>
        <p:nvSpPr>
          <p:cNvPr id="2" name="Content Placeholder 1"/>
          <p:cNvSpPr>
            <a:spLocks noGrp="1"/>
          </p:cNvSpPr>
          <p:nvPr>
            <p:ph idx="1"/>
          </p:nvPr>
        </p:nvSpPr>
        <p:spPr/>
        <p:txBody>
          <a:bodyPr>
            <a:normAutofit fontScale="62500" lnSpcReduction="20000"/>
          </a:bodyPr>
          <a:lstStyle/>
          <a:p>
            <a:r>
              <a:rPr lang="en-US" b="1" dirty="0" smtClean="0">
                <a:latin typeface="Arial" pitchFamily="34" charset="0"/>
              </a:rPr>
              <a:t>Lot </a:t>
            </a:r>
            <a:r>
              <a:rPr lang="en-US" b="1" dirty="0">
                <a:latin typeface="Arial" pitchFamily="34" charset="0"/>
              </a:rPr>
              <a:t>size </a:t>
            </a:r>
            <a:r>
              <a:rPr lang="en-US" dirty="0">
                <a:latin typeface="Arial" pitchFamily="34" charset="0"/>
              </a:rPr>
              <a:t>is the number of units the channel permits a typical customer to purchase on one occasion. </a:t>
            </a:r>
          </a:p>
          <a:p>
            <a:endParaRPr lang="en-US" dirty="0">
              <a:latin typeface="Arial" pitchFamily="34" charset="0"/>
            </a:endParaRPr>
          </a:p>
          <a:p>
            <a:r>
              <a:rPr lang="en-US" b="1" dirty="0" smtClean="0">
                <a:latin typeface="Arial" pitchFamily="34" charset="0"/>
              </a:rPr>
              <a:t>Waiting </a:t>
            </a:r>
            <a:r>
              <a:rPr lang="en-US" b="1" dirty="0">
                <a:latin typeface="Arial" pitchFamily="34" charset="0"/>
              </a:rPr>
              <a:t>and delivery time </a:t>
            </a:r>
            <a:r>
              <a:rPr lang="en-US" dirty="0">
                <a:latin typeface="Arial" pitchFamily="34" charset="0"/>
              </a:rPr>
              <a:t>is the average time customers wait for receipt of goods. Customers increasingly prefer faster delivery channels</a:t>
            </a:r>
            <a:r>
              <a:rPr lang="en-US" dirty="0" smtClean="0">
                <a:latin typeface="Arial" pitchFamily="34" charset="0"/>
              </a:rPr>
              <a:t>.</a:t>
            </a:r>
          </a:p>
          <a:p>
            <a:endParaRPr lang="en-US" dirty="0">
              <a:latin typeface="Arial" pitchFamily="34" charset="0"/>
            </a:endParaRPr>
          </a:p>
          <a:p>
            <a:r>
              <a:rPr lang="en-US" b="1" dirty="0" smtClean="0">
                <a:latin typeface="Arial" pitchFamily="34" charset="0"/>
              </a:rPr>
              <a:t>Spatial </a:t>
            </a:r>
            <a:r>
              <a:rPr lang="en-US" b="1" dirty="0">
                <a:latin typeface="Arial" pitchFamily="34" charset="0"/>
              </a:rPr>
              <a:t>convenience </a:t>
            </a:r>
            <a:r>
              <a:rPr lang="en-US" dirty="0">
                <a:latin typeface="Arial" pitchFamily="34" charset="0"/>
              </a:rPr>
              <a:t>is the degree to which the marketing channel makes it easy for customers to purchase the product</a:t>
            </a:r>
            <a:r>
              <a:rPr lang="en-US" dirty="0" smtClean="0">
                <a:latin typeface="Arial" pitchFamily="34" charset="0"/>
              </a:rPr>
              <a:t>.</a:t>
            </a:r>
          </a:p>
          <a:p>
            <a:endParaRPr lang="en-US" dirty="0">
              <a:latin typeface="Arial" pitchFamily="34" charset="0"/>
            </a:endParaRPr>
          </a:p>
          <a:p>
            <a:r>
              <a:rPr lang="en-US" b="1" dirty="0" smtClean="0">
                <a:latin typeface="Arial" pitchFamily="34" charset="0"/>
              </a:rPr>
              <a:t>Product </a:t>
            </a:r>
            <a:r>
              <a:rPr lang="en-US" b="1" dirty="0">
                <a:latin typeface="Arial" pitchFamily="34" charset="0"/>
              </a:rPr>
              <a:t>variety </a:t>
            </a:r>
            <a:r>
              <a:rPr lang="en-US" dirty="0">
                <a:latin typeface="Arial" pitchFamily="34" charset="0"/>
              </a:rPr>
              <a:t>is the assortment provided by the marketing channel. </a:t>
            </a:r>
            <a:endParaRPr lang="en-US" dirty="0" smtClean="0">
              <a:latin typeface="Arial" pitchFamily="34" charset="0"/>
            </a:endParaRPr>
          </a:p>
          <a:p>
            <a:endParaRPr lang="en-US" dirty="0" smtClean="0">
              <a:latin typeface="Arial" pitchFamily="34" charset="0"/>
            </a:endParaRPr>
          </a:p>
          <a:p>
            <a:r>
              <a:rPr lang="en-US" b="1" dirty="0" smtClean="0">
                <a:latin typeface="Arial" pitchFamily="34" charset="0"/>
              </a:rPr>
              <a:t>Service </a:t>
            </a:r>
            <a:r>
              <a:rPr lang="en-US" b="1" dirty="0">
                <a:latin typeface="Arial" pitchFamily="34" charset="0"/>
              </a:rPr>
              <a:t>backup </a:t>
            </a:r>
            <a:r>
              <a:rPr lang="en-US" dirty="0">
                <a:latin typeface="Arial" pitchFamily="34" charset="0"/>
              </a:rPr>
              <a:t>is the add-on services (credit, delivery, installation, repairs) provided by the channel. The greater the service backup, the greater the work provided by the channel.</a:t>
            </a:r>
          </a:p>
          <a:p>
            <a:endParaRPr lang="en-GB" dirty="0"/>
          </a:p>
        </p:txBody>
      </p:sp>
    </p:spTree>
    <p:extLst>
      <p:ext uri="{BB962C8B-B14F-4D97-AF65-F5344CB8AC3E}">
        <p14:creationId xmlns="" xmlns:p14="http://schemas.microsoft.com/office/powerpoint/2010/main" val="3444452379"/>
      </p:ext>
    </p:extLst>
  </p:cSld>
  <p:clrMapOvr>
    <a:masterClrMapping/>
  </p:clrMapOvr>
  <p:transition>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Establish Channel Objectives</a:t>
            </a:r>
            <a:endParaRPr lang="en-US" dirty="0"/>
          </a:p>
        </p:txBody>
      </p:sp>
      <p:sp>
        <p:nvSpPr>
          <p:cNvPr id="5" name="Subtitle 4"/>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eaLnBrk="1" hangingPunct="1"/>
            <a:r>
              <a:rPr lang="en-US" sz="3200" smtClean="0"/>
              <a:t>Identifying Channel Alternatives</a:t>
            </a:r>
          </a:p>
        </p:txBody>
      </p:sp>
      <p:sp>
        <p:nvSpPr>
          <p:cNvPr id="49155" name="Rectangle 11"/>
          <p:cNvSpPr>
            <a:spLocks noGrp="1" noChangeArrowheads="1"/>
          </p:cNvSpPr>
          <p:nvPr>
            <p:ph type="body" idx="1"/>
          </p:nvPr>
        </p:nvSpPr>
        <p:spPr/>
        <p:txBody>
          <a:bodyPr/>
          <a:lstStyle/>
          <a:p>
            <a:pPr eaLnBrk="1" hangingPunct="1"/>
            <a:r>
              <a:rPr lang="en-US" smtClean="0"/>
              <a:t>Types of intermediaries</a:t>
            </a:r>
          </a:p>
          <a:p>
            <a:pPr eaLnBrk="1" hangingPunct="1"/>
            <a:r>
              <a:rPr lang="en-US" smtClean="0"/>
              <a:t>Number of intermediaries</a:t>
            </a:r>
          </a:p>
          <a:p>
            <a:pPr eaLnBrk="1" hangingPunct="1"/>
            <a:r>
              <a:rPr lang="en-US" smtClean="0"/>
              <a:t>Terms and responsibilities</a:t>
            </a:r>
          </a:p>
        </p:txBody>
      </p:sp>
    </p:spTree>
    <p:extLst>
      <p:ext uri="{BB962C8B-B14F-4D97-AF65-F5344CB8AC3E}">
        <p14:creationId xmlns="" xmlns:p14="http://schemas.microsoft.com/office/powerpoint/2010/main" val="3343658280"/>
      </p:ext>
    </p:extLst>
  </p:cSld>
  <p:clrMapOvr>
    <a:masterClrMapping/>
  </p:clrMapOvr>
  <p:transition>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eaLnBrk="1" hangingPunct="1"/>
            <a:r>
              <a:rPr lang="en-US" smtClean="0"/>
              <a:t>Number of Intermediaries</a:t>
            </a:r>
          </a:p>
        </p:txBody>
      </p:sp>
      <p:sp>
        <p:nvSpPr>
          <p:cNvPr id="51203" name="Rectangle 14"/>
          <p:cNvSpPr>
            <a:spLocks noGrp="1" noChangeArrowheads="1"/>
          </p:cNvSpPr>
          <p:nvPr>
            <p:ph type="body" idx="1"/>
          </p:nvPr>
        </p:nvSpPr>
        <p:spPr/>
        <p:txBody>
          <a:bodyPr/>
          <a:lstStyle/>
          <a:p>
            <a:pPr eaLnBrk="1" hangingPunct="1"/>
            <a:r>
              <a:rPr lang="en-US" smtClean="0"/>
              <a:t>Exclusive</a:t>
            </a:r>
          </a:p>
          <a:p>
            <a:pPr eaLnBrk="1" hangingPunct="1"/>
            <a:r>
              <a:rPr lang="en-US" smtClean="0"/>
              <a:t>Selective</a:t>
            </a:r>
          </a:p>
          <a:p>
            <a:pPr eaLnBrk="1" hangingPunct="1"/>
            <a:r>
              <a:rPr lang="en-US" smtClean="0"/>
              <a:t>Intensive</a:t>
            </a:r>
          </a:p>
        </p:txBody>
      </p:sp>
      <p:pic>
        <p:nvPicPr>
          <p:cNvPr id="51204"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267200" y="1219200"/>
            <a:ext cx="2732088" cy="4933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1890386634"/>
      </p:ext>
    </p:extLst>
  </p:cSld>
  <p:clrMapOvr>
    <a:masterClrMapping/>
  </p:clrMapOvr>
  <p:transition>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eaLnBrk="1" hangingPunct="1"/>
            <a:r>
              <a:rPr lang="en-US" sz="3200" smtClean="0"/>
              <a:t>Terms and Responsibilities </a:t>
            </a:r>
            <a:br>
              <a:rPr lang="en-US" sz="3200" smtClean="0"/>
            </a:br>
            <a:r>
              <a:rPr lang="en-US" sz="3200" smtClean="0"/>
              <a:t>of Channel Members</a:t>
            </a:r>
          </a:p>
        </p:txBody>
      </p:sp>
      <p:sp>
        <p:nvSpPr>
          <p:cNvPr id="53251" name="Rectangle 3"/>
          <p:cNvSpPr>
            <a:spLocks noGrp="1" noChangeArrowheads="1"/>
          </p:cNvSpPr>
          <p:nvPr>
            <p:ph type="body" idx="1"/>
          </p:nvPr>
        </p:nvSpPr>
        <p:spPr>
          <a:xfrm>
            <a:off x="762000" y="1676400"/>
            <a:ext cx="7696200" cy="4495800"/>
          </a:xfrm>
        </p:spPr>
        <p:txBody>
          <a:bodyPr/>
          <a:lstStyle/>
          <a:p>
            <a:pPr eaLnBrk="1" hangingPunct="1"/>
            <a:r>
              <a:rPr lang="en-US" smtClean="0"/>
              <a:t>Price policy</a:t>
            </a:r>
          </a:p>
          <a:p>
            <a:pPr eaLnBrk="1" hangingPunct="1"/>
            <a:r>
              <a:rPr lang="en-US" smtClean="0"/>
              <a:t>Condition of sale</a:t>
            </a:r>
          </a:p>
          <a:p>
            <a:pPr eaLnBrk="1" hangingPunct="1"/>
            <a:r>
              <a:rPr lang="en-US" smtClean="0"/>
              <a:t>Distributors’ territorial rights</a:t>
            </a:r>
          </a:p>
          <a:p>
            <a:pPr eaLnBrk="1" hangingPunct="1"/>
            <a:r>
              <a:rPr lang="en-US" smtClean="0"/>
              <a:t>Mutual services and responsibilities</a:t>
            </a:r>
          </a:p>
        </p:txBody>
      </p:sp>
    </p:spTree>
    <p:extLst>
      <p:ext uri="{BB962C8B-B14F-4D97-AF65-F5344CB8AC3E}">
        <p14:creationId xmlns="" xmlns:p14="http://schemas.microsoft.com/office/powerpoint/2010/main" val="650611314"/>
      </p:ext>
    </p:extLst>
  </p:cSld>
  <p:clrMapOvr>
    <a:masterClrMapping/>
  </p:clrMapOvr>
  <p:transition>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itle 4"/>
          <p:cNvSpPr>
            <a:spLocks noGrp="1"/>
          </p:cNvSpPr>
          <p:nvPr>
            <p:ph type="title"/>
          </p:nvPr>
        </p:nvSpPr>
        <p:spPr>
          <a:xfrm>
            <a:off x="762000" y="274638"/>
            <a:ext cx="7696200" cy="1325562"/>
          </a:xfrm>
        </p:spPr>
        <p:txBody>
          <a:bodyPr>
            <a:normAutofit fontScale="90000"/>
          </a:bodyPr>
          <a:lstStyle/>
          <a:p>
            <a:pPr eaLnBrk="1" hangingPunct="1"/>
            <a:r>
              <a:rPr lang="en-US" dirty="0" smtClean="0"/>
              <a:t>The Value-Adds versus </a:t>
            </a:r>
            <a:br>
              <a:rPr lang="en-US" dirty="0" smtClean="0"/>
            </a:br>
            <a:r>
              <a:rPr lang="en-US" dirty="0" smtClean="0"/>
              <a:t>Costs of Different Channels</a:t>
            </a:r>
          </a:p>
        </p:txBody>
      </p:sp>
      <p:pic>
        <p:nvPicPr>
          <p:cNvPr id="55299"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57200" y="1752600"/>
            <a:ext cx="7667625" cy="4273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3759980121"/>
      </p:ext>
    </p:extLst>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1"/>
          <p:cNvSpPr>
            <a:spLocks noGrp="1"/>
          </p:cNvSpPr>
          <p:nvPr>
            <p:ph type="title"/>
          </p:nvPr>
        </p:nvSpPr>
        <p:spPr/>
        <p:txBody>
          <a:bodyPr>
            <a:normAutofit/>
          </a:bodyPr>
          <a:lstStyle/>
          <a:p>
            <a:pPr eaLnBrk="1" hangingPunct="1"/>
            <a:r>
              <a:rPr lang="en-US" dirty="0" smtClean="0"/>
              <a:t>Break-Even Cost Chart</a:t>
            </a:r>
          </a:p>
        </p:txBody>
      </p:sp>
      <p:pic>
        <p:nvPicPr>
          <p:cNvPr id="57347"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828800" y="2057400"/>
            <a:ext cx="4972050" cy="35909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2424750819"/>
      </p:ext>
    </p:extLst>
  </p:cSld>
  <p:clrMapOvr>
    <a:masterClrMapping/>
  </p:clrMapOvr>
  <p:transition>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pPr eaLnBrk="1" hangingPunct="1"/>
            <a:r>
              <a:rPr lang="en-US" sz="3200" smtClean="0"/>
              <a:t>Channel-Management Decisions</a:t>
            </a:r>
          </a:p>
        </p:txBody>
      </p:sp>
      <p:sp>
        <p:nvSpPr>
          <p:cNvPr id="59395" name="Rectangle 10"/>
          <p:cNvSpPr>
            <a:spLocks noGrp="1" noChangeArrowheads="1"/>
          </p:cNvSpPr>
          <p:nvPr>
            <p:ph type="body" idx="1"/>
          </p:nvPr>
        </p:nvSpPr>
        <p:spPr/>
        <p:txBody>
          <a:bodyPr/>
          <a:lstStyle/>
          <a:p>
            <a:pPr eaLnBrk="1" hangingPunct="1"/>
            <a:r>
              <a:rPr lang="en-US" smtClean="0"/>
              <a:t>Selecting channel members</a:t>
            </a:r>
          </a:p>
          <a:p>
            <a:pPr eaLnBrk="1" hangingPunct="1"/>
            <a:r>
              <a:rPr lang="en-US" smtClean="0"/>
              <a:t>Training channel members</a:t>
            </a:r>
          </a:p>
          <a:p>
            <a:pPr eaLnBrk="1" hangingPunct="1"/>
            <a:r>
              <a:rPr lang="en-US" smtClean="0"/>
              <a:t>Motivating channel members</a:t>
            </a:r>
          </a:p>
          <a:p>
            <a:pPr eaLnBrk="1" hangingPunct="1"/>
            <a:r>
              <a:rPr lang="en-US" smtClean="0"/>
              <a:t>Evaluating channel members</a:t>
            </a:r>
          </a:p>
          <a:p>
            <a:pPr eaLnBrk="1" hangingPunct="1"/>
            <a:r>
              <a:rPr lang="en-US" smtClean="0"/>
              <a:t>Modifying channel members</a:t>
            </a:r>
          </a:p>
        </p:txBody>
      </p:sp>
    </p:spTree>
    <p:extLst>
      <p:ext uri="{BB962C8B-B14F-4D97-AF65-F5344CB8AC3E}">
        <p14:creationId xmlns="" xmlns:p14="http://schemas.microsoft.com/office/powerpoint/2010/main" val="1783610754"/>
      </p:ext>
    </p:extLst>
  </p:cSld>
  <p:clrMapOvr>
    <a:masterClrMapping/>
  </p:clrMapOvr>
  <p:transition>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pPr eaLnBrk="1" hangingPunct="1"/>
            <a:r>
              <a:rPr lang="en-US" smtClean="0"/>
              <a:t>Channel Power</a:t>
            </a:r>
          </a:p>
        </p:txBody>
      </p:sp>
      <p:sp>
        <p:nvSpPr>
          <p:cNvPr id="5" name="Rounded Rectangle 4"/>
          <p:cNvSpPr/>
          <p:nvPr/>
        </p:nvSpPr>
        <p:spPr>
          <a:xfrm>
            <a:off x="2743200" y="1676400"/>
            <a:ext cx="2819400" cy="6096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Coercive</a:t>
            </a:r>
          </a:p>
        </p:txBody>
      </p:sp>
      <p:sp>
        <p:nvSpPr>
          <p:cNvPr id="6" name="Rounded Rectangle 5"/>
          <p:cNvSpPr/>
          <p:nvPr/>
        </p:nvSpPr>
        <p:spPr>
          <a:xfrm>
            <a:off x="2743200" y="2438400"/>
            <a:ext cx="2819400" cy="6096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Reward</a:t>
            </a:r>
          </a:p>
        </p:txBody>
      </p:sp>
      <p:sp>
        <p:nvSpPr>
          <p:cNvPr id="7" name="Rounded Rectangle 6"/>
          <p:cNvSpPr/>
          <p:nvPr/>
        </p:nvSpPr>
        <p:spPr>
          <a:xfrm>
            <a:off x="2743200" y="3200400"/>
            <a:ext cx="2819400" cy="6096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Legitimate</a:t>
            </a:r>
          </a:p>
        </p:txBody>
      </p:sp>
      <p:sp>
        <p:nvSpPr>
          <p:cNvPr id="8" name="Rounded Rectangle 7"/>
          <p:cNvSpPr/>
          <p:nvPr/>
        </p:nvSpPr>
        <p:spPr>
          <a:xfrm>
            <a:off x="2743200" y="3962400"/>
            <a:ext cx="2819400" cy="6096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Expert</a:t>
            </a:r>
          </a:p>
        </p:txBody>
      </p:sp>
      <p:sp>
        <p:nvSpPr>
          <p:cNvPr id="9" name="Rounded Rectangle 8"/>
          <p:cNvSpPr/>
          <p:nvPr/>
        </p:nvSpPr>
        <p:spPr>
          <a:xfrm>
            <a:off x="2743200" y="4724400"/>
            <a:ext cx="2819400" cy="6096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Referent</a:t>
            </a:r>
          </a:p>
        </p:txBody>
      </p:sp>
    </p:spTree>
    <p:extLst>
      <p:ext uri="{BB962C8B-B14F-4D97-AF65-F5344CB8AC3E}">
        <p14:creationId xmlns="" xmlns:p14="http://schemas.microsoft.com/office/powerpoint/2010/main" val="1255241172"/>
      </p:ext>
    </p:extLst>
  </p:cSld>
  <p:clrMapOvr>
    <a:masterClrMapping/>
  </p:clrMapOvr>
  <p:transition>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pPr eaLnBrk="1" hangingPunct="1"/>
            <a:r>
              <a:rPr lang="en-US" smtClean="0"/>
              <a:t>Channel Power</a:t>
            </a:r>
          </a:p>
        </p:txBody>
      </p:sp>
      <p:sp>
        <p:nvSpPr>
          <p:cNvPr id="10" name="Content Placeholder 9"/>
          <p:cNvSpPr>
            <a:spLocks noGrp="1"/>
          </p:cNvSpPr>
          <p:nvPr>
            <p:ph idx="1"/>
          </p:nvPr>
        </p:nvSpPr>
        <p:spPr/>
        <p:txBody>
          <a:bodyPr>
            <a:normAutofit fontScale="55000" lnSpcReduction="20000"/>
          </a:bodyPr>
          <a:lstStyle/>
          <a:p>
            <a:r>
              <a:rPr lang="en-US" b="1" dirty="0" smtClean="0">
                <a:latin typeface="Arial" pitchFamily="34" charset="0"/>
              </a:rPr>
              <a:t>Coercive power </a:t>
            </a:r>
            <a:r>
              <a:rPr lang="en-US" dirty="0" smtClean="0">
                <a:latin typeface="Arial" pitchFamily="34" charset="0"/>
              </a:rPr>
              <a:t>means that the manufacturer threatens to withdraw a resource or terminate a relationship if intermediaries fail to cooperate. </a:t>
            </a:r>
          </a:p>
          <a:p>
            <a:endParaRPr lang="en-US" dirty="0" smtClean="0">
              <a:latin typeface="Arial" pitchFamily="34" charset="0"/>
            </a:endParaRPr>
          </a:p>
          <a:p>
            <a:r>
              <a:rPr lang="en-US" b="1" dirty="0" smtClean="0">
                <a:latin typeface="Arial" pitchFamily="34" charset="0"/>
              </a:rPr>
              <a:t>Reward power </a:t>
            </a:r>
            <a:r>
              <a:rPr lang="en-US" dirty="0" smtClean="0">
                <a:latin typeface="Arial" pitchFamily="34" charset="0"/>
              </a:rPr>
              <a:t>includes when the manufacturer offers intermediaries an extra benefit for performing specific acts or functions.</a:t>
            </a:r>
          </a:p>
          <a:p>
            <a:endParaRPr lang="en-US" dirty="0" smtClean="0">
              <a:latin typeface="Arial" pitchFamily="34" charset="0"/>
            </a:endParaRPr>
          </a:p>
          <a:p>
            <a:r>
              <a:rPr lang="en-US" b="1" dirty="0" smtClean="0">
                <a:latin typeface="Arial" pitchFamily="34" charset="0"/>
              </a:rPr>
              <a:t>Legitimate power </a:t>
            </a:r>
            <a:r>
              <a:rPr lang="en-US" dirty="0" smtClean="0">
                <a:latin typeface="Arial" pitchFamily="34" charset="0"/>
              </a:rPr>
              <a:t>includes the manufacturer requesting a behavior that is warranted under the contract.</a:t>
            </a:r>
          </a:p>
          <a:p>
            <a:endParaRPr lang="en-US" dirty="0" smtClean="0">
              <a:latin typeface="Arial" pitchFamily="34" charset="0"/>
            </a:endParaRPr>
          </a:p>
          <a:p>
            <a:r>
              <a:rPr lang="en-US" b="1" dirty="0" smtClean="0">
                <a:latin typeface="Arial" pitchFamily="34" charset="0"/>
              </a:rPr>
              <a:t>Expert power </a:t>
            </a:r>
            <a:r>
              <a:rPr lang="en-US" dirty="0" smtClean="0">
                <a:latin typeface="Arial" pitchFamily="34" charset="0"/>
              </a:rPr>
              <a:t>means the manufacturer has special knowledge the intermediaries value. Once the intermediaries acquire this expertise, however, expert power weakens.</a:t>
            </a:r>
          </a:p>
          <a:p>
            <a:endParaRPr lang="en-US" dirty="0" smtClean="0">
              <a:latin typeface="Arial" pitchFamily="34" charset="0"/>
            </a:endParaRPr>
          </a:p>
          <a:p>
            <a:r>
              <a:rPr lang="en-US" b="1" dirty="0" smtClean="0">
                <a:latin typeface="Arial" pitchFamily="34" charset="0"/>
              </a:rPr>
              <a:t>Referent power </a:t>
            </a:r>
            <a:r>
              <a:rPr lang="en-US" dirty="0" smtClean="0">
                <a:latin typeface="Arial" pitchFamily="34" charset="0"/>
              </a:rPr>
              <a:t>means the manufacturer is so highly respected that intermediaries are proud to be associated with it.</a:t>
            </a:r>
          </a:p>
          <a:p>
            <a:endParaRPr lang="en-US" dirty="0"/>
          </a:p>
        </p:txBody>
      </p:sp>
    </p:spTree>
    <p:extLst>
      <p:ext uri="{BB962C8B-B14F-4D97-AF65-F5344CB8AC3E}">
        <p14:creationId xmlns="" xmlns:p14="http://schemas.microsoft.com/office/powerpoint/2010/main" val="1255241172"/>
      </p:ext>
    </p:extLst>
  </p:cSld>
  <p:clrMapOvr>
    <a:masterClrMapping/>
  </p:clrMapOvr>
  <p:transition>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Title 1"/>
          <p:cNvSpPr>
            <a:spLocks noGrp="1"/>
          </p:cNvSpPr>
          <p:nvPr>
            <p:ph type="title"/>
          </p:nvPr>
        </p:nvSpPr>
        <p:spPr/>
        <p:txBody>
          <a:bodyPr>
            <a:normAutofit fontScale="90000"/>
          </a:bodyPr>
          <a:lstStyle/>
          <a:p>
            <a:pPr eaLnBrk="1" hangingPunct="1"/>
            <a:r>
              <a:rPr lang="en-US" smtClean="0"/>
              <a:t>Integrated Marketing Channel System</a:t>
            </a:r>
          </a:p>
        </p:txBody>
      </p:sp>
      <p:pic>
        <p:nvPicPr>
          <p:cNvPr id="65539"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676400" y="1676400"/>
            <a:ext cx="5610225" cy="3905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2805808888"/>
      </p:ext>
    </p:extLst>
  </p:cSld>
  <p:clrMapOvr>
    <a:masterClrMapping/>
  </p:clrMapOvr>
  <p:transition>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p:cNvSpPr>
            <a:spLocks noGrp="1" noChangeArrowheads="1"/>
          </p:cNvSpPr>
          <p:nvPr>
            <p:ph type="title"/>
          </p:nvPr>
        </p:nvSpPr>
        <p:spPr/>
        <p:txBody>
          <a:bodyPr/>
          <a:lstStyle/>
          <a:p>
            <a:pPr eaLnBrk="1" hangingPunct="1"/>
            <a:r>
              <a:rPr lang="en-US" smtClean="0"/>
              <a:t>Channel Integration and Systems</a:t>
            </a:r>
          </a:p>
        </p:txBody>
      </p:sp>
      <p:sp>
        <p:nvSpPr>
          <p:cNvPr id="63490" name="Rectangle 3"/>
          <p:cNvSpPr>
            <a:spLocks noGrp="1" noChangeArrowheads="1"/>
          </p:cNvSpPr>
          <p:nvPr>
            <p:ph sz="half" idx="1"/>
          </p:nvPr>
        </p:nvSpPr>
        <p:spPr/>
        <p:txBody>
          <a:bodyPr/>
          <a:lstStyle/>
          <a:p>
            <a:pPr eaLnBrk="1" hangingPunct="1"/>
            <a:r>
              <a:rPr lang="en-US" smtClean="0"/>
              <a:t>Vertical marketing systems</a:t>
            </a:r>
          </a:p>
          <a:p>
            <a:pPr lvl="1" eaLnBrk="1" hangingPunct="1"/>
            <a:r>
              <a:rPr lang="en-US" smtClean="0"/>
              <a:t>Corporate VMS</a:t>
            </a:r>
          </a:p>
          <a:p>
            <a:pPr lvl="1" eaLnBrk="1" hangingPunct="1"/>
            <a:r>
              <a:rPr lang="en-US" smtClean="0"/>
              <a:t>Administered VMS</a:t>
            </a:r>
          </a:p>
          <a:p>
            <a:pPr lvl="1" eaLnBrk="1" hangingPunct="1"/>
            <a:r>
              <a:rPr lang="en-US" smtClean="0"/>
              <a:t>Contractual VMS</a:t>
            </a:r>
          </a:p>
          <a:p>
            <a:pPr eaLnBrk="1" hangingPunct="1"/>
            <a:endParaRPr lang="en-US" smtClean="0"/>
          </a:p>
        </p:txBody>
      </p:sp>
      <p:sp>
        <p:nvSpPr>
          <p:cNvPr id="63491" name="Content Placeholder 4"/>
          <p:cNvSpPr>
            <a:spLocks noGrp="1"/>
          </p:cNvSpPr>
          <p:nvPr>
            <p:ph sz="half" idx="2"/>
          </p:nvPr>
        </p:nvSpPr>
        <p:spPr/>
        <p:txBody>
          <a:bodyPr/>
          <a:lstStyle/>
          <a:p>
            <a:pPr eaLnBrk="1" hangingPunct="1"/>
            <a:r>
              <a:rPr lang="en-US" smtClean="0"/>
              <a:t>Horizontal marketing systems</a:t>
            </a:r>
          </a:p>
          <a:p>
            <a:pPr eaLnBrk="1" hangingPunct="1"/>
            <a:r>
              <a:rPr lang="en-US" smtClean="0"/>
              <a:t>Multichannel systems</a:t>
            </a:r>
          </a:p>
          <a:p>
            <a:pPr eaLnBrk="1" hangingPunct="1"/>
            <a:endParaRPr lang="en-US" smtClean="0"/>
          </a:p>
        </p:txBody>
      </p:sp>
    </p:spTree>
    <p:extLst>
      <p:ext uri="{BB962C8B-B14F-4D97-AF65-F5344CB8AC3E}">
        <p14:creationId xmlns="" xmlns:p14="http://schemas.microsoft.com/office/powerpoint/2010/main" val="1339415514"/>
      </p:ext>
    </p:extLst>
  </p:cSld>
  <p:clrMapOvr>
    <a:masterClrMapping/>
  </p:clrMapOvr>
  <p:transition>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p:cNvSpPr>
            <a:spLocks noGrp="1" noChangeArrowheads="1"/>
          </p:cNvSpPr>
          <p:nvPr>
            <p:ph type="title"/>
          </p:nvPr>
        </p:nvSpPr>
        <p:spPr/>
        <p:txBody>
          <a:bodyPr/>
          <a:lstStyle/>
          <a:p>
            <a:pPr eaLnBrk="1" hangingPunct="1"/>
            <a:r>
              <a:rPr lang="en-US" smtClean="0"/>
              <a:t>Channel Integration and Systems</a:t>
            </a:r>
          </a:p>
        </p:txBody>
      </p:sp>
      <p:sp>
        <p:nvSpPr>
          <p:cNvPr id="63490" name="Rectangle 3"/>
          <p:cNvSpPr>
            <a:spLocks noGrp="1" noChangeArrowheads="1"/>
          </p:cNvSpPr>
          <p:nvPr>
            <p:ph idx="1"/>
          </p:nvPr>
        </p:nvSpPr>
        <p:spPr/>
        <p:txBody>
          <a:bodyPr>
            <a:normAutofit fontScale="77500" lnSpcReduction="20000"/>
          </a:bodyPr>
          <a:lstStyle/>
          <a:p>
            <a:r>
              <a:rPr lang="en-US" dirty="0" smtClean="0">
                <a:latin typeface="Arial" pitchFamily="34" charset="0"/>
              </a:rPr>
              <a:t>A conventional marketing channel consists of an independent producer, wholesaler(s), and retailer(s). </a:t>
            </a:r>
          </a:p>
          <a:p>
            <a:pPr lvl="1"/>
            <a:r>
              <a:rPr lang="en-US" dirty="0" smtClean="0">
                <a:latin typeface="Arial" pitchFamily="34" charset="0"/>
              </a:rPr>
              <a:t>Each is a separate business seeking to maximize its own profits, even if this goal reduces profit for the system as a whole. </a:t>
            </a:r>
          </a:p>
          <a:p>
            <a:pPr lvl="1"/>
            <a:r>
              <a:rPr lang="en-US" dirty="0" smtClean="0">
                <a:latin typeface="Arial" pitchFamily="34" charset="0"/>
              </a:rPr>
              <a:t>No channel member has complete or substantial control over other members.</a:t>
            </a:r>
          </a:p>
          <a:p>
            <a:r>
              <a:rPr lang="en-US" dirty="0" smtClean="0">
                <a:latin typeface="Arial" pitchFamily="34" charset="0"/>
              </a:rPr>
              <a:t>A vertical marketing system (VMS), by contrast, includes the producer, wholesaler(s), and retailer(s) acting as a unified system. </a:t>
            </a:r>
          </a:p>
          <a:p>
            <a:r>
              <a:rPr lang="en-US" dirty="0" smtClean="0">
                <a:latin typeface="Arial" pitchFamily="34" charset="0"/>
              </a:rPr>
              <a:t>One channel member, the channel captain, owns or franchises the others or has so much power that they all cooperate.</a:t>
            </a:r>
          </a:p>
          <a:p>
            <a:pPr eaLnBrk="1" hangingPunct="1"/>
            <a:endParaRPr lang="en-US" dirty="0" smtClean="0"/>
          </a:p>
        </p:txBody>
      </p:sp>
    </p:spTree>
    <p:extLst>
      <p:ext uri="{BB962C8B-B14F-4D97-AF65-F5344CB8AC3E}">
        <p14:creationId xmlns="" xmlns:p14="http://schemas.microsoft.com/office/powerpoint/2010/main" val="1339415514"/>
      </p:ext>
    </p:extLst>
  </p:cSld>
  <p:clrMapOvr>
    <a:masterClrMapping/>
  </p:clrMapOvr>
  <p:transition>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Vertical Marketing System</a:t>
            </a:r>
            <a:endParaRPr lang="en-US" dirty="0"/>
          </a:p>
        </p:txBody>
      </p:sp>
      <p:sp>
        <p:nvSpPr>
          <p:cNvPr id="3" name="Content Placeholder 2"/>
          <p:cNvSpPr>
            <a:spLocks noGrp="1"/>
          </p:cNvSpPr>
          <p:nvPr>
            <p:ph idx="1"/>
          </p:nvPr>
        </p:nvSpPr>
        <p:spPr/>
        <p:txBody>
          <a:bodyPr>
            <a:normAutofit fontScale="62500" lnSpcReduction="20000"/>
          </a:bodyPr>
          <a:lstStyle/>
          <a:p>
            <a:r>
              <a:rPr lang="en-US" b="1" dirty="0" smtClean="0">
                <a:latin typeface="Arial" pitchFamily="34" charset="0"/>
              </a:rPr>
              <a:t>Corporate VMS </a:t>
            </a:r>
            <a:r>
              <a:rPr lang="en-US" dirty="0" smtClean="0">
                <a:latin typeface="Arial" pitchFamily="34" charset="0"/>
              </a:rPr>
              <a:t>coordinates successive stages of production and distribution under single ownership.</a:t>
            </a:r>
          </a:p>
          <a:p>
            <a:endParaRPr lang="en-US" dirty="0" smtClean="0">
              <a:latin typeface="Arial" pitchFamily="34" charset="0"/>
            </a:endParaRPr>
          </a:p>
          <a:p>
            <a:r>
              <a:rPr lang="en-US" dirty="0" smtClean="0">
                <a:latin typeface="Arial" pitchFamily="34" charset="0"/>
              </a:rPr>
              <a:t>Administered VMS coordinates successive stages of production and distribution through the size and power of one of the members. </a:t>
            </a:r>
          </a:p>
          <a:p>
            <a:pPr lvl="1"/>
            <a:r>
              <a:rPr lang="en-US" dirty="0" smtClean="0">
                <a:latin typeface="Arial" pitchFamily="34" charset="0"/>
              </a:rPr>
              <a:t>Manufacturers of dominant brands can secure strong trade cooperation and support from resellers.</a:t>
            </a:r>
          </a:p>
          <a:p>
            <a:pPr lvl="1"/>
            <a:endParaRPr lang="en-US" dirty="0" smtClean="0">
              <a:latin typeface="Arial" pitchFamily="34" charset="0"/>
            </a:endParaRPr>
          </a:p>
          <a:p>
            <a:r>
              <a:rPr lang="en-US" dirty="0" smtClean="0">
                <a:latin typeface="Arial" pitchFamily="34" charset="0"/>
              </a:rPr>
              <a:t> A </a:t>
            </a:r>
            <a:r>
              <a:rPr lang="en-US" b="1" dirty="0" smtClean="0">
                <a:latin typeface="Arial" pitchFamily="34" charset="0"/>
              </a:rPr>
              <a:t>contractual VMS </a:t>
            </a:r>
            <a:r>
              <a:rPr lang="en-US" dirty="0" smtClean="0">
                <a:latin typeface="Arial" pitchFamily="34" charset="0"/>
              </a:rPr>
              <a:t>consists of independent firms at different levels of production and distribution, integrating their programs on a contractual basis to obtain more economies or sales impact than they could achieve alone.</a:t>
            </a:r>
          </a:p>
          <a:p>
            <a:pPr lvl="1"/>
            <a:r>
              <a:rPr lang="en-US" dirty="0" smtClean="0">
                <a:latin typeface="Arial" pitchFamily="34" charset="0"/>
              </a:rPr>
              <a:t> Sometimes thought of as “value-adding partnerships” (VAPs), contractual VMSs come in three types: </a:t>
            </a:r>
          </a:p>
          <a:p>
            <a:pPr lvl="2"/>
            <a:r>
              <a:rPr lang="en-US" dirty="0" smtClean="0">
                <a:latin typeface="Arial" pitchFamily="34" charset="0"/>
              </a:rPr>
              <a:t>wholesaler-sponsored voluntary chains</a:t>
            </a:r>
          </a:p>
          <a:p>
            <a:pPr lvl="2"/>
            <a:r>
              <a:rPr lang="en-US" dirty="0" smtClean="0">
                <a:latin typeface="Arial" pitchFamily="34" charset="0"/>
              </a:rPr>
              <a:t>retailer cooperatives</a:t>
            </a:r>
          </a:p>
          <a:p>
            <a:pPr lvl="2"/>
            <a:r>
              <a:rPr lang="en-US" dirty="0" smtClean="0">
                <a:latin typeface="Arial" pitchFamily="34" charset="0"/>
              </a:rPr>
              <a:t>franchise organizations.</a:t>
            </a:r>
          </a:p>
          <a:p>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Title 4"/>
          <p:cNvSpPr>
            <a:spLocks noGrp="1"/>
          </p:cNvSpPr>
          <p:nvPr>
            <p:ph type="title"/>
          </p:nvPr>
        </p:nvSpPr>
        <p:spPr/>
        <p:txBody>
          <a:bodyPr/>
          <a:lstStyle/>
          <a:p>
            <a:pPr eaLnBrk="1" hangingPunct="1"/>
            <a:r>
              <a:rPr lang="en-US" dirty="0" smtClean="0"/>
              <a:t>The Hybrid Grid</a:t>
            </a:r>
          </a:p>
        </p:txBody>
      </p:sp>
      <p:pic>
        <p:nvPicPr>
          <p:cNvPr id="67587"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52400" y="1600200"/>
            <a:ext cx="8170863" cy="403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3736277390"/>
      </p:ext>
    </p:extLst>
  </p:cSld>
  <p:clrMapOvr>
    <a:masterClrMapping/>
  </p:clrMapOvr>
  <p:transition>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9634" name="Rectangle 4"/>
          <p:cNvSpPr>
            <a:spLocks noGrp="1" noChangeArrowheads="1"/>
          </p:cNvSpPr>
          <p:nvPr>
            <p:ph type="title"/>
          </p:nvPr>
        </p:nvSpPr>
        <p:spPr/>
        <p:txBody>
          <a:bodyPr/>
          <a:lstStyle/>
          <a:p>
            <a:pPr eaLnBrk="1" hangingPunct="1"/>
            <a:r>
              <a:rPr lang="en-US" smtClean="0"/>
              <a:t>Channel Conflict</a:t>
            </a:r>
          </a:p>
        </p:txBody>
      </p:sp>
      <p:sp>
        <p:nvSpPr>
          <p:cNvPr id="69635" name="Rectangle 5"/>
          <p:cNvSpPr>
            <a:spLocks noGrp="1" noChangeArrowheads="1"/>
          </p:cNvSpPr>
          <p:nvPr>
            <p:ph type="body" idx="1"/>
          </p:nvPr>
        </p:nvSpPr>
        <p:spPr/>
        <p:txBody>
          <a:bodyPr/>
          <a:lstStyle/>
          <a:p>
            <a:pPr eaLnBrk="1" hangingPunct="1"/>
            <a:r>
              <a:rPr lang="en-US" smtClean="0"/>
              <a:t>What types of conflict arise in channels? </a:t>
            </a:r>
          </a:p>
          <a:p>
            <a:pPr eaLnBrk="1" hangingPunct="1"/>
            <a:r>
              <a:rPr lang="en-US" smtClean="0"/>
              <a:t>What causes conflict? </a:t>
            </a:r>
          </a:p>
          <a:p>
            <a:pPr eaLnBrk="1" hangingPunct="1"/>
            <a:r>
              <a:rPr lang="en-US" smtClean="0"/>
              <a:t>What can marketers do to resolve it?</a:t>
            </a:r>
          </a:p>
          <a:p>
            <a:pPr eaLnBrk="1" hangingPunct="1"/>
            <a:endParaRPr lang="en-US" smtClean="0"/>
          </a:p>
          <a:p>
            <a:pPr lvl="1" eaLnBrk="1" hangingPunct="1">
              <a:buFontTx/>
              <a:buNone/>
            </a:pPr>
            <a:endParaRPr lang="en-US" smtClean="0"/>
          </a:p>
        </p:txBody>
      </p:sp>
    </p:spTree>
    <p:extLst>
      <p:ext uri="{BB962C8B-B14F-4D97-AF65-F5344CB8AC3E}">
        <p14:creationId xmlns="" xmlns:p14="http://schemas.microsoft.com/office/powerpoint/2010/main" val="1619924979"/>
      </p:ext>
    </p:extLst>
  </p:cSld>
  <p:clrMapOvr>
    <a:masterClrMapping/>
  </p:clrMapOvr>
  <p:transition>
    <p:wipe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10"/>
          <p:cNvSpPr>
            <a:spLocks noGrp="1" noChangeArrowheads="1"/>
          </p:cNvSpPr>
          <p:nvPr>
            <p:ph type="title"/>
          </p:nvPr>
        </p:nvSpPr>
        <p:spPr/>
        <p:txBody>
          <a:bodyPr/>
          <a:lstStyle/>
          <a:p>
            <a:pPr eaLnBrk="1" hangingPunct="1"/>
            <a:r>
              <a:rPr lang="en-US" smtClean="0"/>
              <a:t>Causes of Channel Conflict</a:t>
            </a:r>
          </a:p>
        </p:txBody>
      </p:sp>
      <p:sp>
        <p:nvSpPr>
          <p:cNvPr id="71683" name="Rectangle 12"/>
          <p:cNvSpPr>
            <a:spLocks noGrp="1" noChangeArrowheads="1"/>
          </p:cNvSpPr>
          <p:nvPr>
            <p:ph type="body" idx="1"/>
          </p:nvPr>
        </p:nvSpPr>
        <p:spPr/>
        <p:txBody>
          <a:bodyPr/>
          <a:lstStyle/>
          <a:p>
            <a:pPr eaLnBrk="1" hangingPunct="1"/>
            <a:r>
              <a:rPr lang="en-US" smtClean="0"/>
              <a:t>Goal incompatibility</a:t>
            </a:r>
          </a:p>
          <a:p>
            <a:pPr eaLnBrk="1" hangingPunct="1"/>
            <a:r>
              <a:rPr lang="en-US" smtClean="0"/>
              <a:t>Unclear roles and rights</a:t>
            </a:r>
          </a:p>
          <a:p>
            <a:pPr eaLnBrk="1" hangingPunct="1"/>
            <a:r>
              <a:rPr lang="en-US" smtClean="0"/>
              <a:t>Differences in perception</a:t>
            </a:r>
          </a:p>
          <a:p>
            <a:pPr eaLnBrk="1" hangingPunct="1"/>
            <a:r>
              <a:rPr lang="en-US" smtClean="0"/>
              <a:t>Intermediaries’ dependence on manufacturer</a:t>
            </a:r>
          </a:p>
        </p:txBody>
      </p:sp>
    </p:spTree>
    <p:extLst>
      <p:ext uri="{BB962C8B-B14F-4D97-AF65-F5344CB8AC3E}">
        <p14:creationId xmlns="" xmlns:p14="http://schemas.microsoft.com/office/powerpoint/2010/main" val="1172986517"/>
      </p:ext>
    </p:extLst>
  </p:cSld>
  <p:clrMapOvr>
    <a:masterClrMapping/>
  </p:clrMapOvr>
  <p:transition>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8"/>
          <p:cNvSpPr>
            <a:spLocks noGrp="1" noChangeArrowheads="1"/>
          </p:cNvSpPr>
          <p:nvPr>
            <p:ph type="title"/>
          </p:nvPr>
        </p:nvSpPr>
        <p:spPr/>
        <p:txBody>
          <a:bodyPr>
            <a:normAutofit fontScale="90000"/>
          </a:bodyPr>
          <a:lstStyle/>
          <a:p>
            <a:pPr eaLnBrk="1" hangingPunct="1"/>
            <a:r>
              <a:rPr lang="en-US" dirty="0" smtClean="0"/>
              <a:t>Strategies for Managing Channel Conflict</a:t>
            </a:r>
          </a:p>
        </p:txBody>
      </p:sp>
      <p:sp>
        <p:nvSpPr>
          <p:cNvPr id="73730" name="Rectangle 9"/>
          <p:cNvSpPr>
            <a:spLocks noGrp="1" noChangeArrowheads="1"/>
          </p:cNvSpPr>
          <p:nvPr>
            <p:ph type="body" sz="half" idx="1"/>
          </p:nvPr>
        </p:nvSpPr>
        <p:spPr>
          <a:xfrm>
            <a:off x="762000" y="1752600"/>
            <a:ext cx="3771900" cy="4419600"/>
          </a:xfrm>
        </p:spPr>
        <p:txBody>
          <a:bodyPr/>
          <a:lstStyle/>
          <a:p>
            <a:pPr eaLnBrk="1" hangingPunct="1"/>
            <a:r>
              <a:rPr lang="en-US" smtClean="0"/>
              <a:t>Strategic justification</a:t>
            </a:r>
          </a:p>
          <a:p>
            <a:pPr eaLnBrk="1" hangingPunct="1"/>
            <a:r>
              <a:rPr lang="en-US" smtClean="0"/>
              <a:t>Dual compensation</a:t>
            </a:r>
          </a:p>
          <a:p>
            <a:pPr eaLnBrk="1" hangingPunct="1"/>
            <a:r>
              <a:rPr lang="en-US" smtClean="0"/>
              <a:t>Superordinate goals</a:t>
            </a:r>
          </a:p>
          <a:p>
            <a:pPr eaLnBrk="1" hangingPunct="1"/>
            <a:r>
              <a:rPr lang="en-US" smtClean="0"/>
              <a:t>Employee exchange</a:t>
            </a:r>
          </a:p>
          <a:p>
            <a:pPr eaLnBrk="1" hangingPunct="1"/>
            <a:r>
              <a:rPr lang="en-US" smtClean="0"/>
              <a:t>Joint memberships</a:t>
            </a:r>
          </a:p>
        </p:txBody>
      </p:sp>
      <p:sp>
        <p:nvSpPr>
          <p:cNvPr id="73731" name="Rectangle 10"/>
          <p:cNvSpPr>
            <a:spLocks noGrp="1" noChangeArrowheads="1"/>
          </p:cNvSpPr>
          <p:nvPr>
            <p:ph type="body" sz="half" idx="2"/>
          </p:nvPr>
        </p:nvSpPr>
        <p:spPr>
          <a:xfrm>
            <a:off x="4686300" y="1752600"/>
            <a:ext cx="3771900" cy="4419600"/>
          </a:xfrm>
        </p:spPr>
        <p:txBody>
          <a:bodyPr/>
          <a:lstStyle/>
          <a:p>
            <a:pPr eaLnBrk="1" hangingPunct="1"/>
            <a:r>
              <a:rPr lang="en-US" smtClean="0"/>
              <a:t>Cooptation</a:t>
            </a:r>
          </a:p>
          <a:p>
            <a:pPr eaLnBrk="1" hangingPunct="1"/>
            <a:r>
              <a:rPr lang="en-US" smtClean="0"/>
              <a:t>Diplomacy</a:t>
            </a:r>
          </a:p>
          <a:p>
            <a:pPr eaLnBrk="1" hangingPunct="1"/>
            <a:r>
              <a:rPr lang="en-US" smtClean="0"/>
              <a:t>Mediation</a:t>
            </a:r>
          </a:p>
          <a:p>
            <a:pPr eaLnBrk="1" hangingPunct="1"/>
            <a:r>
              <a:rPr lang="en-US" smtClean="0"/>
              <a:t>Arbitration</a:t>
            </a:r>
          </a:p>
          <a:p>
            <a:pPr eaLnBrk="1" hangingPunct="1"/>
            <a:r>
              <a:rPr lang="en-US" smtClean="0"/>
              <a:t>Legal recourse</a:t>
            </a:r>
          </a:p>
          <a:p>
            <a:pPr eaLnBrk="1" hangingPunct="1"/>
            <a:endParaRPr lang="en-US" smtClean="0"/>
          </a:p>
        </p:txBody>
      </p:sp>
    </p:spTree>
    <p:extLst>
      <p:ext uri="{BB962C8B-B14F-4D97-AF65-F5344CB8AC3E}">
        <p14:creationId xmlns="" xmlns:p14="http://schemas.microsoft.com/office/powerpoint/2010/main" val="2956797163"/>
      </p:ext>
    </p:extLst>
  </p:cSld>
  <p:clrMapOvr>
    <a:masterClrMapping/>
  </p:clrMapOvr>
  <p:transition>
    <p:wipe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Title 5"/>
          <p:cNvSpPr>
            <a:spLocks noGrp="1"/>
          </p:cNvSpPr>
          <p:nvPr>
            <p:ph type="title"/>
          </p:nvPr>
        </p:nvSpPr>
        <p:spPr/>
        <p:txBody>
          <a:bodyPr/>
          <a:lstStyle/>
          <a:p>
            <a:pPr eaLnBrk="1" hangingPunct="1"/>
            <a:r>
              <a:rPr lang="en-US" smtClean="0"/>
              <a:t>E-Commerce </a:t>
            </a:r>
          </a:p>
        </p:txBody>
      </p:sp>
      <p:sp>
        <p:nvSpPr>
          <p:cNvPr id="7" name="Rounded Rectangle 6"/>
          <p:cNvSpPr/>
          <p:nvPr/>
        </p:nvSpPr>
        <p:spPr>
          <a:xfrm>
            <a:off x="1524000" y="1752600"/>
            <a:ext cx="5867400" cy="7620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2"/>
                </a:solidFill>
              </a:rPr>
              <a:t>Pure-click</a:t>
            </a:r>
          </a:p>
        </p:txBody>
      </p:sp>
      <p:sp>
        <p:nvSpPr>
          <p:cNvPr id="8" name="Rounded Rectangle 7"/>
          <p:cNvSpPr/>
          <p:nvPr/>
        </p:nvSpPr>
        <p:spPr>
          <a:xfrm>
            <a:off x="1524000" y="2667000"/>
            <a:ext cx="5867400" cy="7620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2"/>
                </a:solidFill>
              </a:rPr>
              <a:t>Brick-and-click</a:t>
            </a:r>
          </a:p>
        </p:txBody>
      </p:sp>
    </p:spTree>
    <p:extLst>
      <p:ext uri="{BB962C8B-B14F-4D97-AF65-F5344CB8AC3E}">
        <p14:creationId xmlns="" xmlns:p14="http://schemas.microsoft.com/office/powerpoint/2010/main" val="2208869939"/>
      </p:ext>
    </p:extLst>
  </p:cSld>
  <p:clrMapOvr>
    <a:masterClrMapping/>
  </p:clrMapOvr>
  <p:transition>
    <p:wipe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le 1"/>
          <p:cNvSpPr>
            <a:spLocks noGrp="1"/>
          </p:cNvSpPr>
          <p:nvPr>
            <p:ph type="title"/>
          </p:nvPr>
        </p:nvSpPr>
        <p:spPr/>
        <p:txBody>
          <a:bodyPr/>
          <a:lstStyle/>
          <a:p>
            <a:pPr eaLnBrk="1" hangingPunct="1"/>
            <a:r>
              <a:rPr lang="en-US" smtClean="0"/>
              <a:t>M-Commerce</a:t>
            </a:r>
          </a:p>
        </p:txBody>
      </p:sp>
      <p:pic>
        <p:nvPicPr>
          <p:cNvPr id="77827" name="Picture 2" descr="C:\Program Files\Microsoft Office\MEDIA\CAGCAT10\j0285410.wmf"/>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209800" y="1905000"/>
            <a:ext cx="3600450" cy="34258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968063785"/>
      </p:ext>
    </p:extLst>
  </p:cSld>
  <p:clrMapOvr>
    <a:masterClrMapping/>
  </p:clrMapOvr>
  <p:transition>
    <p:wipe dir="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7501</TotalTime>
  <Words>3794</Words>
  <Application>Microsoft Office PowerPoint</Application>
  <PresentationFormat>On-screen Show (4:3)</PresentationFormat>
  <Paragraphs>180</Paragraphs>
  <Slides>25</Slides>
  <Notes>23</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Applied Marketing Strategies</vt:lpstr>
      <vt:lpstr>Distribution Strategies</vt:lpstr>
      <vt:lpstr>Lecture Agenda</vt:lpstr>
      <vt:lpstr>Designing a  Marketing Channel System</vt:lpstr>
      <vt:lpstr>Analyze customer needs</vt:lpstr>
      <vt:lpstr>Service Outputs of Channels</vt:lpstr>
      <vt:lpstr>Establish Channel Objectives</vt:lpstr>
      <vt:lpstr>Identifying Channel Alternatives</vt:lpstr>
      <vt:lpstr>Number of Intermediaries</vt:lpstr>
      <vt:lpstr>Terms and Responsibilities  of Channel Members</vt:lpstr>
      <vt:lpstr>The Value-Adds versus  Costs of Different Channels</vt:lpstr>
      <vt:lpstr>Break-Even Cost Chart</vt:lpstr>
      <vt:lpstr>Channel-Management Decisions</vt:lpstr>
      <vt:lpstr>Channel Power</vt:lpstr>
      <vt:lpstr>Channel Power</vt:lpstr>
      <vt:lpstr>Integrated Marketing Channel System</vt:lpstr>
      <vt:lpstr>Channel Integration and Systems</vt:lpstr>
      <vt:lpstr>Channel Integration and Systems</vt:lpstr>
      <vt:lpstr>Vertical Marketing System</vt:lpstr>
      <vt:lpstr>The Hybrid Grid</vt:lpstr>
      <vt:lpstr>Channel Conflict</vt:lpstr>
      <vt:lpstr>Causes of Channel Conflict</vt:lpstr>
      <vt:lpstr>Strategies for Managing Channel Conflict</vt:lpstr>
      <vt:lpstr>E-Commerce </vt:lpstr>
      <vt:lpstr>M-Commerce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Applied Marketing Strategies</dc:title>
  <dc:creator>Umar</dc:creator>
  <cp:lastModifiedBy>NTS</cp:lastModifiedBy>
  <cp:revision>85</cp:revision>
  <dcterms:created xsi:type="dcterms:W3CDTF">2006-08-16T00:00:00Z</dcterms:created>
  <dcterms:modified xsi:type="dcterms:W3CDTF">2013-01-07T09:58:03Z</dcterms:modified>
</cp:coreProperties>
</file>