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256" r:id="rId2"/>
    <p:sldId id="257" r:id="rId3"/>
    <p:sldId id="264" r:id="rId4"/>
    <p:sldId id="265" r:id="rId5"/>
    <p:sldId id="298" r:id="rId6"/>
    <p:sldId id="299" r:id="rId7"/>
    <p:sldId id="300" r:id="rId8"/>
    <p:sldId id="287" r:id="rId9"/>
    <p:sldId id="288" r:id="rId10"/>
    <p:sldId id="289" r:id="rId11"/>
    <p:sldId id="297" r:id="rId12"/>
    <p:sldId id="290" r:id="rId13"/>
    <p:sldId id="291" r:id="rId14"/>
    <p:sldId id="292" r:id="rId15"/>
    <p:sldId id="293" r:id="rId16"/>
    <p:sldId id="295" r:id="rId17"/>
    <p:sldId id="296"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89" autoAdjust="0"/>
    <p:restoredTop sz="62185" autoAdjust="0"/>
  </p:normalViewPr>
  <p:slideViewPr>
    <p:cSldViewPr>
      <p:cViewPr varScale="1">
        <p:scale>
          <a:sx n="45" d="100"/>
          <a:sy n="45" d="100"/>
        </p:scale>
        <p:origin x="-1992" y="-90"/>
      </p:cViewPr>
      <p:guideLst>
        <p:guide orient="horz" pos="2160"/>
        <p:guide pos="2880"/>
      </p:guideLst>
    </p:cSldViewPr>
  </p:slideViewPr>
  <p:outlineViewPr>
    <p:cViewPr>
      <p:scale>
        <a:sx n="33" d="100"/>
        <a:sy n="33" d="100"/>
      </p:scale>
      <p:origin x="48"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59" d="100"/>
          <a:sy n="59" d="100"/>
        </p:scale>
        <p:origin x="-2508" y="-9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99A398D-17D5-4333-BAD6-5838CEFBC573}" type="datetimeFigureOut">
              <a:rPr lang="en-GB" smtClean="0"/>
              <a:pPr/>
              <a:t>03/01/2013</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F79ACE6-F981-4A1B-BE00-039E9745C071}" type="slidenum">
              <a:rPr lang="en-GB" smtClean="0"/>
              <a:pPr/>
              <a:t>‹#›</a:t>
            </a:fld>
            <a:endParaRPr lang="en-GB"/>
          </a:p>
        </p:txBody>
      </p:sp>
    </p:spTree>
    <p:extLst>
      <p:ext uri="{BB962C8B-B14F-4D97-AF65-F5344CB8AC3E}">
        <p14:creationId xmlns:p14="http://schemas.microsoft.com/office/powerpoint/2010/main" xmlns="" val="18074105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AD9081-B8F5-4D72-A20D-FF0BF41523D2}" type="datetimeFigureOut">
              <a:rPr lang="en-GB" smtClean="0"/>
              <a:pPr/>
              <a:t>03/01/2013</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AE0DEB-1BB9-4423-AF73-5011B30178D1}" type="slidenum">
              <a:rPr lang="en-GB" smtClean="0"/>
              <a:pPr/>
              <a:t>‹#›</a:t>
            </a:fld>
            <a:endParaRPr lang="en-GB"/>
          </a:p>
        </p:txBody>
      </p:sp>
    </p:spTree>
    <p:extLst>
      <p:ext uri="{BB962C8B-B14F-4D97-AF65-F5344CB8AC3E}">
        <p14:creationId xmlns:p14="http://schemas.microsoft.com/office/powerpoint/2010/main" xmlns="" val="2716933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9AE0DEB-1BB9-4423-AF73-5011B30178D1}" type="slidenum">
              <a:rPr lang="en-GB" smtClean="0"/>
              <a:pPr/>
              <a:t>1</a:t>
            </a:fld>
            <a:endParaRPr lang="en-GB"/>
          </a:p>
        </p:txBody>
      </p:sp>
    </p:spTree>
    <p:extLst>
      <p:ext uri="{BB962C8B-B14F-4D97-AF65-F5344CB8AC3E}">
        <p14:creationId xmlns:p14="http://schemas.microsoft.com/office/powerpoint/2010/main" xmlns="" val="1549170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1953918-D6EB-4FD3-AF52-30AA0B166923}" type="slidenum">
              <a:rPr lang="en-US" smtClean="0"/>
              <a:pPr eaLnBrk="1" hangingPunct="1"/>
              <a:t>2</a:t>
            </a:fld>
            <a:endParaRPr 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DB1C8D7E-BB26-4B26-995C-0E609C2B9A80}" type="slidenum">
              <a:rPr lang="en-US" smtClean="0"/>
              <a:pPr/>
              <a:t>3</a:t>
            </a:fld>
            <a:endParaRPr lang="en-US" smtClean="0"/>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5ED483A9-968F-4098-890F-CD27C84C9274}" type="slidenum">
              <a:rPr lang="en-US" smtClean="0"/>
              <a:pPr/>
              <a:t>4</a:t>
            </a:fld>
            <a:endParaRPr lang="en-US" smtClean="0"/>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Price is the one element of the marketing mix that produces revenue; the other elements produce costs. Prices are perhaps the easiest element of the marketing program to adjust; product features, channels, and even communications take more time. Price also communicates to the market the company’s intended value positioning of its product or brand. A well-designed and marketed product can command a price premium and reap big profits. But new economic realities have caused many consumers to pinch pennies, and many companies have had to carefully review their pricing strategies as a result. Pricing decisions are clearly complex and difficult, and many marketers neglect their pricing strategies.</a:t>
            </a:r>
          </a:p>
          <a:p>
            <a:pPr eaLnBrk="1" hangingPunct="1"/>
            <a:r>
              <a:rPr lang="en-US" smtClean="0">
                <a:latin typeface="Arial" pitchFamily="34" charset="0"/>
              </a:rPr>
              <a:t>Holistic marketers must take into account many factors in making pricing decisions—the company, the customers, the competition, and the marketing environment. Pricing decisions must be consistent with the firm’s marketing strategy and its target markets and brand positioning. In this chapter, we cover the concepts and tools to facilitate the setting of initial prices and adjusting prices over time and markets.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F88470EC-DD35-4B60-BEB5-A6111DF84949}" type="slidenum">
              <a:rPr lang="en-US" smtClean="0"/>
              <a:pPr/>
              <a:t>5</a:t>
            </a:fld>
            <a:endParaRPr lang="en-US" smtClean="0"/>
          </a:p>
        </p:txBody>
      </p:sp>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The most elementary pricing method is to add a standard markup to the product’s cost. In target-return pricing, the firm determines the price that yields its target rate of return on investment. Public utilities, which need to make a fair return on investment, often use this method. An increasing number of companies now base their price on the customer’s perceived value. Perceived value is made up of a host of inputs, such as the buyer’s image of the product performance, the channel deliverables, the warranty quality, customer support, and softer attributes such as the supplier’s reputation, trustworthiness, and esteem. Companies must deliver the value promised by their value proposition, and the customer must perceive this value. In recent years, several companies have adopted value pricing: They win loyal customers by charging a fairly low price for a high-quality offering. In going-rate pricing, the firm bases its price largely on competitors’ prices. In oligopolistic industries that sell a commodity such as steel, paper, or fertilizer, all firms normally charge the same price. Auction-type pricing is growing more popular, especially with scores of electronic marketplaces selling everything from pigs to used cars as firms dispose of excess inventories or used goods.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a:ln/>
        </p:spPr>
      </p:sp>
      <p:sp>
        <p:nvSpPr>
          <p:cNvPr id="60418"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The manufacturer will realize this 20 percent ROI provided its costs and estimated sales turn out to be accurate. But what if sales don’t reach 50,000 units? The manufacturer can prepare a break-even chart to learn what would happen at other sales levels (see Figure 14.5). Fixed costs are $300,000 regardless of sales volume. Variable costs, not shown in the figure, rise with volume. Total costs equal the sum of fixed and variable costs. The total revenue curve starts at zero and rises with each unit sold. The total revenue and total cost curves cross at 30,000 units. This is the break-even volume. We can verify it by the following formula:</a:t>
            </a:r>
          </a:p>
          <a:p>
            <a:pPr eaLnBrk="1" hangingPunct="1"/>
            <a:r>
              <a:rPr lang="en-US" smtClean="0">
                <a:latin typeface="Arial" pitchFamily="34" charset="0"/>
              </a:rPr>
              <a:t>Break-even volume = fixed cost (price - variable cost) = $300,000 </a:t>
            </a:r>
          </a:p>
          <a:p>
            <a:pPr eaLnBrk="1" hangingPunct="1"/>
            <a:r>
              <a:rPr lang="en-US" smtClean="0">
                <a:latin typeface="Arial" pitchFamily="34" charset="0"/>
              </a:rPr>
              <a:t>$20 - $10 = 30,000</a:t>
            </a:r>
          </a:p>
          <a:p>
            <a:pPr eaLnBrk="1" hangingPunct="1"/>
            <a:r>
              <a:rPr lang="en-US" smtClean="0">
                <a:latin typeface="Arial" pitchFamily="34" charset="0"/>
              </a:rPr>
              <a:t>The manufacturer, of course, is hoping the market will buy 50,000 units at $20, in which case it earns $200,000 on its $1 million investment, but much depends on price elasticity and competitors’ prices.</a:t>
            </a:r>
          </a:p>
        </p:txBody>
      </p:sp>
      <p:sp>
        <p:nvSpPr>
          <p:cNvPr id="6041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D053F768-4C0D-4CFA-A45F-49338BEA61AC}" type="slidenum">
              <a:rPr lang="en-US" smtClean="0"/>
              <a:pPr/>
              <a:t>6</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F88470EC-DD35-4B60-BEB5-A6111DF84949}" type="slidenum">
              <a:rPr lang="en-US" smtClean="0"/>
              <a:pPr/>
              <a:t>7</a:t>
            </a:fld>
            <a:endParaRPr lang="en-US" smtClean="0"/>
          </a:p>
        </p:txBody>
      </p:sp>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The most elementary pricing method is to add a standard markup to the product’s cost. In target-return pricing, the firm determines the price that yields its target rate of return on investment. Public utilities, which need to make a fair return on investment, often use this method. An increasing number of companies now base their price on the customer’s perceived value. Perceived value is made up of a host of inputs, such as the buyer’s image of the product performance, the channel deliverables, the warranty quality, customer support, and softer attributes such as the supplier’s reputation, trustworthiness, and esteem. Companies must deliver the value promised by their value proposition, and the customer must perceive this value. In recent years, several companies have adopted value pricing: They win loyal customers by charging a fairly low price for a high-quality offering. In going-rate pricing, the firm bases its price largely on competitors’ prices. In oligopolistic industries that sell a commodity such as steel, paper, or fertilizer, all firms normally charge the same price. Auction-type pricing is growing more popular, especially with scores of electronic marketplaces selling everything from pigs to used cars as firms dispose of excess inventories or used goods.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2359E897-C7FF-449B-8D9D-4EC3857ED4DD}" type="slidenum">
              <a:rPr lang="en-US" smtClean="0"/>
              <a:pPr/>
              <a:t>8</a:t>
            </a:fld>
            <a:endParaRPr lang="en-US" smtClean="0"/>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These are the three major types of auctions and their separate pricing procedures. English auctions (ascending bids) have one seller and many buyers. On sites such as eBay and Amazon.com, the seller puts up an item and bidders raise the offer price until the top price is reached. The highest bidder gets the item. English auctions are used today for selling antiques, cattle, real estate, and used equipment and vehicles. Dutch auctions (descending bids) feature one seller and many buyers, or one buyer and many sellers. In the first kind, an auctioneer announces a high price for a product and then slowly decreases the price until a bidder accepts. In the other, the buyer announces something he or she wants to buy, and potential sellers compete to offer the lowest price. Sealed-bid auctions let would-be suppliers submit only one bid; they cannot know the other bids. The U.S. government often uses this method to procure supplies.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00981D09-C9B5-40CD-98F7-525E0CC96BF9}" type="slidenum">
              <a:rPr lang="en-US" smtClean="0"/>
              <a:pPr/>
              <a:t>9</a:t>
            </a:fld>
            <a:endParaRPr lang="en-US" smtClean="0"/>
          </a:p>
        </p:txBody>
      </p:sp>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Pricing methods narrow the range from which the company must select its final price. In selecting that price, the company must consider additional factors, including the impact of other marketing activities, company pricing policies, gain-and-risk-sharing pricing, and the impact of price on other parties. Here we will examine several price-adaptation strategies: geographical pricing, price discounts and allowances, promotional pricing, and differentiated pricing.</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46392625-7395-42C6-B84B-3D75CA592977}" type="slidenum">
              <a:rPr lang="en-US" smtClean="0"/>
              <a:pPr/>
              <a:t>10</a:t>
            </a:fld>
            <a:endParaRPr lang="en-US" smtClean="0"/>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In geographical pricing, the company decides how to price its products to different customers in different locations and countries. Should the company charge higher prices to distant customers to cover the higher shipping costs, or a lower price to win additional business? How should it account for exchange rates and the strength of different currencies? Another question is how to get paid. This issue is critical when buyers lack sufficient hard currency to pay for their purchases. Many buyers want to offer other items in payment, a practice known as countertrade. U.S. companies are often forced to engage in countertrade if they want the business. Countertrade may account for 15 percent to 20 percent of world trade and takes several forms.</a:t>
            </a:r>
          </a:p>
          <a:p>
            <a:pPr eaLnBrk="1" hangingPunct="1"/>
            <a:r>
              <a:rPr lang="en-US" dirty="0" smtClean="0">
                <a:latin typeface="Arial" pitchFamily="34" charset="0"/>
              </a:rPr>
              <a:t>Barter means the buyer and seller directly exchange goods, with no money and no third party involved.</a:t>
            </a:r>
          </a:p>
          <a:p>
            <a:pPr eaLnBrk="1" hangingPunct="1"/>
            <a:r>
              <a:rPr lang="en-US" dirty="0" smtClean="0">
                <a:latin typeface="Arial" pitchFamily="34" charset="0"/>
              </a:rPr>
              <a:t>A compensation deal involves the seller receives some percentage of the payment in cash and the rest in products. A British aircraft manufacturer sold planes to Brazil for 70 percent cash and the rest in coffee.</a:t>
            </a:r>
          </a:p>
          <a:p>
            <a:pPr eaLnBrk="1" hangingPunct="1"/>
            <a:r>
              <a:rPr lang="en-US" dirty="0" smtClean="0">
                <a:latin typeface="Arial" pitchFamily="34" charset="0"/>
              </a:rPr>
              <a:t>A buyback arrangement means that the seller sells a plant, equipment, or technology to another country and agrees to accept as partial payment products manufactured with the supplied equipment.</a:t>
            </a:r>
          </a:p>
          <a:p>
            <a:pPr eaLnBrk="1" hangingPunct="1"/>
            <a:r>
              <a:rPr lang="en-US" dirty="0" smtClean="0">
                <a:latin typeface="Arial" pitchFamily="34" charset="0"/>
              </a:rPr>
              <a:t>Offset means the seller receives full payment in cash but agrees to spend a substantial amount of the money in that country within a stated time period.</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46392625-7395-42C6-B84B-3D75CA592977}" type="slidenum">
              <a:rPr lang="en-US" smtClean="0"/>
              <a:pPr/>
              <a:t>11</a:t>
            </a:fld>
            <a:endParaRPr lang="en-US" smtClean="0"/>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In geographical pricing, the company decides how to price its products to different customers in different locations and countries. Should the company charge higher prices to distant customers to cover the higher shipping costs, or a lower price to win additional business? How should it account for exchange rates and the strength of different currencies? Another question is how to get paid. This issue is critical when buyers lack sufficient hard currency to pay for their purchases. Many buyers want to offer other items in payment, a practice known as countertrade. U.S. companies are often forced to engage in countertrade if they want the business. Countertrade may account for 15 percent to 20 percent of world trade and takes several forms.</a:t>
            </a:r>
          </a:p>
          <a:p>
            <a:pPr eaLnBrk="1" hangingPunct="1"/>
            <a:r>
              <a:rPr lang="en-US" dirty="0" smtClean="0">
                <a:latin typeface="Arial" pitchFamily="34" charset="0"/>
              </a:rPr>
              <a:t>Barter means the buyer and seller directly exchange goods, with no money and no third party involved.</a:t>
            </a:r>
          </a:p>
          <a:p>
            <a:pPr eaLnBrk="1" hangingPunct="1"/>
            <a:r>
              <a:rPr lang="en-US" dirty="0" smtClean="0">
                <a:latin typeface="Arial" pitchFamily="34" charset="0"/>
              </a:rPr>
              <a:t>A compensation deal involves the seller receives some percentage of the payment in cash and the rest in products. A British aircraft manufacturer sold planes to Brazil for 70 percent cash and the rest in coffee.</a:t>
            </a:r>
          </a:p>
          <a:p>
            <a:pPr eaLnBrk="1" hangingPunct="1"/>
            <a:r>
              <a:rPr lang="en-US" dirty="0" smtClean="0">
                <a:latin typeface="Arial" pitchFamily="34" charset="0"/>
              </a:rPr>
              <a:t>A buyback arrangement means that the seller sells a plant, equipment, or technology to another country and agrees to accept as partial payment products manufactured with the supplied equipment.</a:t>
            </a:r>
          </a:p>
          <a:p>
            <a:pPr eaLnBrk="1" hangingPunct="1"/>
            <a:r>
              <a:rPr lang="en-US" dirty="0" smtClean="0">
                <a:latin typeface="Arial" pitchFamily="34" charset="0"/>
              </a:rPr>
              <a:t>Offset means the seller receives full payment in cash but agrees to spend a substantial amount of the money in that country within a stated time period.</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a:ln/>
        </p:spPr>
      </p:sp>
      <p:sp>
        <p:nvSpPr>
          <p:cNvPr id="70658"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This slide lists many types of discounts. A discount is a price reduction to buyers who pay bills promptly. A typical example is “2/10, net 30,” which means that payment is due within 30 days and that the buyer can deduct 2 percent by paying the bill within 10 days.</a:t>
            </a:r>
          </a:p>
          <a:p>
            <a:pPr eaLnBrk="1" hangingPunct="1"/>
            <a:r>
              <a:rPr lang="en-US" smtClean="0">
                <a:latin typeface="Arial" pitchFamily="34" charset="0"/>
              </a:rPr>
              <a:t>A quantity discount is a price reduction to those who buy large volumes. A functional or trade discount is offered by a manufacturer to trade channel members if they will perform certain functions, such as selling, storing, and record keeping. Manufacturers must offer the same functional discounts within each channel. A seasonal discount is a price reduction to those who buy merchandise or services out of season.</a:t>
            </a:r>
          </a:p>
          <a:p>
            <a:pPr eaLnBrk="1" hangingPunct="1"/>
            <a:r>
              <a:rPr lang="en-US" smtClean="0">
                <a:latin typeface="Arial" pitchFamily="34" charset="0"/>
              </a:rPr>
              <a:t>An allowance is an extra payment designed to gain reseller participation in special programs. Trade-in allowances are granted for turning in an old item when buying a new one. Promotional allowances reward dealers for participating in advertising and sales support programs.</a:t>
            </a:r>
          </a:p>
        </p:txBody>
      </p:sp>
      <p:sp>
        <p:nvSpPr>
          <p:cNvPr id="7065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0E9D629E-5C71-4531-9274-875E47E54EB7}" type="slidenum">
              <a:rPr lang="en-US" smtClean="0"/>
              <a:pPr/>
              <a:t>12</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4E8CAE5F-6D1C-400C-BEEB-BEDD916E609E}" type="slidenum">
              <a:rPr lang="en-US" smtClean="0"/>
              <a:pPr/>
              <a:t>13</a:t>
            </a:fld>
            <a:endParaRPr lang="en-US" smtClean="0"/>
          </a:p>
        </p:txBody>
      </p:sp>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Companies can use several pricing techniques to stimulate early purchase.</a:t>
            </a:r>
          </a:p>
          <a:p>
            <a:pPr eaLnBrk="1" hangingPunct="1"/>
            <a:r>
              <a:rPr lang="en-US" smtClean="0">
                <a:latin typeface="Arial" pitchFamily="34" charset="0"/>
              </a:rPr>
              <a:t>Loss-leader pricing means that supermarkets and department stores often drop the price on well-known brands to stimulate additional store traffic. This pays if the revenue on the additional sales compensates for the lower margins on the loss-leader items. </a:t>
            </a:r>
          </a:p>
          <a:p>
            <a:pPr eaLnBrk="1" hangingPunct="1"/>
            <a:r>
              <a:rPr lang="en-US" smtClean="0">
                <a:latin typeface="Arial" pitchFamily="34" charset="0"/>
              </a:rPr>
              <a:t>Special event pricing means that sellers will establish special prices in certain seasons to draw in more customers. Special customer pricing means sellers will offer special prices exclusively to certain customers. Cash rebates mean that auto companies and other consumer-goods companies offer cash rebates to encourage purchase of the manufacturers’ products within a specified time period. Low-interest financing means that instead of cutting its price, the company can offer customers low interest financing. Sellers, especially mortgage banks and auto companies, stretch loans over longer periods and thus lower the monthly payments. Companies can promote sales by adding a free or low-cost warranty or service contract. Using psychological discounting is a strategy that sets an artificially high price and then offers the product at substantial savings; for example, “Was $359, now $299.”</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E58A03FE-B45B-4725-89EB-38789286C9F7}" type="slidenum">
              <a:rPr lang="en-US" smtClean="0"/>
              <a:pPr/>
              <a:t>14</a:t>
            </a:fld>
            <a:endParaRPr lang="en-US" smtClean="0"/>
          </a:p>
        </p:txBody>
      </p:sp>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In third-degree price discrimination, the seller charges different amounts to different classes of buyers, as in the following situations.</a:t>
            </a:r>
          </a:p>
          <a:p>
            <a:pPr eaLnBrk="1" hangingPunct="1"/>
            <a:r>
              <a:rPr lang="en-US" smtClean="0">
                <a:latin typeface="Arial" pitchFamily="34" charset="0"/>
              </a:rPr>
              <a:t>Customer segment pricing means that different customer groups pay different prices for the same product or service. Product form pricing means that different versions of the product are priced differently, but not proportionately to their costs. Evian prices a 48 ounce bottle of its mineral water at $2.00 and 1.7 ounces of the same water in a moisturizer spray at $6.00. Some companies price the same product at two different levels based on image differences. Channel pricing means charging a different price depending on where the consumer buys the product. Location pricing means the same product is priced differently at different locations even though the cost of offering it at each location is the same. Time pricing means that prices are varied by season, day, or hour.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p:cNvSpPr>
          <p:nvPr>
            <p:ph type="sldImg"/>
          </p:nvPr>
        </p:nvSpPr>
        <p:spPr>
          <a:ln/>
        </p:spPr>
      </p:sp>
      <p:sp>
        <p:nvSpPr>
          <p:cNvPr id="76802"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There are several consequences of cutting prices. Consumers may assume quality is low. They may be fickle due to lower price. Competitors may match prices to encourage customers to switch. </a:t>
            </a:r>
          </a:p>
        </p:txBody>
      </p:sp>
      <p:sp>
        <p:nvSpPr>
          <p:cNvPr id="7680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5878B498-C804-4BFE-9B43-E36C9F568242}" type="slidenum">
              <a:rPr lang="en-US" smtClean="0"/>
              <a:pPr/>
              <a:t>15</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A4B60085-5240-42EC-805C-52BD134F73B6}" type="slidenum">
              <a:rPr lang="en-US" smtClean="0"/>
              <a:pPr/>
              <a:t>16</a:t>
            </a:fld>
            <a:endParaRPr lang="en-US" smtClean="0"/>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Another factor leading to price increases is overdemand. When a company cannot supply all its customers, it can raise its prices, ration supplies, or both. It can increase price in the following ways, each of which has a different impact on buyers. Delayed quotation pricing means that the company does not set a final price until the product is finished or delivered. This pricing is prevalent in industries with long production lead times, such as industrial construction and heavy equipment.</a:t>
            </a:r>
          </a:p>
          <a:p>
            <a:pPr eaLnBrk="1" hangingPunct="1"/>
            <a:r>
              <a:rPr lang="en-US" smtClean="0">
                <a:latin typeface="Arial" pitchFamily="34" charset="0"/>
              </a:rPr>
              <a:t>Escalator clauses are used when the company requires the customer to pay today’s price and all or part of any inflation increase that takes place before delivery. An escalator clause bases price increases on some specified price index. Unbundling means the company maintains its price but removes or prices separately one or more elements that were part of the former offer, such as free delivery or installation. Car companies sometimes add higher-end audio entertainment systems or GPS navigation systems as extras to their vehicles.</a:t>
            </a:r>
          </a:p>
          <a:p>
            <a:pPr eaLnBrk="1" hangingPunct="1"/>
            <a:r>
              <a:rPr lang="en-US" smtClean="0">
                <a:latin typeface="Arial" pitchFamily="34" charset="0"/>
              </a:rPr>
              <a:t>Reduction of discounts means that the company instructs its sales force not to offer its normal cash and quantity discounts.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FBB75793-78AE-4597-BC2C-CA5E22C0E930}" type="slidenum">
              <a:rPr lang="en-US" smtClean="0"/>
              <a:pPr/>
              <a:t>17</a:t>
            </a:fld>
            <a:endParaRPr lang="en-US" smtClean="0"/>
          </a:p>
        </p:txBody>
      </p:sp>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This slide explains the choices the brand leader can make if a competing firm makes price cuts.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4E8D9BA-B4A8-486F-AA33-068C82DC9156}" type="datetime1">
              <a:rPr lang="en-US" smtClean="0"/>
              <a:pPr/>
              <a:t>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20C1B5-8EF0-42F0-AA93-920CA22F8CAB}" type="datetime1">
              <a:rPr lang="en-US" smtClean="0"/>
              <a:pPr/>
              <a:t>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BB961D2-4C4D-430E-BD79-8657A47E5B30}" type="datetime1">
              <a:rPr lang="en-US" smtClean="0"/>
              <a:pPr/>
              <a:t>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FA669A8-7D17-49F3-A21D-927EF09DD875}" type="datetime1">
              <a:rPr lang="en-US" smtClean="0"/>
              <a:pPr/>
              <a:t>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BE8D9F6-4D3D-4A0F-811B-93A95660B643}" type="datetime1">
              <a:rPr lang="en-US" smtClean="0"/>
              <a:pPr/>
              <a:t>1/3/2013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5290-CC17-464D-8876-AF65DDF15CE1}" type="datetime1">
              <a:rPr lang="en-US" smtClean="0"/>
              <a:pPr/>
              <a:t>1/3/2013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7A18E7-51AB-413D-A38D-25C217E4A4EE}" type="datetime1">
              <a:rPr lang="en-US" smtClean="0"/>
              <a:pPr/>
              <a:t>1/3/2013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00B362-41F1-422B-9436-780981D93084}" type="datetime1">
              <a:rPr lang="en-US" smtClean="0"/>
              <a:pPr/>
              <a:t>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912CE2-53A6-4DD2-A6FD-FD1460D38D4A}" type="datetime1">
              <a:rPr lang="en-US" smtClean="0"/>
              <a:pPr/>
              <a:t>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579309-2F91-4311-B992-134C823AA560}" type="datetime1">
              <a:rPr lang="en-US" smtClean="0"/>
              <a:pPr/>
              <a:t>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19C205-5A5F-4138-9776-17B7D6DAB853}" type="datetime1">
              <a:rPr lang="en-US" smtClean="0"/>
              <a:pPr/>
              <a:t>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6147" name="Rectangle 3"/>
          <p:cNvSpPr>
            <a:spLocks noGrp="1" noChangeArrowheads="1"/>
          </p:cNvSpPr>
          <p:nvPr>
            <p:ph type="ctrTitle"/>
          </p:nvPr>
        </p:nvSpPr>
        <p:spPr>
          <a:xfrm>
            <a:off x="2362200" y="1524000"/>
            <a:ext cx="6248400" cy="1393825"/>
          </a:xfrm>
          <a:solidFill>
            <a:schemeClr val="bg1"/>
          </a:solidFill>
        </p:spPr>
        <p:txBody>
          <a:bodyPr/>
          <a:lstStyle>
            <a:lvl1pPr algn="ctr">
              <a:defRPr sz="4000">
                <a:solidFill>
                  <a:srgbClr val="FF0000"/>
                </a:solidFill>
                <a:latin typeface="+mj-lt"/>
              </a:defRPr>
            </a:lvl1pPr>
          </a:lstStyle>
          <a:p>
            <a:endParaRPr lang="en-US" dirty="0"/>
          </a:p>
        </p:txBody>
      </p:sp>
    </p:spTree>
    <p:extLst>
      <p:ext uri="{BB962C8B-B14F-4D97-AF65-F5344CB8AC3E}">
        <p14:creationId xmlns:p14="http://schemas.microsoft.com/office/powerpoint/2010/main" xmlns="" val="33510440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E332BA-372A-4DB1-88F4-A7CB37BF4C91}" type="datetime1">
              <a:rPr lang="en-US" smtClean="0"/>
              <a:pPr/>
              <a:t>1/3/2013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442592"/>
            <a:ext cx="8497888" cy="914400"/>
          </a:xfrm>
        </p:spPr>
        <p:txBody>
          <a:bodyPr>
            <a:normAutofit/>
          </a:bodyPr>
          <a:lstStyle/>
          <a:p>
            <a:pPr algn="ctr">
              <a:defRPr/>
            </a:pPr>
            <a:r>
              <a:rPr lang="en-US" u="sng" dirty="0" smtClean="0">
                <a:solidFill>
                  <a:schemeClr val="tx1">
                    <a:lumMod val="75000"/>
                    <a:lumOff val="25000"/>
                  </a:schemeClr>
                </a:solidFill>
              </a:rPr>
              <a:t>Applied Marketing Strategies</a:t>
            </a:r>
            <a:endParaRPr lang="en-US" u="sng" dirty="0">
              <a:solidFill>
                <a:schemeClr val="tx1">
                  <a:lumMod val="75000"/>
                  <a:lumOff val="25000"/>
                </a:schemeClr>
              </a:solidFill>
            </a:endParaRPr>
          </a:p>
        </p:txBody>
      </p:sp>
      <p:sp>
        <p:nvSpPr>
          <p:cNvPr id="8195" name="Text Placeholder 2"/>
          <p:cNvSpPr>
            <a:spLocks noGrp="1"/>
          </p:cNvSpPr>
          <p:nvPr>
            <p:ph type="body" idx="1"/>
          </p:nvPr>
        </p:nvSpPr>
        <p:spPr>
          <a:xfrm>
            <a:off x="762000" y="3529013"/>
            <a:ext cx="7772400" cy="1271587"/>
          </a:xfrm>
        </p:spPr>
        <p:txBody>
          <a:bodyPr/>
          <a:lstStyle/>
          <a:p>
            <a:pPr algn="ctr"/>
            <a:r>
              <a:rPr lang="en-US" sz="6000" dirty="0" smtClean="0"/>
              <a:t>Lecture 25</a:t>
            </a:r>
          </a:p>
        </p:txBody>
      </p:sp>
      <p:sp>
        <p:nvSpPr>
          <p:cNvPr id="8196" name="TextBox 3"/>
          <p:cNvSpPr txBox="1">
            <a:spLocks noChangeArrowheads="1"/>
          </p:cNvSpPr>
          <p:nvPr/>
        </p:nvSpPr>
        <p:spPr bwMode="auto">
          <a:xfrm>
            <a:off x="6804248" y="3068960"/>
            <a:ext cx="1462088"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2400" dirty="0"/>
              <a:t>MGT 681</a:t>
            </a:r>
          </a:p>
        </p:txBody>
      </p:sp>
    </p:spTree>
    <p:extLst>
      <p:ext uri="{BB962C8B-B14F-4D97-AF65-F5344CB8AC3E}">
        <p14:creationId xmlns:p14="http://schemas.microsoft.com/office/powerpoint/2010/main" xmlns="" val="8859208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ctrTitle"/>
          </p:nvPr>
        </p:nvSpPr>
        <p:spPr/>
        <p:txBody>
          <a:bodyPr>
            <a:normAutofit fontScale="90000"/>
          </a:bodyPr>
          <a:lstStyle/>
          <a:p>
            <a:pPr marL="514350" indent="-514350"/>
            <a:r>
              <a:rPr lang="en-US" sz="6600" dirty="0"/>
              <a:t>Strategy </a:t>
            </a:r>
            <a:r>
              <a:rPr lang="en-US" sz="6600" dirty="0" smtClean="0"/>
              <a:t>Formulation &amp; Implementation</a:t>
            </a:r>
            <a:endParaRPr lang="en-US" sz="6600" dirty="0"/>
          </a:p>
        </p:txBody>
      </p:sp>
      <p:sp>
        <p:nvSpPr>
          <p:cNvPr id="2" name="Subtitle 1"/>
          <p:cNvSpPr>
            <a:spLocks noGrp="1"/>
          </p:cNvSpPr>
          <p:nvPr>
            <p:ph type="subTitle" idx="1"/>
          </p:nvPr>
        </p:nvSpPr>
        <p:spPr/>
        <p:txBody>
          <a:bodyPr/>
          <a:lstStyle/>
          <a:p>
            <a:r>
              <a:rPr lang="en-GB" dirty="0" smtClean="0"/>
              <a:t>Part 3 &amp; 4</a:t>
            </a:r>
            <a:endParaRPr lang="en-GB" dirty="0"/>
          </a:p>
        </p:txBody>
      </p:sp>
    </p:spTree>
    <p:extLst>
      <p:ext uri="{BB962C8B-B14F-4D97-AF65-F5344CB8AC3E}">
        <p14:creationId xmlns:p14="http://schemas.microsoft.com/office/powerpoint/2010/main" xmlns="" val="207554030"/>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ctrTitle"/>
          </p:nvPr>
        </p:nvSpPr>
        <p:spPr/>
        <p:txBody>
          <a:bodyPr>
            <a:normAutofit/>
          </a:bodyPr>
          <a:lstStyle/>
          <a:p>
            <a:pPr eaLnBrk="1" hangingPunct="1"/>
            <a:r>
              <a:rPr lang="en-US" sz="7200" b="1" dirty="0" smtClean="0">
                <a:solidFill>
                  <a:schemeClr val="tx1"/>
                </a:solidFill>
                <a:latin typeface="Garamond" pitchFamily="18" charset="0"/>
              </a:rPr>
              <a:t>Pricing Strategies</a:t>
            </a:r>
          </a:p>
        </p:txBody>
      </p:sp>
      <p:sp>
        <p:nvSpPr>
          <p:cNvPr id="2" name="Subtitle 1"/>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xmlns="" val="1824999891"/>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4"/>
          <p:cNvSpPr>
            <a:spLocks noGrp="1" noChangeArrowheads="1"/>
          </p:cNvSpPr>
          <p:nvPr>
            <p:ph type="title"/>
          </p:nvPr>
        </p:nvSpPr>
        <p:spPr/>
        <p:txBody>
          <a:bodyPr/>
          <a:lstStyle/>
          <a:p>
            <a:r>
              <a:rPr lang="en-US" dirty="0"/>
              <a:t>Lecture Agenda</a:t>
            </a:r>
            <a:endParaRPr lang="en-US" dirty="0" smtClean="0"/>
          </a:p>
        </p:txBody>
      </p:sp>
      <p:sp>
        <p:nvSpPr>
          <p:cNvPr id="18435" name="Rectangle 5"/>
          <p:cNvSpPr>
            <a:spLocks noGrp="1" noChangeArrowheads="1"/>
          </p:cNvSpPr>
          <p:nvPr>
            <p:ph type="body" idx="1"/>
          </p:nvPr>
        </p:nvSpPr>
        <p:spPr>
          <a:xfrm>
            <a:off x="533400" y="1447800"/>
            <a:ext cx="7772400" cy="4724400"/>
          </a:xfrm>
        </p:spPr>
        <p:txBody>
          <a:bodyPr>
            <a:normAutofit fontScale="92500" lnSpcReduction="10000"/>
          </a:bodyPr>
          <a:lstStyle/>
          <a:p>
            <a:pPr eaLnBrk="1" hangingPunct="1"/>
            <a:r>
              <a:rPr lang="en-US" smtClean="0"/>
              <a:t>How do consumers process and evaluate prices?</a:t>
            </a:r>
          </a:p>
          <a:p>
            <a:pPr eaLnBrk="1" hangingPunct="1"/>
            <a:r>
              <a:rPr lang="en-US" smtClean="0"/>
              <a:t>How should a company set prices initially for products or services?</a:t>
            </a:r>
          </a:p>
          <a:p>
            <a:pPr eaLnBrk="1" hangingPunct="1"/>
            <a:r>
              <a:rPr lang="en-US" smtClean="0"/>
              <a:t>How should a company adapt prices to meet varying circumstances and opportunities?</a:t>
            </a:r>
          </a:p>
          <a:p>
            <a:pPr eaLnBrk="1" hangingPunct="1"/>
            <a:r>
              <a:rPr lang="en-US" smtClean="0"/>
              <a:t>When should a company initiate a price change?</a:t>
            </a:r>
          </a:p>
          <a:p>
            <a:pPr eaLnBrk="1" hangingPunct="1"/>
            <a:r>
              <a:rPr lang="en-US" smtClean="0"/>
              <a:t>How should a company respond to a competitor’s price challenge? </a:t>
            </a:r>
          </a:p>
        </p:txBody>
      </p:sp>
    </p:spTree>
    <p:extLst>
      <p:ext uri="{BB962C8B-B14F-4D97-AF65-F5344CB8AC3E}">
        <p14:creationId xmlns:p14="http://schemas.microsoft.com/office/powerpoint/2010/main" xmlns="" val="639009257"/>
      </p:ext>
    </p:extLst>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n-US" smtClean="0"/>
              <a:t>Step 5: Selecting a Pricing Method</a:t>
            </a:r>
          </a:p>
        </p:txBody>
      </p:sp>
      <p:sp>
        <p:nvSpPr>
          <p:cNvPr id="57347" name="Rectangle 3"/>
          <p:cNvSpPr>
            <a:spLocks noGrp="1" noChangeArrowheads="1"/>
          </p:cNvSpPr>
          <p:nvPr>
            <p:ph type="body" idx="1"/>
          </p:nvPr>
        </p:nvSpPr>
        <p:spPr/>
        <p:txBody>
          <a:bodyPr/>
          <a:lstStyle/>
          <a:p>
            <a:pPr eaLnBrk="1" hangingPunct="1"/>
            <a:r>
              <a:rPr lang="en-US" smtClean="0"/>
              <a:t>Markup pricing</a:t>
            </a:r>
          </a:p>
          <a:p>
            <a:pPr eaLnBrk="1" hangingPunct="1"/>
            <a:r>
              <a:rPr lang="en-US" smtClean="0"/>
              <a:t>Target-return pricing</a:t>
            </a:r>
          </a:p>
          <a:p>
            <a:pPr eaLnBrk="1" hangingPunct="1"/>
            <a:r>
              <a:rPr lang="en-US" smtClean="0"/>
              <a:t>Perceived-value pricing</a:t>
            </a:r>
          </a:p>
          <a:p>
            <a:pPr eaLnBrk="1" hangingPunct="1"/>
            <a:r>
              <a:rPr lang="en-US" smtClean="0"/>
              <a:t>Value pricing</a:t>
            </a:r>
          </a:p>
          <a:p>
            <a:pPr eaLnBrk="1" hangingPunct="1"/>
            <a:r>
              <a:rPr lang="en-US" smtClean="0"/>
              <a:t>Going-rate pricing</a:t>
            </a:r>
          </a:p>
          <a:p>
            <a:pPr eaLnBrk="1" hangingPunct="1"/>
            <a:r>
              <a:rPr lang="en-US" smtClean="0"/>
              <a:t>Auction-type pricing</a:t>
            </a:r>
          </a:p>
        </p:txBody>
      </p:sp>
    </p:spTree>
    <p:extLst>
      <p:ext uri="{BB962C8B-B14F-4D97-AF65-F5344CB8AC3E}">
        <p14:creationId xmlns:p14="http://schemas.microsoft.com/office/powerpoint/2010/main" xmlns="" val="1099539203"/>
      </p:ext>
    </p:extLst>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4"/>
          <p:cNvSpPr>
            <a:spLocks noGrp="1"/>
          </p:cNvSpPr>
          <p:nvPr>
            <p:ph type="title"/>
          </p:nvPr>
        </p:nvSpPr>
        <p:spPr/>
        <p:txBody>
          <a:bodyPr>
            <a:normAutofit fontScale="90000"/>
          </a:bodyPr>
          <a:lstStyle/>
          <a:p>
            <a:pPr eaLnBrk="1" hangingPunct="1"/>
            <a:r>
              <a:rPr lang="en-US" dirty="0" smtClean="0"/>
              <a:t>Break-Even Chart for Determining Target-Return Price and Break-Even Volume</a:t>
            </a:r>
          </a:p>
        </p:txBody>
      </p:sp>
      <p:pic>
        <p:nvPicPr>
          <p:cNvPr id="59395"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38200" y="2286000"/>
            <a:ext cx="6756400" cy="30718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184980399"/>
      </p:ext>
    </p:extLst>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n-US" smtClean="0"/>
              <a:t>Step 5: Selecting a Pricing Method</a:t>
            </a:r>
          </a:p>
        </p:txBody>
      </p:sp>
      <p:sp>
        <p:nvSpPr>
          <p:cNvPr id="57347" name="Rectangle 3"/>
          <p:cNvSpPr>
            <a:spLocks noGrp="1" noChangeArrowheads="1"/>
          </p:cNvSpPr>
          <p:nvPr>
            <p:ph type="body" idx="1"/>
          </p:nvPr>
        </p:nvSpPr>
        <p:spPr/>
        <p:txBody>
          <a:bodyPr/>
          <a:lstStyle/>
          <a:p>
            <a:pPr eaLnBrk="1" hangingPunct="1"/>
            <a:r>
              <a:rPr lang="en-US" smtClean="0"/>
              <a:t>Markup pricing</a:t>
            </a:r>
          </a:p>
          <a:p>
            <a:pPr eaLnBrk="1" hangingPunct="1"/>
            <a:r>
              <a:rPr lang="en-US" smtClean="0"/>
              <a:t>Target-return pricing</a:t>
            </a:r>
          </a:p>
          <a:p>
            <a:pPr eaLnBrk="1" hangingPunct="1"/>
            <a:r>
              <a:rPr lang="en-US" smtClean="0"/>
              <a:t>Perceived-value pricing</a:t>
            </a:r>
          </a:p>
          <a:p>
            <a:pPr eaLnBrk="1" hangingPunct="1"/>
            <a:r>
              <a:rPr lang="en-US" smtClean="0"/>
              <a:t>Value pricing</a:t>
            </a:r>
          </a:p>
          <a:p>
            <a:pPr eaLnBrk="1" hangingPunct="1"/>
            <a:r>
              <a:rPr lang="en-US" smtClean="0"/>
              <a:t>Going-rate pricing</a:t>
            </a:r>
          </a:p>
          <a:p>
            <a:pPr eaLnBrk="1" hangingPunct="1"/>
            <a:r>
              <a:rPr lang="en-US" smtClean="0"/>
              <a:t>Auction-type pricing</a:t>
            </a:r>
          </a:p>
        </p:txBody>
      </p:sp>
    </p:spTree>
    <p:extLst>
      <p:ext uri="{BB962C8B-B14F-4D97-AF65-F5344CB8AC3E}">
        <p14:creationId xmlns:p14="http://schemas.microsoft.com/office/powerpoint/2010/main" xmlns="" val="1099539203"/>
      </p:ext>
    </p:extLst>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r>
              <a:rPr lang="en-US" smtClean="0"/>
              <a:t>Auction-Type Pricing</a:t>
            </a:r>
          </a:p>
        </p:txBody>
      </p:sp>
      <p:sp>
        <p:nvSpPr>
          <p:cNvPr id="5" name="Rounded Rectangle 4"/>
          <p:cNvSpPr/>
          <p:nvPr/>
        </p:nvSpPr>
        <p:spPr>
          <a:xfrm>
            <a:off x="2286000" y="1981200"/>
            <a:ext cx="4267200" cy="8382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English </a:t>
            </a:r>
          </a:p>
        </p:txBody>
      </p:sp>
      <p:sp>
        <p:nvSpPr>
          <p:cNvPr id="6" name="Rounded Rectangle 5"/>
          <p:cNvSpPr/>
          <p:nvPr/>
        </p:nvSpPr>
        <p:spPr>
          <a:xfrm>
            <a:off x="2286000" y="3048000"/>
            <a:ext cx="4267200" cy="8382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Dutch</a:t>
            </a:r>
          </a:p>
        </p:txBody>
      </p:sp>
      <p:sp>
        <p:nvSpPr>
          <p:cNvPr id="7" name="Rounded Rectangle 6"/>
          <p:cNvSpPr/>
          <p:nvPr/>
        </p:nvSpPr>
        <p:spPr>
          <a:xfrm>
            <a:off x="2286000" y="4114800"/>
            <a:ext cx="4267200" cy="8382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Sealed-Bid </a:t>
            </a:r>
          </a:p>
        </p:txBody>
      </p:sp>
    </p:spTree>
    <p:extLst>
      <p:ext uri="{BB962C8B-B14F-4D97-AF65-F5344CB8AC3E}">
        <p14:creationId xmlns:p14="http://schemas.microsoft.com/office/powerpoint/2010/main" xmlns="" val="827839091"/>
      </p:ext>
    </p:extLst>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r>
              <a:rPr lang="en-US" sz="3200" smtClean="0"/>
              <a:t>Step 6: Selecting the Final Price</a:t>
            </a:r>
          </a:p>
        </p:txBody>
      </p:sp>
      <p:sp>
        <p:nvSpPr>
          <p:cNvPr id="65539" name="Rectangle 3"/>
          <p:cNvSpPr>
            <a:spLocks noGrp="1" noChangeArrowheads="1"/>
          </p:cNvSpPr>
          <p:nvPr>
            <p:ph type="body" idx="1"/>
          </p:nvPr>
        </p:nvSpPr>
        <p:spPr/>
        <p:txBody>
          <a:bodyPr/>
          <a:lstStyle/>
          <a:p>
            <a:pPr eaLnBrk="1" hangingPunct="1"/>
            <a:r>
              <a:rPr lang="en-US" smtClean="0"/>
              <a:t>Impact of other marketing activities</a:t>
            </a:r>
          </a:p>
          <a:p>
            <a:pPr eaLnBrk="1" hangingPunct="1"/>
            <a:r>
              <a:rPr lang="en-US" smtClean="0"/>
              <a:t>Company pricing policies</a:t>
            </a:r>
          </a:p>
          <a:p>
            <a:pPr eaLnBrk="1" hangingPunct="1"/>
            <a:r>
              <a:rPr lang="en-US" smtClean="0"/>
              <a:t>Gain-and-risk sharing pricing</a:t>
            </a:r>
          </a:p>
          <a:p>
            <a:pPr eaLnBrk="1" hangingPunct="1"/>
            <a:r>
              <a:rPr lang="en-US" smtClean="0"/>
              <a:t>Impact of price on other parties</a:t>
            </a:r>
          </a:p>
        </p:txBody>
      </p:sp>
    </p:spTree>
    <p:extLst>
      <p:ext uri="{BB962C8B-B14F-4D97-AF65-F5344CB8AC3E}">
        <p14:creationId xmlns:p14="http://schemas.microsoft.com/office/powerpoint/2010/main" xmlns="" val="2295536725"/>
      </p:ext>
    </p:extLst>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eaLnBrk="1" hangingPunct="1"/>
            <a:r>
              <a:rPr lang="en-US" smtClean="0"/>
              <a:t>Geographical Pricing</a:t>
            </a:r>
          </a:p>
        </p:txBody>
      </p:sp>
      <p:sp>
        <p:nvSpPr>
          <p:cNvPr id="67587" name="Rectangle 8"/>
          <p:cNvSpPr>
            <a:spLocks noGrp="1" noChangeArrowheads="1"/>
          </p:cNvSpPr>
          <p:nvPr>
            <p:ph type="body" idx="1"/>
          </p:nvPr>
        </p:nvSpPr>
        <p:spPr/>
        <p:txBody>
          <a:bodyPr/>
          <a:lstStyle/>
          <a:p>
            <a:pPr eaLnBrk="1" hangingPunct="1"/>
            <a:r>
              <a:rPr lang="en-US" smtClean="0"/>
              <a:t>Pricing varies by location</a:t>
            </a:r>
          </a:p>
        </p:txBody>
      </p:sp>
      <p:pic>
        <p:nvPicPr>
          <p:cNvPr id="67588"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828800" y="2286000"/>
            <a:ext cx="49530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486821184"/>
      </p:ext>
    </p:extLst>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eaLnBrk="1" hangingPunct="1"/>
            <a:r>
              <a:rPr lang="en-US" smtClean="0"/>
              <a:t>Geographical Pricing</a:t>
            </a:r>
          </a:p>
        </p:txBody>
      </p:sp>
      <p:sp>
        <p:nvSpPr>
          <p:cNvPr id="67587" name="Rectangle 8"/>
          <p:cNvSpPr>
            <a:spLocks noGrp="1" noChangeArrowheads="1"/>
          </p:cNvSpPr>
          <p:nvPr>
            <p:ph type="body" idx="1"/>
          </p:nvPr>
        </p:nvSpPr>
        <p:spPr/>
        <p:txBody>
          <a:bodyPr>
            <a:normAutofit fontScale="77500" lnSpcReduction="20000"/>
          </a:bodyPr>
          <a:lstStyle/>
          <a:p>
            <a:r>
              <a:rPr lang="en-US" b="1" dirty="0" smtClean="0">
                <a:latin typeface="Arial" pitchFamily="34" charset="0"/>
              </a:rPr>
              <a:t>Barter</a:t>
            </a:r>
            <a:r>
              <a:rPr lang="en-US" dirty="0" smtClean="0">
                <a:latin typeface="Arial" pitchFamily="34" charset="0"/>
              </a:rPr>
              <a:t> means the buyer and seller directly exchange goods, with no money and no third party involved.</a:t>
            </a:r>
          </a:p>
          <a:p>
            <a:r>
              <a:rPr lang="en-US" dirty="0" smtClean="0">
                <a:latin typeface="Arial" pitchFamily="34" charset="0"/>
              </a:rPr>
              <a:t>A </a:t>
            </a:r>
            <a:r>
              <a:rPr lang="en-US" b="1" dirty="0" smtClean="0">
                <a:latin typeface="Arial" pitchFamily="34" charset="0"/>
              </a:rPr>
              <a:t>compensation deal </a:t>
            </a:r>
            <a:r>
              <a:rPr lang="en-US" dirty="0" smtClean="0">
                <a:latin typeface="Arial" pitchFamily="34" charset="0"/>
              </a:rPr>
              <a:t>involves the seller receives some percentage of the payment in cash and the rest in products. A British aircraft manufacturer sold planes to Brazil for 70 percent cash and the rest in coffee.</a:t>
            </a:r>
          </a:p>
          <a:p>
            <a:r>
              <a:rPr lang="en-US" dirty="0" smtClean="0">
                <a:latin typeface="Arial" pitchFamily="34" charset="0"/>
              </a:rPr>
              <a:t>A </a:t>
            </a:r>
            <a:r>
              <a:rPr lang="en-US" b="1" dirty="0" smtClean="0">
                <a:latin typeface="Arial" pitchFamily="34" charset="0"/>
              </a:rPr>
              <a:t>buyback arrangement </a:t>
            </a:r>
            <a:r>
              <a:rPr lang="en-US" dirty="0" smtClean="0">
                <a:latin typeface="Arial" pitchFamily="34" charset="0"/>
              </a:rPr>
              <a:t>means that the seller sells a plant, equipment, or technology to another country and agrees to accept as partial payment products manufactured with the supplied equipment.</a:t>
            </a:r>
          </a:p>
          <a:p>
            <a:r>
              <a:rPr lang="en-US" b="1" dirty="0" smtClean="0">
                <a:latin typeface="Arial" pitchFamily="34" charset="0"/>
              </a:rPr>
              <a:t>Offset</a:t>
            </a:r>
            <a:r>
              <a:rPr lang="en-US" dirty="0" smtClean="0">
                <a:latin typeface="Arial" pitchFamily="34" charset="0"/>
              </a:rPr>
              <a:t> means the seller receives full payment in cash but agrees to spend a substantial amount of the money in that country within a stated time period.</a:t>
            </a:r>
          </a:p>
        </p:txBody>
      </p:sp>
    </p:spTree>
    <p:extLst>
      <p:ext uri="{BB962C8B-B14F-4D97-AF65-F5344CB8AC3E}">
        <p14:creationId xmlns:p14="http://schemas.microsoft.com/office/powerpoint/2010/main" xmlns="" val="2486821184"/>
      </p:ext>
    </p:extLst>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p:cNvSpPr>
            <a:spLocks noGrp="1"/>
          </p:cNvSpPr>
          <p:nvPr>
            <p:ph type="title"/>
          </p:nvPr>
        </p:nvSpPr>
        <p:spPr/>
        <p:txBody>
          <a:bodyPr/>
          <a:lstStyle/>
          <a:p>
            <a:pPr eaLnBrk="1" hangingPunct="1"/>
            <a:r>
              <a:rPr lang="en-US" smtClean="0"/>
              <a:t>Price Discounts and Allowances</a:t>
            </a:r>
          </a:p>
        </p:txBody>
      </p:sp>
      <p:sp>
        <p:nvSpPr>
          <p:cNvPr id="69635" name="Content Placeholder 5"/>
          <p:cNvSpPr>
            <a:spLocks noGrp="1"/>
          </p:cNvSpPr>
          <p:nvPr>
            <p:ph sz="half" idx="2"/>
          </p:nvPr>
        </p:nvSpPr>
        <p:spPr>
          <a:xfrm>
            <a:off x="990600" y="1447800"/>
            <a:ext cx="3771900" cy="4419600"/>
          </a:xfrm>
        </p:spPr>
        <p:txBody>
          <a:bodyPr/>
          <a:lstStyle/>
          <a:p>
            <a:pPr eaLnBrk="1" hangingPunct="1"/>
            <a:r>
              <a:rPr lang="en-US" smtClean="0"/>
              <a:t>Discount</a:t>
            </a:r>
          </a:p>
          <a:p>
            <a:pPr eaLnBrk="1" hangingPunct="1"/>
            <a:r>
              <a:rPr lang="en-US" smtClean="0"/>
              <a:t>Quantity discount</a:t>
            </a:r>
          </a:p>
          <a:p>
            <a:pPr eaLnBrk="1" hangingPunct="1"/>
            <a:r>
              <a:rPr lang="en-US" smtClean="0"/>
              <a:t>Functional discount</a:t>
            </a:r>
          </a:p>
          <a:p>
            <a:pPr eaLnBrk="1" hangingPunct="1"/>
            <a:r>
              <a:rPr lang="en-US" smtClean="0"/>
              <a:t>Seasonal discount</a:t>
            </a:r>
          </a:p>
          <a:p>
            <a:pPr eaLnBrk="1" hangingPunct="1"/>
            <a:r>
              <a:rPr lang="en-US" smtClean="0"/>
              <a:t>Allowance</a:t>
            </a:r>
          </a:p>
        </p:txBody>
      </p:sp>
    </p:spTree>
    <p:extLst>
      <p:ext uri="{BB962C8B-B14F-4D97-AF65-F5344CB8AC3E}">
        <p14:creationId xmlns:p14="http://schemas.microsoft.com/office/powerpoint/2010/main" xmlns="" val="3605881004"/>
      </p:ext>
    </p:extLst>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eaLnBrk="1" hangingPunct="1"/>
            <a:r>
              <a:rPr lang="en-US" smtClean="0"/>
              <a:t>Promotional Pricing Tactics</a:t>
            </a:r>
          </a:p>
        </p:txBody>
      </p:sp>
      <p:sp>
        <p:nvSpPr>
          <p:cNvPr id="71683" name="Rectangle 3"/>
          <p:cNvSpPr>
            <a:spLocks noGrp="1" noChangeArrowheads="1"/>
          </p:cNvSpPr>
          <p:nvPr>
            <p:ph type="body" idx="1"/>
          </p:nvPr>
        </p:nvSpPr>
        <p:spPr/>
        <p:txBody>
          <a:bodyPr/>
          <a:lstStyle/>
          <a:p>
            <a:pPr eaLnBrk="1" hangingPunct="1"/>
            <a:r>
              <a:rPr lang="en-US" smtClean="0"/>
              <a:t>Loss-leader pricing</a:t>
            </a:r>
          </a:p>
          <a:p>
            <a:pPr eaLnBrk="1" hangingPunct="1"/>
            <a:r>
              <a:rPr lang="en-US" smtClean="0"/>
              <a:t>Special-event pricing</a:t>
            </a:r>
          </a:p>
          <a:p>
            <a:pPr eaLnBrk="1" hangingPunct="1"/>
            <a:r>
              <a:rPr lang="en-US" smtClean="0"/>
              <a:t>Cash rebates</a:t>
            </a:r>
          </a:p>
          <a:p>
            <a:pPr eaLnBrk="1" hangingPunct="1"/>
            <a:r>
              <a:rPr lang="en-US" smtClean="0"/>
              <a:t>Low-interest financing</a:t>
            </a:r>
          </a:p>
          <a:p>
            <a:pPr eaLnBrk="1" hangingPunct="1"/>
            <a:r>
              <a:rPr lang="en-US" smtClean="0"/>
              <a:t>Longer payment terms</a:t>
            </a:r>
          </a:p>
          <a:p>
            <a:pPr eaLnBrk="1" hangingPunct="1"/>
            <a:r>
              <a:rPr lang="en-US" smtClean="0"/>
              <a:t>Warranties and service contracts</a:t>
            </a:r>
          </a:p>
          <a:p>
            <a:pPr eaLnBrk="1" hangingPunct="1"/>
            <a:r>
              <a:rPr lang="en-US" smtClean="0"/>
              <a:t>Psychological discounting</a:t>
            </a:r>
          </a:p>
        </p:txBody>
      </p:sp>
    </p:spTree>
    <p:extLst>
      <p:ext uri="{BB962C8B-B14F-4D97-AF65-F5344CB8AC3E}">
        <p14:creationId xmlns:p14="http://schemas.microsoft.com/office/powerpoint/2010/main" xmlns="" val="959146336"/>
      </p:ext>
    </p:extLst>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pPr eaLnBrk="1" hangingPunct="1"/>
            <a:r>
              <a:rPr lang="en-US" smtClean="0"/>
              <a:t>Differentiated Pricing</a:t>
            </a:r>
          </a:p>
        </p:txBody>
      </p:sp>
      <p:sp>
        <p:nvSpPr>
          <p:cNvPr id="73731" name="Rectangle 4"/>
          <p:cNvSpPr>
            <a:spLocks noGrp="1" noChangeArrowheads="1"/>
          </p:cNvSpPr>
          <p:nvPr>
            <p:ph type="body" idx="1"/>
          </p:nvPr>
        </p:nvSpPr>
        <p:spPr/>
        <p:txBody>
          <a:bodyPr/>
          <a:lstStyle/>
          <a:p>
            <a:pPr eaLnBrk="1" hangingPunct="1"/>
            <a:r>
              <a:rPr lang="en-US" smtClean="0"/>
              <a:t>Customer-segment pricing</a:t>
            </a:r>
          </a:p>
          <a:p>
            <a:pPr eaLnBrk="1" hangingPunct="1"/>
            <a:r>
              <a:rPr lang="en-US" smtClean="0"/>
              <a:t>Product-form pricing</a:t>
            </a:r>
          </a:p>
          <a:p>
            <a:pPr eaLnBrk="1" hangingPunct="1"/>
            <a:r>
              <a:rPr lang="en-US" smtClean="0"/>
              <a:t>Image pricing</a:t>
            </a:r>
          </a:p>
          <a:p>
            <a:pPr eaLnBrk="1" hangingPunct="1"/>
            <a:r>
              <a:rPr lang="en-US" smtClean="0"/>
              <a:t>Channel pricing</a:t>
            </a:r>
          </a:p>
          <a:p>
            <a:pPr eaLnBrk="1" hangingPunct="1"/>
            <a:r>
              <a:rPr lang="en-US" smtClean="0"/>
              <a:t>Location pricing</a:t>
            </a:r>
          </a:p>
          <a:p>
            <a:pPr eaLnBrk="1" hangingPunct="1"/>
            <a:r>
              <a:rPr lang="en-US" smtClean="0"/>
              <a:t>Time pricing</a:t>
            </a:r>
          </a:p>
          <a:p>
            <a:pPr eaLnBrk="1" hangingPunct="1"/>
            <a:r>
              <a:rPr lang="en-US" smtClean="0"/>
              <a:t>Yield pricing</a:t>
            </a:r>
          </a:p>
        </p:txBody>
      </p:sp>
    </p:spTree>
    <p:extLst>
      <p:ext uri="{BB962C8B-B14F-4D97-AF65-F5344CB8AC3E}">
        <p14:creationId xmlns:p14="http://schemas.microsoft.com/office/powerpoint/2010/main" xmlns="" val="3382639653"/>
      </p:ext>
    </p:extLst>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p:cNvSpPr>
            <a:spLocks noGrp="1"/>
          </p:cNvSpPr>
          <p:nvPr>
            <p:ph type="title"/>
          </p:nvPr>
        </p:nvSpPr>
        <p:spPr/>
        <p:txBody>
          <a:bodyPr/>
          <a:lstStyle/>
          <a:p>
            <a:pPr eaLnBrk="1" hangingPunct="1"/>
            <a:r>
              <a:rPr lang="en-US" smtClean="0"/>
              <a:t>Traps in Price Cutting Strategies</a:t>
            </a:r>
          </a:p>
        </p:txBody>
      </p:sp>
      <p:sp>
        <p:nvSpPr>
          <p:cNvPr id="75778" name="Content Placeholder 2"/>
          <p:cNvSpPr>
            <a:spLocks noGrp="1"/>
          </p:cNvSpPr>
          <p:nvPr>
            <p:ph idx="1"/>
          </p:nvPr>
        </p:nvSpPr>
        <p:spPr/>
        <p:txBody>
          <a:bodyPr/>
          <a:lstStyle/>
          <a:p>
            <a:pPr eaLnBrk="1" hangingPunct="1"/>
            <a:r>
              <a:rPr lang="en-US" smtClean="0"/>
              <a:t>Low-quality trap</a:t>
            </a:r>
          </a:p>
          <a:p>
            <a:pPr eaLnBrk="1" hangingPunct="1"/>
            <a:r>
              <a:rPr lang="en-US" smtClean="0"/>
              <a:t>Fragile-market-share trap </a:t>
            </a:r>
          </a:p>
          <a:p>
            <a:pPr eaLnBrk="1" hangingPunct="1"/>
            <a:r>
              <a:rPr lang="en-US" smtClean="0"/>
              <a:t>Shallow-pockets trap</a:t>
            </a:r>
          </a:p>
          <a:p>
            <a:pPr eaLnBrk="1" hangingPunct="1"/>
            <a:r>
              <a:rPr lang="en-US" smtClean="0"/>
              <a:t>Price-war trap</a:t>
            </a:r>
          </a:p>
        </p:txBody>
      </p:sp>
    </p:spTree>
    <p:extLst>
      <p:ext uri="{BB962C8B-B14F-4D97-AF65-F5344CB8AC3E}">
        <p14:creationId xmlns:p14="http://schemas.microsoft.com/office/powerpoint/2010/main" xmlns="" val="947180696"/>
      </p:ext>
    </p:extLst>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pPr eaLnBrk="1" hangingPunct="1"/>
            <a:r>
              <a:rPr lang="en-US" smtClean="0"/>
              <a:t>Methods for Increasing Prices</a:t>
            </a:r>
          </a:p>
        </p:txBody>
      </p:sp>
      <p:sp>
        <p:nvSpPr>
          <p:cNvPr id="79875" name="Rectangle 8"/>
          <p:cNvSpPr>
            <a:spLocks noGrp="1" noChangeArrowheads="1"/>
          </p:cNvSpPr>
          <p:nvPr>
            <p:ph type="body" idx="1"/>
          </p:nvPr>
        </p:nvSpPr>
        <p:spPr/>
        <p:txBody>
          <a:bodyPr/>
          <a:lstStyle/>
          <a:p>
            <a:pPr eaLnBrk="1" hangingPunct="1"/>
            <a:r>
              <a:rPr lang="en-US" smtClean="0"/>
              <a:t>Delayed quotation pricing</a:t>
            </a:r>
          </a:p>
          <a:p>
            <a:pPr eaLnBrk="1" hangingPunct="1"/>
            <a:r>
              <a:rPr lang="en-US" smtClean="0"/>
              <a:t>Escalator clauses</a:t>
            </a:r>
          </a:p>
          <a:p>
            <a:pPr eaLnBrk="1" hangingPunct="1"/>
            <a:r>
              <a:rPr lang="en-US" smtClean="0"/>
              <a:t>Unbundling</a:t>
            </a:r>
          </a:p>
          <a:p>
            <a:pPr eaLnBrk="1" hangingPunct="1"/>
            <a:r>
              <a:rPr lang="en-US" smtClean="0"/>
              <a:t>Reduction of discounts</a:t>
            </a:r>
          </a:p>
        </p:txBody>
      </p:sp>
    </p:spTree>
    <p:extLst>
      <p:ext uri="{BB962C8B-B14F-4D97-AF65-F5344CB8AC3E}">
        <p14:creationId xmlns:p14="http://schemas.microsoft.com/office/powerpoint/2010/main" xmlns="" val="1767094519"/>
      </p:ext>
    </p:extLst>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pPr eaLnBrk="1" hangingPunct="1"/>
            <a:r>
              <a:rPr lang="en-US" sz="3200" smtClean="0"/>
              <a:t>Brand Leader Responses to Competitive Price Cuts</a:t>
            </a:r>
          </a:p>
        </p:txBody>
      </p:sp>
      <p:sp>
        <p:nvSpPr>
          <p:cNvPr id="81923" name="Rectangle 3"/>
          <p:cNvSpPr>
            <a:spLocks noGrp="1" noChangeArrowheads="1"/>
          </p:cNvSpPr>
          <p:nvPr>
            <p:ph type="body" idx="1"/>
          </p:nvPr>
        </p:nvSpPr>
        <p:spPr>
          <a:xfrm>
            <a:off x="762000" y="1811338"/>
            <a:ext cx="7696200" cy="4360862"/>
          </a:xfrm>
        </p:spPr>
        <p:txBody>
          <a:bodyPr/>
          <a:lstStyle/>
          <a:p>
            <a:pPr eaLnBrk="1" hangingPunct="1"/>
            <a:r>
              <a:rPr lang="en-US" smtClean="0"/>
              <a:t>Maintain price</a:t>
            </a:r>
          </a:p>
          <a:p>
            <a:pPr eaLnBrk="1" hangingPunct="1"/>
            <a:r>
              <a:rPr lang="en-US" smtClean="0"/>
              <a:t>Maintain price and add value</a:t>
            </a:r>
          </a:p>
          <a:p>
            <a:pPr eaLnBrk="1" hangingPunct="1"/>
            <a:r>
              <a:rPr lang="en-US" smtClean="0"/>
              <a:t>Reduce price</a:t>
            </a:r>
          </a:p>
          <a:p>
            <a:pPr eaLnBrk="1" hangingPunct="1"/>
            <a:r>
              <a:rPr lang="en-US" smtClean="0"/>
              <a:t>Increase price and improve quality</a:t>
            </a:r>
          </a:p>
          <a:p>
            <a:pPr eaLnBrk="1" hangingPunct="1"/>
            <a:r>
              <a:rPr lang="en-US" smtClean="0"/>
              <a:t>Launch a low-price fighter line</a:t>
            </a:r>
          </a:p>
        </p:txBody>
      </p:sp>
    </p:spTree>
    <p:extLst>
      <p:ext uri="{BB962C8B-B14F-4D97-AF65-F5344CB8AC3E}">
        <p14:creationId xmlns:p14="http://schemas.microsoft.com/office/powerpoint/2010/main" xmlns="" val="2976984631"/>
      </p:ext>
    </p:extLst>
  </p:cSld>
  <p:clrMapOvr>
    <a:masterClrMapping/>
  </p:clrMapOvr>
  <p:transition>
    <p:wipe dir="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7537</TotalTime>
  <Words>2762</Words>
  <Application>Microsoft Office PowerPoint</Application>
  <PresentationFormat>On-screen Show (4:3)</PresentationFormat>
  <Paragraphs>131</Paragraphs>
  <Slides>17</Slides>
  <Notes>17</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Applied Marketing Strategies</vt:lpstr>
      <vt:lpstr>Strategy Formulation &amp; Implementation</vt:lpstr>
      <vt:lpstr>Pricing Strategies</vt:lpstr>
      <vt:lpstr>Lecture Agenda</vt:lpstr>
      <vt:lpstr>Step 5: Selecting a Pricing Method</vt:lpstr>
      <vt:lpstr>Break-Even Chart for Determining Target-Return Price and Break-Even Volume</vt:lpstr>
      <vt:lpstr>Step 5: Selecting a Pricing Method</vt:lpstr>
      <vt:lpstr>Auction-Type Pricing</vt:lpstr>
      <vt:lpstr>Step 6: Selecting the Final Price</vt:lpstr>
      <vt:lpstr>Geographical Pricing</vt:lpstr>
      <vt:lpstr>Geographical Pricing</vt:lpstr>
      <vt:lpstr>Price Discounts and Allowances</vt:lpstr>
      <vt:lpstr>Promotional Pricing Tactics</vt:lpstr>
      <vt:lpstr>Differentiated Pricing</vt:lpstr>
      <vt:lpstr>Traps in Price Cutting Strategies</vt:lpstr>
      <vt:lpstr>Methods for Increasing Prices</vt:lpstr>
      <vt:lpstr>Brand Leader Responses to Competitive Price Cuts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Applied Marketing Strategies</dc:title>
  <dc:creator>Umar</dc:creator>
  <cp:lastModifiedBy>Administrator</cp:lastModifiedBy>
  <cp:revision>85</cp:revision>
  <dcterms:created xsi:type="dcterms:W3CDTF">2006-08-16T00:00:00Z</dcterms:created>
  <dcterms:modified xsi:type="dcterms:W3CDTF">2013-01-03T08:15:42Z</dcterms:modified>
</cp:coreProperties>
</file>