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2" r:id="rId4"/>
    <p:sldId id="263" r:id="rId5"/>
    <p:sldId id="264" r:id="rId6"/>
    <p:sldId id="265" r:id="rId7"/>
    <p:sldId id="266" r:id="rId8"/>
    <p:sldId id="267" r:id="rId9"/>
    <p:sldId id="268" r:id="rId10"/>
    <p:sldId id="269" r:id="rId11"/>
    <p:sldId id="270" r:id="rId12"/>
    <p:sldId id="271" r:id="rId13"/>
    <p:sldId id="272" r:id="rId14"/>
    <p:sldId id="273" r:id="rId15"/>
    <p:sldId id="288" r:id="rId16"/>
    <p:sldId id="274" r:id="rId17"/>
    <p:sldId id="275" r:id="rId18"/>
    <p:sldId id="276" r:id="rId19"/>
    <p:sldId id="277" r:id="rId20"/>
    <p:sldId id="278" r:id="rId21"/>
    <p:sldId id="279" r:id="rId22"/>
    <p:sldId id="280" r:id="rId23"/>
    <p:sldId id="281" r:id="rId24"/>
    <p:sldId id="282" r:id="rId25"/>
    <p:sldId id="283" r:id="rId26"/>
    <p:sldId id="285" r:id="rId27"/>
    <p:sldId id="28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62185" autoAdjust="0"/>
  </p:normalViewPr>
  <p:slideViewPr>
    <p:cSldViewPr>
      <p:cViewPr varScale="1">
        <p:scale>
          <a:sx n="45" d="100"/>
          <a:sy n="45" d="100"/>
        </p:scale>
        <p:origin x="-1992"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01/01/2013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F4D1D8A-2CD5-4A11-8CA7-B4C4F0A488B1}" type="slidenum">
              <a:rPr lang="en-US" smtClean="0"/>
              <a:pPr/>
              <a:t>3</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87458FC-33C4-4BDB-8CF3-4497B7D0E8D7}" type="slidenum">
              <a:rPr lang="en-US" smtClean="0"/>
              <a:pPr/>
              <a:t>4</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As product companies find it harder and harder to differentiate their physical products, they turn to service differentiation. Many in fact find significant profitability in delivering superior service, whether that means on-time delivery, better and faster answering of inquiries, or quicker resolution of complaints. Top service providers know these advantages well and also how to create memorable customer experiences. Because it is critical to understand the special nature of services and what that means to marketers, in this chapter we systematically analyze services and how to market them most effectively.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7DE17D6-D465-490C-AB02-7DA15B1DEA1D}" type="slidenum">
              <a:rPr lang="en-US" smtClean="0"/>
              <a:pPr/>
              <a:t>5</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Services are an important part of the economy. The Bureau of Labor Statistics reports that the service-producing sector will continue to be the dominant employment generator in the economy, adding about 14.6 million jobs through 2018, or 96 percent of the expected increase in total employment. By 2018, the goods-producing sector is expected to account for 12.9 percent of total jobs, down from 17.3 percent in 1998 and 14.2 percent in 2008. Manufacturing lost 4.1 million jobs from 1998 through 2008 and expected to lose another 1.2 million jobs between 2008 and 2018.3 These numbers and others have led to a growing interest in the special problems of marketing services.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F97A724-25FA-4399-B641-84B083C5E200}" type="slidenum">
              <a:rPr lang="en-US" smtClean="0"/>
              <a:pPr/>
              <a:t>6</a:t>
            </a:fld>
            <a:endParaRPr lang="en-US" smtClean="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government sector, with its courts, employment services, hospitals, loan agencies, military services, police and fire departments, postal service, regulatory agencies, and schools, is in the service business. The private nonprofit sector—museums, charities, churches, colleges, foundations, and hospitals—is in the service business. A good part of the business sector, with its airlines, banks, hotels, insurance companies, law firms, management consulting firms, medical practices, motion picture companies, plumbing repair companies, and real estate firms, is in the service business. Many workers in the manufacturing sector, such as computer operators, accountants, and legal staff, are really service providers. In fact, they make up a “service factory” providing services to the “goods factory.”And those in the retail sector, such as cashiers, clerks, salespeople, and customer service representatives, are also providing a service.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7A99D25-AA3C-4E6F-B506-03EC174CF4FF}" type="slidenum">
              <a:rPr lang="en-US" smtClean="0"/>
              <a:pPr/>
              <a:t>7</a:t>
            </a:fld>
            <a:endParaRPr lang="en-US"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service component can be a minor or a major part of the total offering. We distinguish five categories of offerings.</a:t>
            </a:r>
          </a:p>
          <a:p>
            <a:pPr eaLnBrk="1" hangingPunct="1"/>
            <a:r>
              <a:rPr lang="en-US" smtClean="0">
                <a:latin typeface="Arial" pitchFamily="34" charset="0"/>
              </a:rPr>
              <a:t>A pure tangible good is a tangible good such as soap, toothpaste, or salt with no accompanying services.</a:t>
            </a:r>
          </a:p>
          <a:p>
            <a:pPr eaLnBrk="1" hangingPunct="1"/>
            <a:r>
              <a:rPr lang="en-US" smtClean="0">
                <a:latin typeface="Arial" pitchFamily="34" charset="0"/>
              </a:rPr>
              <a:t>A tangible good with accompanying services is a  tangible good, like a car, computer, or cell phone, accompanied by one or more services. </a:t>
            </a:r>
          </a:p>
          <a:p>
            <a:pPr eaLnBrk="1" hangingPunct="1"/>
            <a:r>
              <a:rPr lang="en-US" smtClean="0">
                <a:latin typeface="Arial" pitchFamily="34" charset="0"/>
              </a:rPr>
              <a:t>A hybrid is an offering, like a restaurant meal, of equal parts goods and services.</a:t>
            </a:r>
          </a:p>
          <a:p>
            <a:pPr eaLnBrk="1" hangingPunct="1"/>
            <a:r>
              <a:rPr lang="en-US" smtClean="0">
                <a:latin typeface="Arial" pitchFamily="34" charset="0"/>
              </a:rPr>
              <a:t>A major service with accompanying minor goods and services refers to a major service, like air travel, with additional services or supporting goods such as snacks and drinks. This offering requires a capital-intensive good—an airplane—for its realization, but the primary item is a service.</a:t>
            </a:r>
          </a:p>
          <a:p>
            <a:pPr eaLnBrk="1" hangingPunct="1"/>
            <a:r>
              <a:rPr lang="en-US" smtClean="0">
                <a:latin typeface="Arial" pitchFamily="34" charset="0"/>
              </a:rPr>
              <a:t>A pure service is primarily an intangible service, such as babysitting, psychotherapy, or massage.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C06CE1D-F3BA-475F-89DF-652DB6933522}" type="slidenum">
              <a:rPr lang="en-US" smtClean="0"/>
              <a:pPr/>
              <a:t>8</a:t>
            </a:fld>
            <a:endParaRPr lang="en-US"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range of service offerings makes it difficult to generalize without a few further distinctions. Services vary as to whether they are equipment based (automated car washes, vending machines) or people based (window washing, accounting services). People-based services vary by whether unskilled, skilled, or professional workers provide them. Service companies can choose among different processes to deliver their service. Some services need the client’s presence. Brain surgery requires the client’s presence, a car repair does not. If the client must be present, the service provider must be considerate of his or her needs. Services may meet a personal need (personal services) or a business need (business services). Service providers differ in their objectives (profit or nonprofit) and ownership (private or public). These two characteristics, when crossed, produce four quite different types of organizations.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Customers cannot judge the technical quality of some services even after they have received them. Figure 13.1 shows various products and services according to difficulty of evaluation. At the left are goods high in search qualities—that is, characteristics the buyer can evaluate before purchase. In the middle are goods and services high in experience qualities characteristics the buyer can evaluate after purchase. At the right are goods and services high in credence qualities—characteristics the buyer normally finds hard to evaluate even after consumption. Because services are generally high in experience and credence qualities, there is more risk in their purchase, with several consequences. First, service consumers generally rely on word of mouth rather than advertising. Second, they rely heavily on price, provider, and physical cues to judge quality. Third, they are highly loyal to service providers who satisfy them. Fourth, because switching costs are high, consumer inertia can make it challenging to entice business away from a competitor.</a:t>
            </a:r>
          </a:p>
        </p:txBody>
      </p:sp>
      <p:sp>
        <p:nvSpPr>
          <p:cNvPr id="286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64C505C-1906-4265-88DD-98E2DF77DF30}"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E6C8B0E-DA76-4F1E-A62F-8FB2EB094D3F}" type="slidenum">
              <a:rPr lang="en-US" smtClean="0"/>
              <a:pPr/>
              <a:t>10</a:t>
            </a:fld>
            <a:endParaRPr lang="en-US" smtClean="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Four distinctive service characteristics greatly affect the design of marketing programs: intangibility, inseparability, variability, and perishability. Intangibility means that it is difficult to evaluate services unless we have tangible cues and physical evidence to use. Inseparability means that we cannot separate the service from the experience of the customer. Variability means that services tend to vary from experience to experience. Perishability means that we cannot inventory services.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20EAE51-002B-4E31-AEF3-8986A6E55999}" type="slidenum">
              <a:rPr lang="en-US" smtClean="0"/>
              <a:pPr/>
              <a:t>11</a:t>
            </a:fld>
            <a:endParaRPr lang="en-US" smtClean="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Service companies can try to demonstrate their service quality through physical evidence and presentation. Suppose a bank wants to position itself as the “fast” bank. It could make this positioning strategy tangible through any number of marketing tools. </a:t>
            </a:r>
          </a:p>
          <a:p>
            <a:pPr eaLnBrk="1" hangingPunct="1"/>
            <a:r>
              <a:rPr lang="en-US" smtClean="0">
                <a:latin typeface="Arial" pitchFamily="34" charset="0"/>
              </a:rPr>
              <a:t>1. Place—The exterior and interior should have clean lines. The layout of the desks and the traffic flow should be planned carefully. Waiting lines should not get overly long.</a:t>
            </a:r>
          </a:p>
          <a:p>
            <a:pPr eaLnBrk="1" hangingPunct="1"/>
            <a:r>
              <a:rPr lang="en-US" smtClean="0">
                <a:latin typeface="Arial" pitchFamily="34" charset="0"/>
              </a:rPr>
              <a:t>2. People—Employees should be busy, but there should be a sufficient number to manage the workload.</a:t>
            </a:r>
          </a:p>
          <a:p>
            <a:pPr eaLnBrk="1" hangingPunct="1"/>
            <a:r>
              <a:rPr lang="en-US" smtClean="0">
                <a:latin typeface="Arial" pitchFamily="34" charset="0"/>
              </a:rPr>
              <a:t>3. Equipment—Computers, copy machines, desks and ATMs should look like, and be, state of the art.</a:t>
            </a:r>
          </a:p>
          <a:p>
            <a:pPr eaLnBrk="1" hangingPunct="1"/>
            <a:r>
              <a:rPr lang="en-US" smtClean="0">
                <a:latin typeface="Arial" pitchFamily="34" charset="0"/>
              </a:rPr>
              <a:t>4. Communication material—Printed materials—text and photos—should suggest efficiency and speed.</a:t>
            </a:r>
          </a:p>
          <a:p>
            <a:pPr eaLnBrk="1" hangingPunct="1"/>
            <a:r>
              <a:rPr lang="en-US" smtClean="0">
                <a:latin typeface="Arial" pitchFamily="34" charset="0"/>
              </a:rPr>
              <a:t>5. Symbols—The bank’s name and symbol could suggest fast service.</a:t>
            </a:r>
          </a:p>
          <a:p>
            <a:pPr eaLnBrk="1" hangingPunct="1"/>
            <a:r>
              <a:rPr lang="en-US" smtClean="0">
                <a:latin typeface="Arial" pitchFamily="34" charset="0"/>
              </a:rPr>
              <a:t>6. Price—The bank could advertise that it will deposit $5 in the account of any customer who waits in line more than five minutes.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Table 13.1 measures brand experiences in general along sensory,</a:t>
            </a:r>
          </a:p>
          <a:p>
            <a:pPr eaLnBrk="1" hangingPunct="1"/>
            <a:r>
              <a:rPr lang="en-US" smtClean="0">
                <a:latin typeface="Arial" pitchFamily="34" charset="0"/>
              </a:rPr>
              <a:t>affective, behavioral, and intellectual dimensions. Applications to services are clear.</a:t>
            </a:r>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20E3EDA-4A8C-4DBD-81DD-7CEF3504F7C8}"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Whereas physical goods are manufactured, then inventoried, then distributed, and later consumed, services are typically produced and consumed simultaneously. A haircut can’t be stored—or produced without the barber. The provider is part of the service. Because the client is also often present, provider–client interaction is a special feature of services marketing. Buyers of entertainment and professional services are very interested in the specific provider. Several strategies exist for getting around the limitations of inseparability. The service provider can work with larger groups. The service provider can work faster and see more clients. The service organization can train more service providers and build up client confidence, as H&amp;R Block has done with its national network of trained tax consultants. Such a tactic could be a good approach for Chapman-Kelly, as shown in the slide.</a:t>
            </a:r>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A811409-DC9D-4F94-B538-F37AE2526315}"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Because the quality of services depends on who provides them, when and where, and to whom, services are highly variable. Some doctors have an excellent bedside manner; others are less empathic.</a:t>
            </a:r>
          </a:p>
        </p:txBody>
      </p:sp>
      <p:sp>
        <p:nvSpPr>
          <p:cNvPr id="389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6890ED1-2A54-4D40-8B5B-CE90CC9B5CB1}"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To reassure customers, some firms offer service guarantees that may reduce consumer perceptions of risk. Here are three steps service firms can take to increase quality control.</a:t>
            </a:r>
          </a:p>
          <a:p>
            <a:pPr eaLnBrk="1" hangingPunct="1"/>
            <a:r>
              <a:rPr lang="en-US" dirty="0" smtClean="0">
                <a:latin typeface="Arial" pitchFamily="34" charset="0"/>
              </a:rPr>
              <a:t>1. Invest in good hiring and training procedures. Recruiting the right employees and providing them with excellent training is crucial, regardless of whether employees are highly skilled professionals or low-skilled workers. </a:t>
            </a:r>
          </a:p>
          <a:p>
            <a:pPr eaLnBrk="1" hangingPunct="1"/>
            <a:r>
              <a:rPr lang="en-US" dirty="0" smtClean="0">
                <a:latin typeface="Arial" pitchFamily="34" charset="0"/>
              </a:rPr>
              <a:t>2. Standardize the service-performance process throughout the organization. A service blueprint can map out the service process, the points of customer contact, and the evidence of service from the customer’s point of view. Figure 13.2 shows a service blueprint for a guest spending a night at a hotel.</a:t>
            </a:r>
          </a:p>
          <a:p>
            <a:pPr eaLnBrk="1" hangingPunct="1"/>
            <a:r>
              <a:rPr lang="en-US" dirty="0" smtClean="0">
                <a:latin typeface="Arial" pitchFamily="34" charset="0"/>
              </a:rPr>
              <a:t>3. Monitor customer satisfaction. Employ suggestion and complaint systems, customer surveys, and comparison shopping. Customer needs may vary in different areas, allowing firms to develop region-specific customer satisfaction programs.</a:t>
            </a:r>
          </a:p>
        </p:txBody>
      </p:sp>
      <p:sp>
        <p:nvSpPr>
          <p:cNvPr id="409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6BBB082-18A3-4A60-8BF6-EE81FCFD7B4B}"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Services cannot be stored, so their perishability can be a problem when demand fluctuates.</a:t>
            </a:r>
          </a:p>
        </p:txBody>
      </p:sp>
      <p:sp>
        <p:nvSpPr>
          <p:cNvPr id="430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3B83946-E250-4A8D-84F2-040660569003}" type="slidenum">
              <a:rPr lang="en-US"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95C2F369-D7D5-46C0-9FA4-822E35A2ABC1}" type="slidenum">
              <a:rPr lang="en-US" smtClean="0"/>
              <a:pPr/>
              <a:t>18</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Demand or yield management is critical—the right services must be available to the right customers at the right places at the right times and right prices to maximize profitability. Several strategies can produce a better match between service demand and supply.</a:t>
            </a:r>
          </a:p>
          <a:p>
            <a:pPr eaLnBrk="1" hangingPunct="1"/>
            <a:r>
              <a:rPr lang="en-US" smtClean="0">
                <a:latin typeface="Arial" pitchFamily="34" charset="0"/>
              </a:rPr>
              <a:t> On the demand side:</a:t>
            </a:r>
          </a:p>
          <a:p>
            <a:pPr eaLnBrk="1" hangingPunct="1"/>
            <a:r>
              <a:rPr lang="en-US" smtClean="0">
                <a:latin typeface="Arial" pitchFamily="34" charset="0"/>
              </a:rPr>
              <a:t>• Differential pricing will shift some demand from peak to off-peak periods.</a:t>
            </a:r>
          </a:p>
          <a:p>
            <a:pPr eaLnBrk="1" hangingPunct="1"/>
            <a:r>
              <a:rPr lang="en-US" smtClean="0">
                <a:latin typeface="Arial" pitchFamily="34" charset="0"/>
              </a:rPr>
              <a:t>• Nonpeak demand can be cultivated. </a:t>
            </a:r>
          </a:p>
          <a:p>
            <a:pPr eaLnBrk="1" hangingPunct="1"/>
            <a:r>
              <a:rPr lang="en-US" smtClean="0">
                <a:latin typeface="Arial" pitchFamily="34" charset="0"/>
              </a:rPr>
              <a:t>• Complementary services can provide alternatives to waiting customers.</a:t>
            </a:r>
          </a:p>
          <a:p>
            <a:pPr eaLnBrk="1" hangingPunct="1"/>
            <a:r>
              <a:rPr lang="en-US" smtClean="0">
                <a:latin typeface="Arial" pitchFamily="34" charset="0"/>
              </a:rPr>
              <a:t>• Reservation systems are a way to manage the demand level. </a:t>
            </a:r>
          </a:p>
          <a:p>
            <a:pPr eaLnBrk="1" hangingPunct="1"/>
            <a:r>
              <a:rPr lang="en-US" smtClean="0">
                <a:latin typeface="Arial" pitchFamily="34" charset="0"/>
              </a:rPr>
              <a:t>On the supply side:</a:t>
            </a:r>
          </a:p>
          <a:p>
            <a:pPr eaLnBrk="1" hangingPunct="1"/>
            <a:r>
              <a:rPr lang="en-US" smtClean="0">
                <a:latin typeface="Arial" pitchFamily="34" charset="0"/>
              </a:rPr>
              <a:t>• Part-time employees can serve peak demand. </a:t>
            </a:r>
          </a:p>
          <a:p>
            <a:pPr eaLnBrk="1" hangingPunct="1"/>
            <a:r>
              <a:rPr lang="en-US" smtClean="0">
                <a:latin typeface="Arial" pitchFamily="34" charset="0"/>
              </a:rPr>
              <a:t>• Peak-time efficiency routines can allow employees to perform only essential tasks during peak periods. </a:t>
            </a:r>
          </a:p>
          <a:p>
            <a:pPr eaLnBrk="1" hangingPunct="1"/>
            <a:r>
              <a:rPr lang="en-US" smtClean="0">
                <a:latin typeface="Arial" pitchFamily="34" charset="0"/>
              </a:rPr>
              <a:t>• Increased consumer participation frees service providers’ time. </a:t>
            </a:r>
          </a:p>
          <a:p>
            <a:pPr eaLnBrk="1" hangingPunct="1"/>
            <a:r>
              <a:rPr lang="en-US" smtClean="0">
                <a:latin typeface="Arial" pitchFamily="34" charset="0"/>
              </a:rPr>
              <a:t>• Shared services can improve offerings. </a:t>
            </a:r>
          </a:p>
          <a:p>
            <a:pPr eaLnBrk="1" hangingPunct="1"/>
            <a:r>
              <a:rPr lang="en-US" smtClean="0">
                <a:latin typeface="Arial" pitchFamily="34" charset="0"/>
              </a:rPr>
              <a:t>• Facilities for future expansion can be a good investment.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Many firms like Singapore Airlines and Jet Blue are leveraging the new realities of services marketing. These include a shift in the relationship brands have with customers, more empowered customers, and customer coproduction. Customer coproduction refers to the joint fulfillment of a service by customer and company. </a:t>
            </a:r>
          </a:p>
        </p:txBody>
      </p:sp>
      <p:sp>
        <p:nvSpPr>
          <p:cNvPr id="471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28EF506-9C38-410E-808C-63399F1614B6}" type="slidenum">
              <a:rPr lang="en-US"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Figure 13.3 displays the four broad causes of customer failures. Solutions come in all forms, as these examples show:</a:t>
            </a:r>
          </a:p>
          <a:p>
            <a:pPr eaLnBrk="1" hangingPunct="1"/>
            <a:r>
              <a:rPr lang="en-US" dirty="0" smtClean="0">
                <a:latin typeface="Arial" pitchFamily="34" charset="0"/>
              </a:rPr>
              <a:t>1. Redesign processes and redefine customer roles to simplify service encounters. One of the keys to Netflix’s success is that it charges a flat fee and allows customers to return DVDs by mail at their leisure, giving customers greater control and flexibility.</a:t>
            </a:r>
          </a:p>
          <a:p>
            <a:pPr eaLnBrk="1" hangingPunct="1"/>
            <a:r>
              <a:rPr lang="en-US" dirty="0" smtClean="0">
                <a:latin typeface="Arial" pitchFamily="34" charset="0"/>
              </a:rPr>
              <a:t>2. Incorporate the right technology to aid employees and customers. Comcast, the largest cable operator by subscribers in the United States, introduced software to identify network glitches before they affected service and to better inform call-center operators about customer problems. Repeat service calls dropped 30 percent as a result.</a:t>
            </a:r>
          </a:p>
          <a:p>
            <a:pPr eaLnBrk="1" hangingPunct="1"/>
            <a:r>
              <a:rPr lang="en-US" dirty="0" smtClean="0">
                <a:latin typeface="Arial" pitchFamily="34" charset="0"/>
              </a:rPr>
              <a:t>3. Create high-performance customers by enhancing their role clarity, motivation, and ability. USAA reminds enlisted policyholders to suspend their car insurance when they are stationed overseas.</a:t>
            </a:r>
          </a:p>
          <a:p>
            <a:pPr eaLnBrk="1" hangingPunct="1"/>
            <a:r>
              <a:rPr lang="en-US" dirty="0" smtClean="0">
                <a:latin typeface="Arial" pitchFamily="34" charset="0"/>
              </a:rPr>
              <a:t>4. Encourage “customer citizenship” so customers help customers. At golf courses, players can not only follow the rules by playing and behaving appropriately, they can encourage others to do so.</a:t>
            </a:r>
          </a:p>
        </p:txBody>
      </p:sp>
      <p:sp>
        <p:nvSpPr>
          <p:cNvPr id="491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40B7BB2-B9EA-452C-AC0C-0DE92F28B705}" type="slidenum">
              <a:rPr lang="en-US"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472E05B-76D4-451A-893D-5842BE875B07}" type="slidenum">
              <a:rPr lang="en-US" smtClean="0"/>
              <a:pPr/>
              <a:t>21</a:t>
            </a:fld>
            <a:endParaRPr lang="en-US"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This slide identifies some ways to recover from service failures.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ln/>
        </p:spPr>
      </p:sp>
      <p:sp>
        <p:nvSpPr>
          <p:cNvPr id="5325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Marketing excellence with services requires excellence in three broad areas: external, internal, and interactive marketing as shown in Figure 13.4.</a:t>
            </a:r>
          </a:p>
          <a:p>
            <a:pPr eaLnBrk="1" hangingPunct="1"/>
            <a:r>
              <a:rPr lang="en-US" smtClean="0">
                <a:latin typeface="Arial" pitchFamily="34" charset="0"/>
              </a:rPr>
              <a:t>• External marketing describes the normal work of preparing, pricing, distributing, and promoting the service to customers.</a:t>
            </a:r>
          </a:p>
          <a:p>
            <a:pPr eaLnBrk="1" hangingPunct="1"/>
            <a:r>
              <a:rPr lang="en-US" smtClean="0">
                <a:latin typeface="Arial" pitchFamily="34" charset="0"/>
              </a:rPr>
              <a:t>• Internal marketing describes training and motivating employees to serve customers well. The most important contribution the marketing department can make is arguably to be “exceptionally clever in getting everyone else in the organization to practice marketing.”</a:t>
            </a:r>
          </a:p>
          <a:p>
            <a:pPr eaLnBrk="1" hangingPunct="1"/>
            <a:r>
              <a:rPr lang="en-US" smtClean="0">
                <a:latin typeface="Arial" pitchFamily="34" charset="0"/>
              </a:rPr>
              <a:t>• Interactive marketing describes the employees’ skill in serving the client. Clients judge service not only by its technical quality (Was the surgery successful?), but also by its functional quality.</a:t>
            </a:r>
          </a:p>
        </p:txBody>
      </p:sp>
      <p:sp>
        <p:nvSpPr>
          <p:cNvPr id="532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2BC4432-1950-4C9A-95AE-D6A7F0144A90}" type="slidenum">
              <a:rPr lang="en-US" smtClean="0"/>
              <a:pPr/>
              <a:t>22</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1443F79-644C-4099-9058-42E48A0509EB}" type="slidenum">
              <a:rPr lang="en-US" smtClean="0"/>
              <a:pPr/>
              <a:t>23</a:t>
            </a:fld>
            <a:endParaRPr lang="en-US" smtClean="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In achieving marketing excellence with their customers, well-managed service companies share a strategic concept, a history of top-management commitment to quality, high standards, profit tiers, and systems for monitoring service performance and customer complaints.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ln/>
        </p:spPr>
      </p:sp>
      <p:sp>
        <p:nvSpPr>
          <p:cNvPr id="5734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We can judge services on customer importance and company performance. Importance-performance analysis rates the various elements of the service bundle and identifies required actions. Table 13.2 shows how customers rated 14 service elements or attributes of an automobile dealer’s service department on importance and performance. For example, “Job done right the first time” (attribute 1) received a mean importance rating of 3.83 and a mean performance rating of 2.63, indicating that customers felt it was highly important but not performed well. The ratings of the 14 elements are divided into four sections in Figure 13.5.</a:t>
            </a:r>
          </a:p>
          <a:p>
            <a:pPr eaLnBrk="1" hangingPunct="1"/>
            <a:r>
              <a:rPr lang="en-US" smtClean="0">
                <a:latin typeface="Arial" pitchFamily="34" charset="0"/>
              </a:rPr>
              <a:t>Quadrant A in the figure shows important service elements that are not being performed at the desired levels; they include elements 1, 2, and 9. The dealer should concentrate on improving the service department’s performance on these elements. </a:t>
            </a:r>
          </a:p>
          <a:p>
            <a:pPr eaLnBrk="1" hangingPunct="1"/>
            <a:r>
              <a:rPr lang="en-US" smtClean="0">
                <a:latin typeface="Arial" pitchFamily="34" charset="0"/>
              </a:rPr>
              <a:t>Quadrant B shows important service elements that are being performed well; the company needs to maintain the high performance.</a:t>
            </a:r>
          </a:p>
          <a:p>
            <a:pPr eaLnBrk="1" hangingPunct="1"/>
            <a:r>
              <a:rPr lang="en-US" smtClean="0">
                <a:latin typeface="Arial" pitchFamily="34" charset="0"/>
              </a:rPr>
              <a:t>Quadrant C shows minor service elements that are being delivered in a mediocre way but do not need any attention.</a:t>
            </a:r>
          </a:p>
          <a:p>
            <a:pPr eaLnBrk="1" hangingPunct="1"/>
            <a:r>
              <a:rPr lang="en-US" smtClean="0">
                <a:latin typeface="Arial" pitchFamily="34" charset="0"/>
              </a:rPr>
              <a:t>Quadrant D shows that a minor service element, “Send out maintenance notices,” is being performed in an excellent manner.</a:t>
            </a:r>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421F0A34-0C95-4F21-9429-496C583CE423}" type="slidenum">
              <a:rPr lang="en-US" smtClean="0"/>
              <a:pPr/>
              <a:t>24</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9CEDDA0-80D2-4676-9EF5-13CE7D1FEAED}" type="slidenum">
              <a:rPr lang="en-US" smtClean="0"/>
              <a:pPr/>
              <a:t>25</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Service outcome and customer loyalty are influenced by a host of variables. One study identified more than 800 critical behaviors that cause customers to switch services. These behaviors fall into eight categories explained further in  Table 13.3 in the book.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lnSpcReduction="10000"/>
          </a:bodyPr>
          <a:lstStyle/>
          <a:p>
            <a:pPr eaLnBrk="1" hangingPunct="1">
              <a:defRPr/>
            </a:pPr>
            <a:r>
              <a:rPr lang="en-US" dirty="0" smtClean="0"/>
              <a:t>The service-quality model in Figure 13.6 highlights the main requirements for delivering high service quality. It identifies five gaps that cause unsuccessful delivery:</a:t>
            </a:r>
          </a:p>
          <a:p>
            <a:pPr eaLnBrk="1" hangingPunct="1">
              <a:defRPr/>
            </a:pPr>
            <a:r>
              <a:rPr lang="en-US" dirty="0" smtClean="0"/>
              <a:t>1. Gap between consumer expectation and management perception—Management does not always correctly perceive what customers want. Hospital administrators may think patients want better food, but patients may be more concerned with nurse responsiveness.</a:t>
            </a:r>
          </a:p>
          <a:p>
            <a:pPr eaLnBrk="1" hangingPunct="1">
              <a:defRPr/>
            </a:pPr>
            <a:r>
              <a:rPr lang="en-US" dirty="0" smtClean="0"/>
              <a:t>2. Gap between management perception and service-quality specification Management might correctly perceive customers’ wants but not set a performance standard. Hospital administrators may tell the nurses to give “fast” service without specifying it in minutes.</a:t>
            </a:r>
          </a:p>
          <a:p>
            <a:pPr eaLnBrk="1" hangingPunct="1">
              <a:defRPr/>
            </a:pPr>
            <a:r>
              <a:rPr lang="en-US" dirty="0" smtClean="0"/>
              <a:t>3. Gap between service-quality specifications and service delivery—Employees might be poorly trained, or incapable of or unwilling to meet the standard; they may be held to conflicting standards, such as taking time to listen to customers and serving them fast.</a:t>
            </a:r>
          </a:p>
          <a:p>
            <a:pPr eaLnBrk="1" hangingPunct="1">
              <a:defRPr/>
            </a:pPr>
            <a:r>
              <a:rPr lang="en-US" dirty="0" smtClean="0"/>
              <a:t>4. Gap between service delivery and external communications—Consumer expectations are affected by statements made by company representatives and ads. If a hospital brochure shows a beautiful room but the patient finds it to be cheap and tacky looking, external communications have distorted the customer’s expectations. </a:t>
            </a:r>
          </a:p>
          <a:p>
            <a:pPr eaLnBrk="1" hangingPunct="1">
              <a:defRPr/>
            </a:pPr>
            <a:r>
              <a:rPr lang="en-US" dirty="0" smtClean="0"/>
              <a:t>5. Gap between perceived service and expected service—This gap occurs when the consumer misperceives the service quality.</a:t>
            </a:r>
            <a:endParaRPr lang="en-US" dirty="0"/>
          </a:p>
        </p:txBody>
      </p:sp>
      <p:sp>
        <p:nvSpPr>
          <p:cNvPr id="634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C6A81D5-03E2-4FED-85C8-F2DB6B39E464}" type="slidenum">
              <a:rPr lang="en-US" smtClean="0"/>
              <a:pPr/>
              <a:t>26</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6589EA3-9F18-4357-9A48-2AAC07DE148E}" type="slidenum">
              <a:rPr lang="en-US" smtClean="0"/>
              <a:pPr/>
              <a:t>27</a:t>
            </a:fld>
            <a:endParaRPr lang="en-US" smtClean="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Based on this service-quality model, researchers identified five determinants of service quality, in this order of importance.</a:t>
            </a:r>
          </a:p>
          <a:p>
            <a:pPr marL="0" indent="0" eaLnBrk="1" hangingPunct="1">
              <a:buFont typeface="+mj-lt"/>
              <a:buNone/>
            </a:pPr>
            <a:r>
              <a:rPr lang="en-US" dirty="0" smtClean="0">
                <a:latin typeface="Arial" pitchFamily="34" charset="0"/>
              </a:rPr>
              <a:t>1. Reliability—The ability to perform the promised service dependably and accurately.</a:t>
            </a:r>
          </a:p>
          <a:p>
            <a:pPr marL="0" indent="0" eaLnBrk="1" hangingPunct="1">
              <a:buFont typeface="+mj-lt"/>
              <a:buNone/>
            </a:pPr>
            <a:r>
              <a:rPr lang="en-US" dirty="0" smtClean="0">
                <a:latin typeface="Arial" pitchFamily="34" charset="0"/>
              </a:rPr>
              <a:t>2. Responsiveness—Willingness to help customers and provide prompt service.</a:t>
            </a:r>
          </a:p>
          <a:p>
            <a:pPr marL="0" indent="0" eaLnBrk="1" hangingPunct="1">
              <a:buFont typeface="+mj-lt"/>
              <a:buNone/>
            </a:pPr>
            <a:r>
              <a:rPr lang="en-US" dirty="0" smtClean="0">
                <a:latin typeface="Arial" pitchFamily="34" charset="0"/>
              </a:rPr>
              <a:t>3. Assurance—The knowledge and courtesy of employees and their ability to convey trust and confidence.</a:t>
            </a:r>
          </a:p>
          <a:p>
            <a:pPr marL="0" indent="0" eaLnBrk="1" hangingPunct="1">
              <a:buFont typeface="+mj-lt"/>
              <a:buNone/>
            </a:pPr>
            <a:r>
              <a:rPr lang="en-US" dirty="0" smtClean="0">
                <a:latin typeface="Arial" pitchFamily="34" charset="0"/>
              </a:rPr>
              <a:t>4. Empathy—The provision of caring, individualized attention to customers.</a:t>
            </a:r>
          </a:p>
          <a:p>
            <a:pPr marL="0" indent="0" eaLnBrk="1" hangingPunct="1">
              <a:buFont typeface="+mj-lt"/>
              <a:buNone/>
            </a:pPr>
            <a:r>
              <a:rPr lang="en-US" dirty="0" smtClean="0">
                <a:latin typeface="Arial" pitchFamily="34" charset="0"/>
              </a:rPr>
              <a:t>5. Tangibles—The appearance of physical facilities, equipment, personnel, and communication materials.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F3A836-EC73-4B65-8089-CE906CC9D583}"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F00FD0-F291-402C-AEAB-50F2D6210FAE}"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92B27-672B-4341-AE3B-2092F62F2AD9}"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0B3EDB-A711-4ED6-8255-46E2A5433703}" type="datetime1">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6C213B-63BD-44BA-A46C-EE9DCFC9D381}" type="datetime1">
              <a:rPr lang="en-US" smtClean="0"/>
              <a:pPr/>
              <a:t>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69313-C660-4025-A300-58762D5BC44A}" type="datetime1">
              <a:rPr lang="en-US" smtClean="0"/>
              <a:pPr/>
              <a:t>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7F33E-B3C0-4E37-8311-D677D88EE7BB}" type="datetime1">
              <a:rPr lang="en-US" smtClean="0"/>
              <a:pPr/>
              <a:t>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DD9A13-70B6-4541-BE21-5CFA111392DC}" type="datetime1">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7793EE-40BE-42E5-A72E-75BFFB5D0C2C}" type="datetime1">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5C9319-68A0-44BC-8C38-AB60310A613A}"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30B44D-7EAD-4A76-85FB-D4758F2E091A}"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2277D-2A3E-425F-9999-9A8A874EE22D}" type="datetime1">
              <a:rPr lang="en-US" smtClean="0"/>
              <a:pPr/>
              <a:t>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smtClean="0"/>
              <a:t>Lecture 22</a:t>
            </a:r>
            <a:endParaRPr lang="en-US" sz="6000" dirty="0" smtClean="0"/>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600" dirty="0"/>
              <a:t>Strategy </a:t>
            </a:r>
            <a:r>
              <a:rPr lang="en-US" sz="6600" dirty="0" smtClean="0"/>
              <a:t>Formulation &amp; Implementation</a:t>
            </a:r>
            <a:endParaRPr lang="en-US" sz="6600" dirty="0"/>
          </a:p>
        </p:txBody>
      </p:sp>
      <p:sp>
        <p:nvSpPr>
          <p:cNvPr id="2" name="Subtitle 1"/>
          <p:cNvSpPr>
            <a:spLocks noGrp="1"/>
          </p:cNvSpPr>
          <p:nvPr>
            <p:ph type="subTitle" idx="1"/>
          </p:nvPr>
        </p:nvSpPr>
        <p:spPr/>
        <p:txBody>
          <a:bodyPr/>
          <a:lstStyle/>
          <a:p>
            <a:r>
              <a:rPr lang="en-GB" dirty="0" smtClean="0"/>
              <a:t>Part 3 &amp; 4</a:t>
            </a:r>
            <a:endParaRPr lang="en-GB" dirty="0"/>
          </a:p>
        </p:txBody>
      </p:sp>
    </p:spTree>
    <p:extLst>
      <p:ext uri="{BB962C8B-B14F-4D97-AF65-F5344CB8AC3E}">
        <p14:creationId xmlns="" xmlns:p14="http://schemas.microsoft.com/office/powerpoint/2010/main"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p:txBody>
          <a:bodyPr/>
          <a:lstStyle/>
          <a:p>
            <a:pPr eaLnBrk="1" hangingPunct="1"/>
            <a:r>
              <a:rPr lang="en-US" dirty="0" smtClean="0">
                <a:solidFill>
                  <a:schemeClr val="tx1"/>
                </a:solidFill>
                <a:latin typeface="Garamond" pitchFamily="18" charset="0"/>
              </a:rPr>
              <a:t>Designing and Managing Services</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 xmlns:p14="http://schemas.microsoft.com/office/powerpoint/2010/main" val="2647125742"/>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r>
              <a:rPr lang="en-US" dirty="0"/>
              <a:t>Lecture Agenda</a:t>
            </a:r>
            <a:endParaRPr lang="en-US" dirty="0" smtClean="0"/>
          </a:p>
        </p:txBody>
      </p:sp>
      <p:sp>
        <p:nvSpPr>
          <p:cNvPr id="17411" name="Rectangle 5"/>
          <p:cNvSpPr>
            <a:spLocks noGrp="1" noChangeArrowheads="1"/>
          </p:cNvSpPr>
          <p:nvPr>
            <p:ph type="body" idx="1"/>
          </p:nvPr>
        </p:nvSpPr>
        <p:spPr/>
        <p:txBody>
          <a:bodyPr/>
          <a:lstStyle/>
          <a:p>
            <a:pPr eaLnBrk="1" hangingPunct="1"/>
            <a:r>
              <a:rPr lang="en-US" smtClean="0"/>
              <a:t>How do we define and classify services and how do they differ from goods?</a:t>
            </a:r>
          </a:p>
          <a:p>
            <a:pPr eaLnBrk="1" hangingPunct="1"/>
            <a:r>
              <a:rPr lang="en-US" smtClean="0"/>
              <a:t>What are the new services realities?</a:t>
            </a:r>
          </a:p>
          <a:p>
            <a:pPr eaLnBrk="1" hangingPunct="1"/>
            <a:r>
              <a:rPr lang="en-US" smtClean="0"/>
              <a:t>How can we achieve excellence in services marketing?</a:t>
            </a:r>
          </a:p>
          <a:p>
            <a:pPr eaLnBrk="1" hangingPunct="1"/>
            <a:r>
              <a:rPr lang="en-US" smtClean="0"/>
              <a:t>How can we improve service quality?</a:t>
            </a:r>
          </a:p>
          <a:p>
            <a:pPr eaLnBrk="1" hangingPunct="1"/>
            <a:r>
              <a:rPr lang="en-US" smtClean="0"/>
              <a:t>How can goods marketers improve customer support services? </a:t>
            </a:r>
          </a:p>
        </p:txBody>
      </p:sp>
    </p:spTree>
    <p:extLst>
      <p:ext uri="{BB962C8B-B14F-4D97-AF65-F5344CB8AC3E}">
        <p14:creationId xmlns="" xmlns:p14="http://schemas.microsoft.com/office/powerpoint/2010/main" val="1726408631"/>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What is a Service?</a:t>
            </a:r>
          </a:p>
        </p:txBody>
      </p:sp>
      <p:sp>
        <p:nvSpPr>
          <p:cNvPr id="19459" name="Rectangle 5"/>
          <p:cNvSpPr>
            <a:spLocks noGrp="1" noChangeArrowheads="1"/>
          </p:cNvSpPr>
          <p:nvPr>
            <p:ph type="body" idx="1"/>
          </p:nvPr>
        </p:nvSpPr>
        <p:spPr>
          <a:xfrm>
            <a:off x="533400" y="1600200"/>
            <a:ext cx="7696200" cy="4572000"/>
          </a:xfrm>
        </p:spPr>
        <p:txBody>
          <a:bodyPr/>
          <a:lstStyle/>
          <a:p>
            <a:pPr indent="4763" algn="r" eaLnBrk="1" hangingPunct="1">
              <a:buFontTx/>
              <a:buNone/>
            </a:pPr>
            <a:r>
              <a:rPr lang="en-US" smtClean="0"/>
              <a:t>A </a:t>
            </a:r>
            <a:r>
              <a:rPr lang="en-US" b="1" smtClean="0"/>
              <a:t>service</a:t>
            </a:r>
            <a:r>
              <a:rPr lang="en-US" smtClean="0"/>
              <a:t> is any act of performance that one party can offer another that is essentially intangible and does not result in the ownership of anything; its production may or may not be tied to a physical product.</a:t>
            </a:r>
          </a:p>
          <a:p>
            <a:pPr indent="4763" eaLnBrk="1" hangingPunct="1"/>
            <a:endParaRPr lang="en-US" smtClean="0"/>
          </a:p>
        </p:txBody>
      </p:sp>
    </p:spTree>
    <p:extLst>
      <p:ext uri="{BB962C8B-B14F-4D97-AF65-F5344CB8AC3E}">
        <p14:creationId xmlns="" xmlns:p14="http://schemas.microsoft.com/office/powerpoint/2010/main" val="2450073436"/>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US" smtClean="0"/>
              <a:t>Services are Everywhere</a:t>
            </a:r>
          </a:p>
        </p:txBody>
      </p:sp>
      <p:pic>
        <p:nvPicPr>
          <p:cNvPr id="2150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62200" y="1524000"/>
            <a:ext cx="3752850" cy="393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53709566"/>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p:txBody>
          <a:bodyPr/>
          <a:lstStyle/>
          <a:p>
            <a:pPr eaLnBrk="1" hangingPunct="1"/>
            <a:r>
              <a:rPr lang="en-US" smtClean="0"/>
              <a:t>Categories of Service Mix</a:t>
            </a:r>
          </a:p>
        </p:txBody>
      </p:sp>
      <p:sp>
        <p:nvSpPr>
          <p:cNvPr id="23555" name="Rectangle 9"/>
          <p:cNvSpPr>
            <a:spLocks noGrp="1" noChangeArrowheads="1"/>
          </p:cNvSpPr>
          <p:nvPr>
            <p:ph type="body" idx="1"/>
          </p:nvPr>
        </p:nvSpPr>
        <p:spPr/>
        <p:txBody>
          <a:bodyPr/>
          <a:lstStyle/>
          <a:p>
            <a:pPr eaLnBrk="1" hangingPunct="1"/>
            <a:r>
              <a:rPr lang="en-US" smtClean="0"/>
              <a:t>Pure tangible good</a:t>
            </a:r>
          </a:p>
          <a:p>
            <a:pPr eaLnBrk="1" hangingPunct="1"/>
            <a:r>
              <a:rPr lang="en-US" smtClean="0"/>
              <a:t>Good with accompanying services</a:t>
            </a:r>
          </a:p>
          <a:p>
            <a:pPr eaLnBrk="1" hangingPunct="1"/>
            <a:r>
              <a:rPr lang="en-US" smtClean="0"/>
              <a:t>Hybrid</a:t>
            </a:r>
          </a:p>
          <a:p>
            <a:pPr eaLnBrk="1" hangingPunct="1"/>
            <a:r>
              <a:rPr lang="en-US" smtClean="0"/>
              <a:t>Service with accompany goods</a:t>
            </a:r>
          </a:p>
          <a:p>
            <a:pPr eaLnBrk="1" hangingPunct="1"/>
            <a:r>
              <a:rPr lang="en-US" smtClean="0"/>
              <a:t>Pure service</a:t>
            </a:r>
          </a:p>
        </p:txBody>
      </p:sp>
    </p:spTree>
    <p:extLst>
      <p:ext uri="{BB962C8B-B14F-4D97-AF65-F5344CB8AC3E}">
        <p14:creationId xmlns="" xmlns:p14="http://schemas.microsoft.com/office/powerpoint/2010/main" val="657500920"/>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Service Distinctions</a:t>
            </a:r>
          </a:p>
        </p:txBody>
      </p:sp>
      <p:sp>
        <p:nvSpPr>
          <p:cNvPr id="25603" name="Rectangle 3"/>
          <p:cNvSpPr>
            <a:spLocks noGrp="1" noChangeArrowheads="1"/>
          </p:cNvSpPr>
          <p:nvPr>
            <p:ph type="body" idx="1"/>
          </p:nvPr>
        </p:nvSpPr>
        <p:spPr/>
        <p:txBody>
          <a:bodyPr/>
          <a:lstStyle/>
          <a:p>
            <a:pPr eaLnBrk="1" hangingPunct="1"/>
            <a:r>
              <a:rPr lang="en-US" smtClean="0"/>
              <a:t>Equipment-based or people-based</a:t>
            </a:r>
          </a:p>
          <a:p>
            <a:pPr eaLnBrk="1" hangingPunct="1"/>
            <a:r>
              <a:rPr lang="en-US" smtClean="0"/>
              <a:t>Service processes</a:t>
            </a:r>
          </a:p>
          <a:p>
            <a:pPr eaLnBrk="1" hangingPunct="1"/>
            <a:r>
              <a:rPr lang="en-US" smtClean="0"/>
              <a:t>Client’s presence required or not</a:t>
            </a:r>
          </a:p>
          <a:p>
            <a:pPr eaLnBrk="1" hangingPunct="1"/>
            <a:r>
              <a:rPr lang="en-US" smtClean="0"/>
              <a:t>Personal needs or business needs</a:t>
            </a:r>
          </a:p>
          <a:p>
            <a:pPr eaLnBrk="1" hangingPunct="1"/>
            <a:r>
              <a:rPr lang="en-US" smtClean="0"/>
              <a:t>Objectives and ownership</a:t>
            </a:r>
          </a:p>
        </p:txBody>
      </p:sp>
    </p:spTree>
    <p:extLst>
      <p:ext uri="{BB962C8B-B14F-4D97-AF65-F5344CB8AC3E}">
        <p14:creationId xmlns="" xmlns:p14="http://schemas.microsoft.com/office/powerpoint/2010/main" val="2395664108"/>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4"/>
          <p:cNvSpPr>
            <a:spLocks noGrp="1"/>
          </p:cNvSpPr>
          <p:nvPr>
            <p:ph type="title"/>
          </p:nvPr>
        </p:nvSpPr>
        <p:spPr>
          <a:xfrm>
            <a:off x="762000" y="274638"/>
            <a:ext cx="7696200" cy="1554162"/>
          </a:xfrm>
        </p:spPr>
        <p:txBody>
          <a:bodyPr>
            <a:normAutofit/>
          </a:bodyPr>
          <a:lstStyle/>
          <a:p>
            <a:pPr eaLnBrk="1" hangingPunct="1"/>
            <a:r>
              <a:rPr lang="en-US" dirty="0" smtClean="0"/>
              <a:t>Continuum of Evaluation for Different Types of Products</a:t>
            </a:r>
          </a:p>
        </p:txBody>
      </p:sp>
      <p:pic>
        <p:nvPicPr>
          <p:cNvPr id="27651"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219200" y="1905000"/>
            <a:ext cx="6629400" cy="4048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288103624"/>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en-US" smtClean="0"/>
              <a:t>Distinctive Characteristics </a:t>
            </a:r>
            <a:br>
              <a:rPr lang="en-US" smtClean="0"/>
            </a:br>
            <a:r>
              <a:rPr lang="en-US" smtClean="0"/>
              <a:t>of Services</a:t>
            </a:r>
          </a:p>
        </p:txBody>
      </p:sp>
      <p:sp>
        <p:nvSpPr>
          <p:cNvPr id="5" name="Rounded Rectangle 4"/>
          <p:cNvSpPr/>
          <p:nvPr/>
        </p:nvSpPr>
        <p:spPr>
          <a:xfrm>
            <a:off x="2209800" y="2057400"/>
            <a:ext cx="41910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Intangibility</a:t>
            </a:r>
          </a:p>
        </p:txBody>
      </p:sp>
      <p:sp>
        <p:nvSpPr>
          <p:cNvPr id="6" name="Rounded Rectangle 5"/>
          <p:cNvSpPr/>
          <p:nvPr/>
        </p:nvSpPr>
        <p:spPr>
          <a:xfrm>
            <a:off x="2209800" y="2895600"/>
            <a:ext cx="41910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Inseparability</a:t>
            </a:r>
          </a:p>
        </p:txBody>
      </p:sp>
      <p:sp>
        <p:nvSpPr>
          <p:cNvPr id="7" name="Rounded Rectangle 6"/>
          <p:cNvSpPr/>
          <p:nvPr/>
        </p:nvSpPr>
        <p:spPr>
          <a:xfrm>
            <a:off x="2209800" y="3733800"/>
            <a:ext cx="41910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Variability</a:t>
            </a:r>
          </a:p>
        </p:txBody>
      </p:sp>
      <p:sp>
        <p:nvSpPr>
          <p:cNvPr id="8" name="Rounded Rectangle 7"/>
          <p:cNvSpPr/>
          <p:nvPr/>
        </p:nvSpPr>
        <p:spPr>
          <a:xfrm>
            <a:off x="2209800" y="4572000"/>
            <a:ext cx="41910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Perishability</a:t>
            </a:r>
          </a:p>
        </p:txBody>
      </p:sp>
    </p:spTree>
    <p:extLst>
      <p:ext uri="{BB962C8B-B14F-4D97-AF65-F5344CB8AC3E}">
        <p14:creationId xmlns="" xmlns:p14="http://schemas.microsoft.com/office/powerpoint/2010/main" val="3618953552"/>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Physical Evidence and Presentation</a:t>
            </a:r>
          </a:p>
        </p:txBody>
      </p:sp>
      <p:sp>
        <p:nvSpPr>
          <p:cNvPr id="31747" name="Rectangle 10"/>
          <p:cNvSpPr>
            <a:spLocks noGrp="1" noChangeArrowheads="1"/>
          </p:cNvSpPr>
          <p:nvPr>
            <p:ph type="body" idx="1"/>
          </p:nvPr>
        </p:nvSpPr>
        <p:spPr/>
        <p:txBody>
          <a:bodyPr/>
          <a:lstStyle/>
          <a:p>
            <a:pPr eaLnBrk="1" hangingPunct="1"/>
            <a:r>
              <a:rPr lang="en-US" smtClean="0"/>
              <a:t>Place</a:t>
            </a:r>
          </a:p>
          <a:p>
            <a:pPr eaLnBrk="1" hangingPunct="1"/>
            <a:r>
              <a:rPr lang="en-US" smtClean="0"/>
              <a:t>People</a:t>
            </a:r>
          </a:p>
          <a:p>
            <a:pPr eaLnBrk="1" hangingPunct="1"/>
            <a:r>
              <a:rPr lang="en-US" smtClean="0"/>
              <a:t>Equipment</a:t>
            </a:r>
          </a:p>
          <a:p>
            <a:pPr eaLnBrk="1" hangingPunct="1"/>
            <a:r>
              <a:rPr lang="en-US" smtClean="0"/>
              <a:t>Communication material</a:t>
            </a:r>
          </a:p>
          <a:p>
            <a:pPr eaLnBrk="1" hangingPunct="1"/>
            <a:r>
              <a:rPr lang="en-US" smtClean="0"/>
              <a:t>Symbols</a:t>
            </a:r>
          </a:p>
          <a:p>
            <a:pPr eaLnBrk="1" hangingPunct="1"/>
            <a:r>
              <a:rPr lang="en-US" smtClean="0"/>
              <a:t>Price</a:t>
            </a:r>
          </a:p>
        </p:txBody>
      </p:sp>
    </p:spTree>
    <p:extLst>
      <p:ext uri="{BB962C8B-B14F-4D97-AF65-F5344CB8AC3E}">
        <p14:creationId xmlns="" xmlns:p14="http://schemas.microsoft.com/office/powerpoint/2010/main" val="136446810"/>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4"/>
          <p:cNvSpPr>
            <a:spLocks noGrp="1"/>
          </p:cNvSpPr>
          <p:nvPr>
            <p:ph type="title"/>
          </p:nvPr>
        </p:nvSpPr>
        <p:spPr/>
        <p:txBody>
          <a:bodyPr>
            <a:normAutofit/>
          </a:bodyPr>
          <a:lstStyle/>
          <a:p>
            <a:pPr eaLnBrk="1" hangingPunct="1"/>
            <a:r>
              <a:rPr lang="en-US" dirty="0" smtClean="0"/>
              <a:t>Dimensions of Brand Experience</a:t>
            </a:r>
          </a:p>
        </p:txBody>
      </p:sp>
      <p:pic>
        <p:nvPicPr>
          <p:cNvPr id="3379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00200" y="1828800"/>
            <a:ext cx="5581650" cy="4162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377460778"/>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smtClean="0"/>
              <a:t>Inseparability</a:t>
            </a:r>
          </a:p>
        </p:txBody>
      </p:sp>
      <p:pic>
        <p:nvPicPr>
          <p:cNvPr id="3584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r="8974"/>
          <a:stretch>
            <a:fillRect/>
          </a:stretch>
        </p:blipFill>
        <p:spPr bwMode="auto">
          <a:xfrm>
            <a:off x="2057400" y="1371600"/>
            <a:ext cx="4495800" cy="445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256963258"/>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dirty="0" smtClean="0"/>
              <a:t>Variability</a:t>
            </a:r>
          </a:p>
        </p:txBody>
      </p:sp>
      <p:pic>
        <p:nvPicPr>
          <p:cNvPr id="3789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86000" y="1371600"/>
            <a:ext cx="4267200" cy="4764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009762286"/>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Variability</a:t>
            </a:r>
            <a:endParaRPr lang="en-US" dirty="0"/>
          </a:p>
        </p:txBody>
      </p:sp>
      <p:sp>
        <p:nvSpPr>
          <p:cNvPr id="5" name="Content Placeholder 4"/>
          <p:cNvSpPr>
            <a:spLocks noGrp="1"/>
          </p:cNvSpPr>
          <p:nvPr>
            <p:ph idx="1"/>
          </p:nvPr>
        </p:nvSpPr>
        <p:spPr/>
        <p:txBody>
          <a:bodyPr>
            <a:normAutofit fontScale="85000" lnSpcReduction="20000"/>
          </a:bodyPr>
          <a:lstStyle/>
          <a:p>
            <a:r>
              <a:rPr lang="en-US" dirty="0" smtClean="0">
                <a:latin typeface="Arial" pitchFamily="34" charset="0"/>
              </a:rPr>
              <a:t>1. Invest in good hiring and training procedures. </a:t>
            </a:r>
          </a:p>
          <a:p>
            <a:pPr lvl="1"/>
            <a:r>
              <a:rPr lang="en-US" dirty="0" smtClean="0">
                <a:latin typeface="Arial" pitchFamily="34" charset="0"/>
              </a:rPr>
              <a:t>Recruiting the right employees </a:t>
            </a:r>
          </a:p>
          <a:p>
            <a:pPr lvl="1"/>
            <a:r>
              <a:rPr lang="en-US" dirty="0" smtClean="0">
                <a:latin typeface="Arial" pitchFamily="34" charset="0"/>
              </a:rPr>
              <a:t>Training </a:t>
            </a:r>
          </a:p>
          <a:p>
            <a:r>
              <a:rPr lang="en-US" dirty="0" smtClean="0">
                <a:latin typeface="Arial" pitchFamily="34" charset="0"/>
              </a:rPr>
              <a:t>2. Standardize the service-performance process throughout the organization.</a:t>
            </a:r>
          </a:p>
          <a:p>
            <a:pPr lvl="1"/>
            <a:r>
              <a:rPr lang="en-US" dirty="0" smtClean="0">
                <a:latin typeface="Arial" pitchFamily="34" charset="0"/>
              </a:rPr>
              <a:t>Service Blue Print </a:t>
            </a:r>
          </a:p>
          <a:p>
            <a:r>
              <a:rPr lang="en-US" dirty="0" smtClean="0">
                <a:latin typeface="Arial" pitchFamily="34" charset="0"/>
              </a:rPr>
              <a:t>3. Monitor customer satisfaction.</a:t>
            </a:r>
          </a:p>
          <a:p>
            <a:pPr lvl="1"/>
            <a:r>
              <a:rPr lang="en-US" dirty="0" smtClean="0">
                <a:latin typeface="Arial" pitchFamily="34" charset="0"/>
              </a:rPr>
              <a:t> Employ suggestion and complaint systems, customer surveys, and comparison shopping. </a:t>
            </a:r>
          </a:p>
          <a:p>
            <a:pPr lvl="1"/>
            <a:r>
              <a:rPr lang="en-US" dirty="0" smtClean="0">
                <a:latin typeface="Arial" pitchFamily="34" charset="0"/>
              </a:rPr>
              <a:t>Customer needs may vary in different areas, allowing firms to develop region-specific customer satisfaction programs.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US" smtClean="0"/>
              <a:t>Increasing Quality Control</a:t>
            </a:r>
          </a:p>
        </p:txBody>
      </p:sp>
      <p:pic>
        <p:nvPicPr>
          <p:cNvPr id="3993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85800" y="1671638"/>
            <a:ext cx="7067550" cy="3903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909672878"/>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smtClean="0"/>
              <a:t>Perishability</a:t>
            </a:r>
          </a:p>
        </p:txBody>
      </p:sp>
      <p:pic>
        <p:nvPicPr>
          <p:cNvPr id="4198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38400" y="1828800"/>
            <a:ext cx="3810000" cy="3989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684855539"/>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eaLnBrk="1" hangingPunct="1"/>
            <a:r>
              <a:rPr lang="en-US" smtClean="0"/>
              <a:t>Matching Demand and Supply</a:t>
            </a:r>
          </a:p>
        </p:txBody>
      </p:sp>
      <p:sp>
        <p:nvSpPr>
          <p:cNvPr id="44034" name="Rectangle 3"/>
          <p:cNvSpPr>
            <a:spLocks noGrp="1" noChangeArrowheads="1"/>
          </p:cNvSpPr>
          <p:nvPr>
            <p:ph type="body" sz="half" idx="1"/>
          </p:nvPr>
        </p:nvSpPr>
        <p:spPr>
          <a:xfrm>
            <a:off x="457200" y="1600200"/>
            <a:ext cx="3886200" cy="4572000"/>
          </a:xfrm>
        </p:spPr>
        <p:txBody>
          <a:bodyPr/>
          <a:lstStyle/>
          <a:p>
            <a:pPr eaLnBrk="1" hangingPunct="1">
              <a:buFont typeface="Wingdings" pitchFamily="2" charset="2"/>
              <a:buNone/>
            </a:pPr>
            <a:r>
              <a:rPr lang="en-US" smtClean="0"/>
              <a:t>Demand side</a:t>
            </a:r>
          </a:p>
          <a:p>
            <a:pPr eaLnBrk="1" hangingPunct="1"/>
            <a:r>
              <a:rPr lang="en-US" smtClean="0"/>
              <a:t>Differential pricing</a:t>
            </a:r>
          </a:p>
          <a:p>
            <a:pPr eaLnBrk="1" hangingPunct="1"/>
            <a:r>
              <a:rPr lang="en-US" smtClean="0"/>
              <a:t>Nonpeak demand</a:t>
            </a:r>
          </a:p>
          <a:p>
            <a:pPr eaLnBrk="1" hangingPunct="1"/>
            <a:r>
              <a:rPr lang="en-US" smtClean="0"/>
              <a:t>Complementary services</a:t>
            </a:r>
          </a:p>
          <a:p>
            <a:pPr eaLnBrk="1" hangingPunct="1"/>
            <a:r>
              <a:rPr lang="en-US" smtClean="0"/>
              <a:t>Reservation systems</a:t>
            </a:r>
          </a:p>
        </p:txBody>
      </p:sp>
      <p:sp>
        <p:nvSpPr>
          <p:cNvPr id="44035" name="Rectangle 4"/>
          <p:cNvSpPr>
            <a:spLocks noGrp="1" noChangeArrowheads="1"/>
          </p:cNvSpPr>
          <p:nvPr>
            <p:ph type="body" sz="half" idx="2"/>
          </p:nvPr>
        </p:nvSpPr>
        <p:spPr>
          <a:xfrm>
            <a:off x="4343400" y="1600200"/>
            <a:ext cx="4114800" cy="4572000"/>
          </a:xfrm>
        </p:spPr>
        <p:txBody>
          <a:bodyPr/>
          <a:lstStyle/>
          <a:p>
            <a:pPr eaLnBrk="1" hangingPunct="1">
              <a:buFont typeface="Wingdings" pitchFamily="2" charset="2"/>
              <a:buNone/>
            </a:pPr>
            <a:r>
              <a:rPr lang="en-US" smtClean="0"/>
              <a:t>Supply side</a:t>
            </a:r>
          </a:p>
          <a:p>
            <a:pPr eaLnBrk="1" hangingPunct="1"/>
            <a:r>
              <a:rPr lang="en-US" smtClean="0"/>
              <a:t>Part-time employees</a:t>
            </a:r>
          </a:p>
          <a:p>
            <a:pPr eaLnBrk="1" hangingPunct="1"/>
            <a:r>
              <a:rPr lang="en-US" smtClean="0"/>
              <a:t>Peak-time efficiency</a:t>
            </a:r>
          </a:p>
          <a:p>
            <a:pPr eaLnBrk="1" hangingPunct="1"/>
            <a:r>
              <a:rPr lang="en-US" smtClean="0"/>
              <a:t>Increased consumer participation</a:t>
            </a:r>
          </a:p>
          <a:p>
            <a:pPr eaLnBrk="1" hangingPunct="1"/>
            <a:r>
              <a:rPr lang="en-US" smtClean="0"/>
              <a:t>Shared services</a:t>
            </a:r>
          </a:p>
          <a:p>
            <a:pPr eaLnBrk="1" hangingPunct="1"/>
            <a:r>
              <a:rPr lang="en-US" smtClean="0"/>
              <a:t>Facilities for future expansion</a:t>
            </a:r>
          </a:p>
        </p:txBody>
      </p:sp>
    </p:spTree>
    <p:extLst>
      <p:ext uri="{BB962C8B-B14F-4D97-AF65-F5344CB8AC3E}">
        <p14:creationId xmlns="" xmlns:p14="http://schemas.microsoft.com/office/powerpoint/2010/main" val="3288032647"/>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en-US" smtClean="0"/>
              <a:t>New Service Realities</a:t>
            </a:r>
          </a:p>
        </p:txBody>
      </p:sp>
      <p:pic>
        <p:nvPicPr>
          <p:cNvPr id="4608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600200"/>
            <a:ext cx="3114675" cy="2238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6084"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962400" y="1219200"/>
            <a:ext cx="3810000" cy="5043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02180689"/>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normAutofit/>
          </a:bodyPr>
          <a:lstStyle/>
          <a:p>
            <a:pPr eaLnBrk="1" hangingPunct="1"/>
            <a:r>
              <a:rPr lang="en-US" dirty="0" smtClean="0"/>
              <a:t> Root Causes of Customer Failure</a:t>
            </a:r>
          </a:p>
        </p:txBody>
      </p:sp>
      <p:pic>
        <p:nvPicPr>
          <p:cNvPr id="4813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1504950"/>
            <a:ext cx="6748463" cy="441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144545037"/>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Solutions to Customer Failures</a:t>
            </a:r>
          </a:p>
        </p:txBody>
      </p:sp>
      <p:sp>
        <p:nvSpPr>
          <p:cNvPr id="50179" name="Rectangle 3"/>
          <p:cNvSpPr>
            <a:spLocks noGrp="1" noChangeArrowheads="1"/>
          </p:cNvSpPr>
          <p:nvPr>
            <p:ph type="body" idx="1"/>
          </p:nvPr>
        </p:nvSpPr>
        <p:spPr/>
        <p:txBody>
          <a:bodyPr>
            <a:normAutofit lnSpcReduction="10000"/>
          </a:bodyPr>
          <a:lstStyle/>
          <a:p>
            <a:pPr eaLnBrk="1" hangingPunct="1"/>
            <a:r>
              <a:rPr lang="en-US" smtClean="0"/>
              <a:t>Redesign processes and redefine customer roles to simplify service encounters</a:t>
            </a:r>
          </a:p>
          <a:p>
            <a:pPr eaLnBrk="1" hangingPunct="1"/>
            <a:r>
              <a:rPr lang="en-US" smtClean="0"/>
              <a:t>Incorporate the right technology to aid employees and customers</a:t>
            </a:r>
          </a:p>
          <a:p>
            <a:pPr eaLnBrk="1" hangingPunct="1"/>
            <a:r>
              <a:rPr lang="en-US" smtClean="0"/>
              <a:t>Create high-performance customers by enhancing their role clarity, motivation, and ability</a:t>
            </a:r>
          </a:p>
          <a:p>
            <a:pPr eaLnBrk="1" hangingPunct="1"/>
            <a:r>
              <a:rPr lang="en-US" smtClean="0"/>
              <a:t>Encourage customer citizenship where customers help customers</a:t>
            </a:r>
          </a:p>
        </p:txBody>
      </p:sp>
    </p:spTree>
    <p:extLst>
      <p:ext uri="{BB962C8B-B14F-4D97-AF65-F5344CB8AC3E}">
        <p14:creationId xmlns="" xmlns:p14="http://schemas.microsoft.com/office/powerpoint/2010/main" val="2067779916"/>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4"/>
          <p:cNvSpPr>
            <a:spLocks noGrp="1"/>
          </p:cNvSpPr>
          <p:nvPr>
            <p:ph type="title"/>
          </p:nvPr>
        </p:nvSpPr>
        <p:spPr/>
        <p:txBody>
          <a:bodyPr>
            <a:normAutofit fontScale="90000"/>
          </a:bodyPr>
          <a:lstStyle/>
          <a:p>
            <a:pPr eaLnBrk="1" hangingPunct="1"/>
            <a:r>
              <a:rPr lang="en-US" dirty="0" smtClean="0"/>
              <a:t>Types of Marketing in Service Industries</a:t>
            </a:r>
          </a:p>
        </p:txBody>
      </p:sp>
      <p:pic>
        <p:nvPicPr>
          <p:cNvPr id="5222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95400" y="1905000"/>
            <a:ext cx="5643563" cy="406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78137626"/>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Best Practices</a:t>
            </a:r>
          </a:p>
        </p:txBody>
      </p:sp>
      <p:sp>
        <p:nvSpPr>
          <p:cNvPr id="54275" name="Rectangle 4"/>
          <p:cNvSpPr>
            <a:spLocks noGrp="1" noChangeArrowheads="1"/>
          </p:cNvSpPr>
          <p:nvPr>
            <p:ph type="body" idx="1"/>
          </p:nvPr>
        </p:nvSpPr>
        <p:spPr/>
        <p:txBody>
          <a:bodyPr/>
          <a:lstStyle/>
          <a:p>
            <a:pPr eaLnBrk="1" hangingPunct="1"/>
            <a:r>
              <a:rPr lang="en-US" smtClean="0"/>
              <a:t>Strategic Concept</a:t>
            </a:r>
          </a:p>
          <a:p>
            <a:pPr eaLnBrk="1" hangingPunct="1"/>
            <a:r>
              <a:rPr lang="en-US" smtClean="0"/>
              <a:t>Top-Management Commitment</a:t>
            </a:r>
          </a:p>
          <a:p>
            <a:pPr eaLnBrk="1" hangingPunct="1"/>
            <a:r>
              <a:rPr lang="en-US" smtClean="0"/>
              <a:t>High Standards</a:t>
            </a:r>
          </a:p>
          <a:p>
            <a:pPr eaLnBrk="1" hangingPunct="1"/>
            <a:r>
              <a:rPr lang="en-US" smtClean="0"/>
              <a:t>Self-Service Technologies</a:t>
            </a:r>
          </a:p>
          <a:p>
            <a:pPr eaLnBrk="1" hangingPunct="1"/>
            <a:r>
              <a:rPr lang="en-US" smtClean="0"/>
              <a:t>Monitoring Systems</a:t>
            </a:r>
          </a:p>
          <a:p>
            <a:pPr eaLnBrk="1" hangingPunct="1"/>
            <a:r>
              <a:rPr lang="en-US" smtClean="0"/>
              <a:t>Satisfying Customer Complaints</a:t>
            </a:r>
          </a:p>
          <a:p>
            <a:pPr eaLnBrk="1" hangingPunct="1"/>
            <a:r>
              <a:rPr lang="en-US" smtClean="0"/>
              <a:t>Satisfying Employees </a:t>
            </a:r>
          </a:p>
        </p:txBody>
      </p:sp>
    </p:spTree>
    <p:extLst>
      <p:ext uri="{BB962C8B-B14F-4D97-AF65-F5344CB8AC3E}">
        <p14:creationId xmlns="" xmlns:p14="http://schemas.microsoft.com/office/powerpoint/2010/main" val="40314500"/>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4"/>
          <p:cNvSpPr>
            <a:spLocks noGrp="1"/>
          </p:cNvSpPr>
          <p:nvPr>
            <p:ph type="title"/>
          </p:nvPr>
        </p:nvSpPr>
        <p:spPr/>
        <p:txBody>
          <a:bodyPr>
            <a:normAutofit/>
          </a:bodyPr>
          <a:lstStyle/>
          <a:p>
            <a:pPr eaLnBrk="1" hangingPunct="1"/>
            <a:r>
              <a:rPr lang="en-US" dirty="0" smtClean="0"/>
              <a:t>Importance-Performance Analysis</a:t>
            </a:r>
          </a:p>
        </p:txBody>
      </p:sp>
      <p:pic>
        <p:nvPicPr>
          <p:cNvPr id="56323"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86000" y="1752600"/>
            <a:ext cx="4352925" cy="4283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992707753"/>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normAutofit fontScale="90000"/>
          </a:bodyPr>
          <a:lstStyle/>
          <a:p>
            <a:pPr eaLnBrk="1" hangingPunct="1"/>
            <a:r>
              <a:rPr lang="en-US" dirty="0" smtClean="0"/>
              <a:t>Factors Leading to Customer Switching Behavior</a:t>
            </a:r>
          </a:p>
        </p:txBody>
      </p:sp>
      <p:sp>
        <p:nvSpPr>
          <p:cNvPr id="58370" name="Rectangle 3"/>
          <p:cNvSpPr>
            <a:spLocks noGrp="1" noChangeArrowheads="1"/>
          </p:cNvSpPr>
          <p:nvPr>
            <p:ph type="body" idx="1"/>
          </p:nvPr>
        </p:nvSpPr>
        <p:spPr/>
        <p:txBody>
          <a:bodyPr>
            <a:normAutofit lnSpcReduction="10000"/>
          </a:bodyPr>
          <a:lstStyle/>
          <a:p>
            <a:pPr eaLnBrk="1" hangingPunct="1"/>
            <a:r>
              <a:rPr lang="en-US" smtClean="0"/>
              <a:t>Pricing</a:t>
            </a:r>
          </a:p>
          <a:p>
            <a:pPr eaLnBrk="1" hangingPunct="1"/>
            <a:r>
              <a:rPr lang="en-US" smtClean="0"/>
              <a:t>Inconvenience</a:t>
            </a:r>
          </a:p>
          <a:p>
            <a:pPr eaLnBrk="1" hangingPunct="1"/>
            <a:r>
              <a:rPr lang="en-US" smtClean="0"/>
              <a:t>Core Service Failure</a:t>
            </a:r>
          </a:p>
          <a:p>
            <a:pPr eaLnBrk="1" hangingPunct="1"/>
            <a:r>
              <a:rPr lang="en-US" smtClean="0"/>
              <a:t>Service Encounter Failures</a:t>
            </a:r>
          </a:p>
          <a:p>
            <a:pPr eaLnBrk="1" hangingPunct="1"/>
            <a:r>
              <a:rPr lang="en-US" smtClean="0"/>
              <a:t>Response to Service Failure</a:t>
            </a:r>
          </a:p>
          <a:p>
            <a:pPr eaLnBrk="1" hangingPunct="1"/>
            <a:r>
              <a:rPr lang="en-US" smtClean="0"/>
              <a:t>Competition</a:t>
            </a:r>
          </a:p>
          <a:p>
            <a:pPr eaLnBrk="1" hangingPunct="1"/>
            <a:r>
              <a:rPr lang="en-US" smtClean="0"/>
              <a:t>Ethical Problems</a:t>
            </a:r>
          </a:p>
          <a:p>
            <a:pPr eaLnBrk="1" hangingPunct="1"/>
            <a:r>
              <a:rPr lang="en-US" smtClean="0"/>
              <a:t>Involuntary Switching</a:t>
            </a:r>
          </a:p>
        </p:txBody>
      </p:sp>
    </p:spTree>
    <p:extLst>
      <p:ext uri="{BB962C8B-B14F-4D97-AF65-F5344CB8AC3E}">
        <p14:creationId xmlns="" xmlns:p14="http://schemas.microsoft.com/office/powerpoint/2010/main" val="2283098311"/>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5"/>
          <p:cNvSpPr>
            <a:spLocks noGrp="1"/>
          </p:cNvSpPr>
          <p:nvPr>
            <p:ph type="title"/>
          </p:nvPr>
        </p:nvSpPr>
        <p:spPr/>
        <p:txBody>
          <a:bodyPr/>
          <a:lstStyle/>
          <a:p>
            <a:pPr eaLnBrk="1" hangingPunct="1"/>
            <a:r>
              <a:rPr lang="en-US" dirty="0" smtClean="0"/>
              <a:t>Service-Quality Model</a:t>
            </a:r>
          </a:p>
        </p:txBody>
      </p:sp>
      <p:pic>
        <p:nvPicPr>
          <p:cNvPr id="6246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52600" y="1371600"/>
            <a:ext cx="5076825" cy="4743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572166284"/>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smtClean="0"/>
              <a:t>Determinants of Service Quality</a:t>
            </a:r>
          </a:p>
        </p:txBody>
      </p:sp>
      <p:sp>
        <p:nvSpPr>
          <p:cNvPr id="64515" name="Rectangle 9"/>
          <p:cNvSpPr>
            <a:spLocks noGrp="1" noChangeArrowheads="1"/>
          </p:cNvSpPr>
          <p:nvPr>
            <p:ph type="body" idx="1"/>
          </p:nvPr>
        </p:nvSpPr>
        <p:spPr/>
        <p:txBody>
          <a:bodyPr>
            <a:normAutofit fontScale="85000" lnSpcReduction="10000"/>
          </a:bodyPr>
          <a:lstStyle/>
          <a:p>
            <a:pPr marL="0" indent="0">
              <a:buNone/>
            </a:pPr>
            <a:r>
              <a:rPr lang="en-US" dirty="0">
                <a:latin typeface="Arial" pitchFamily="34" charset="0"/>
              </a:rPr>
              <a:t>1. </a:t>
            </a:r>
            <a:r>
              <a:rPr lang="en-US" b="1" dirty="0">
                <a:latin typeface="Arial" pitchFamily="34" charset="0"/>
              </a:rPr>
              <a:t>Reliability</a:t>
            </a:r>
            <a:r>
              <a:rPr lang="en-US" dirty="0">
                <a:latin typeface="Arial" pitchFamily="34" charset="0"/>
              </a:rPr>
              <a:t>—The ability to perform the promised service dependably and accurately.</a:t>
            </a:r>
          </a:p>
          <a:p>
            <a:pPr marL="0" indent="0">
              <a:buNone/>
            </a:pPr>
            <a:r>
              <a:rPr lang="en-US" dirty="0">
                <a:latin typeface="Arial" pitchFamily="34" charset="0"/>
              </a:rPr>
              <a:t>2. </a:t>
            </a:r>
            <a:r>
              <a:rPr lang="en-US" b="1" dirty="0" smtClean="0">
                <a:latin typeface="Arial" pitchFamily="34" charset="0"/>
              </a:rPr>
              <a:t>Responsiveness</a:t>
            </a:r>
            <a:r>
              <a:rPr lang="en-US" dirty="0" smtClean="0">
                <a:latin typeface="Arial" pitchFamily="34" charset="0"/>
              </a:rPr>
              <a:t>—Willingness </a:t>
            </a:r>
            <a:r>
              <a:rPr lang="en-US" dirty="0">
                <a:latin typeface="Arial" pitchFamily="34" charset="0"/>
              </a:rPr>
              <a:t>to help customers and provide prompt service.</a:t>
            </a:r>
          </a:p>
          <a:p>
            <a:pPr marL="0" indent="0">
              <a:buNone/>
            </a:pPr>
            <a:r>
              <a:rPr lang="en-US" dirty="0">
                <a:latin typeface="Arial" pitchFamily="34" charset="0"/>
              </a:rPr>
              <a:t>3. </a:t>
            </a:r>
            <a:r>
              <a:rPr lang="en-US" b="1" dirty="0">
                <a:latin typeface="Arial" pitchFamily="34" charset="0"/>
              </a:rPr>
              <a:t>Assurance</a:t>
            </a:r>
            <a:r>
              <a:rPr lang="en-US" dirty="0">
                <a:latin typeface="Arial" pitchFamily="34" charset="0"/>
              </a:rPr>
              <a:t>—The knowledge and courtesy of employees and their ability to convey trust and confidence.</a:t>
            </a:r>
          </a:p>
          <a:p>
            <a:pPr marL="0" indent="0">
              <a:buNone/>
            </a:pPr>
            <a:r>
              <a:rPr lang="en-US" dirty="0">
                <a:latin typeface="Arial" pitchFamily="34" charset="0"/>
              </a:rPr>
              <a:t>4. </a:t>
            </a:r>
            <a:r>
              <a:rPr lang="en-US" b="1" dirty="0">
                <a:latin typeface="Arial" pitchFamily="34" charset="0"/>
              </a:rPr>
              <a:t>Empathy</a:t>
            </a:r>
            <a:r>
              <a:rPr lang="en-US" dirty="0">
                <a:latin typeface="Arial" pitchFamily="34" charset="0"/>
              </a:rPr>
              <a:t>—The provision of caring, individualized attention to customers.</a:t>
            </a:r>
          </a:p>
          <a:p>
            <a:pPr marL="0" indent="0">
              <a:buNone/>
            </a:pPr>
            <a:r>
              <a:rPr lang="en-US" dirty="0">
                <a:latin typeface="Arial" pitchFamily="34" charset="0"/>
              </a:rPr>
              <a:t>5. </a:t>
            </a:r>
            <a:r>
              <a:rPr lang="en-US" b="1" dirty="0">
                <a:latin typeface="Arial" pitchFamily="34" charset="0"/>
              </a:rPr>
              <a:t>Tangibles</a:t>
            </a:r>
            <a:r>
              <a:rPr lang="en-US" dirty="0">
                <a:latin typeface="Arial" pitchFamily="34" charset="0"/>
              </a:rPr>
              <a:t>—The appearance of physical facilities, equipment, personnel, and communication materials.</a:t>
            </a:r>
          </a:p>
        </p:txBody>
      </p:sp>
    </p:spTree>
    <p:extLst>
      <p:ext uri="{BB962C8B-B14F-4D97-AF65-F5344CB8AC3E}">
        <p14:creationId xmlns="" xmlns:p14="http://schemas.microsoft.com/office/powerpoint/2010/main" val="3114656699"/>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7407</TotalTime>
  <Words>3122</Words>
  <Application>Microsoft Office PowerPoint</Application>
  <PresentationFormat>On-screen Show (4:3)</PresentationFormat>
  <Paragraphs>195</Paragraphs>
  <Slides>27</Slides>
  <Notes>26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Applied Marketing Strategies</vt:lpstr>
      <vt:lpstr>Strategy Formulation &amp; Implementation</vt:lpstr>
      <vt:lpstr>Designing and Managing Services</vt:lpstr>
      <vt:lpstr>Lecture Agenda</vt:lpstr>
      <vt:lpstr>What is a Service?</vt:lpstr>
      <vt:lpstr>Services are Everywhere</vt:lpstr>
      <vt:lpstr>Categories of Service Mix</vt:lpstr>
      <vt:lpstr>Service Distinctions</vt:lpstr>
      <vt:lpstr>Continuum of Evaluation for Different Types of Products</vt:lpstr>
      <vt:lpstr>Distinctive Characteristics  of Services</vt:lpstr>
      <vt:lpstr>Physical Evidence and Presentation</vt:lpstr>
      <vt:lpstr>Dimensions of Brand Experience</vt:lpstr>
      <vt:lpstr>Inseparability</vt:lpstr>
      <vt:lpstr>Variability</vt:lpstr>
      <vt:lpstr>Variability</vt:lpstr>
      <vt:lpstr>Increasing Quality Control</vt:lpstr>
      <vt:lpstr>Perishability</vt:lpstr>
      <vt:lpstr>Matching Demand and Supply</vt:lpstr>
      <vt:lpstr>New Service Realities</vt:lpstr>
      <vt:lpstr> Root Causes of Customer Failure</vt:lpstr>
      <vt:lpstr>Solutions to Customer Failures</vt:lpstr>
      <vt:lpstr>Types of Marketing in Service Industries</vt:lpstr>
      <vt:lpstr>Best Practices</vt:lpstr>
      <vt:lpstr>Importance-Performance Analysis</vt:lpstr>
      <vt:lpstr>Factors Leading to Customer Switching Behavior</vt:lpstr>
      <vt:lpstr>Service-Quality Model</vt:lpstr>
      <vt:lpstr>Determinants of Service Quality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Administrator</cp:lastModifiedBy>
  <cp:revision>75</cp:revision>
  <dcterms:created xsi:type="dcterms:W3CDTF">2006-08-16T00:00:00Z</dcterms:created>
  <dcterms:modified xsi:type="dcterms:W3CDTF">2013-01-01T07:52:08Z</dcterms:modified>
</cp:coreProperties>
</file>