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59" r:id="rId5"/>
    <p:sldId id="260" r:id="rId6"/>
    <p:sldId id="268" r:id="rId7"/>
    <p:sldId id="278" r:id="rId8"/>
    <p:sldId id="269" r:id="rId9"/>
    <p:sldId id="277" r:id="rId10"/>
    <p:sldId id="279" r:id="rId11"/>
    <p:sldId id="270" r:id="rId12"/>
    <p:sldId id="280" r:id="rId13"/>
    <p:sldId id="281" r:id="rId14"/>
    <p:sldId id="271" r:id="rId15"/>
    <p:sldId id="273" r:id="rId16"/>
    <p:sldId id="282" r:id="rId17"/>
    <p:sldId id="274" r:id="rId18"/>
    <p:sldId id="283"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74454" autoAdjust="0"/>
  </p:normalViewPr>
  <p:slideViewPr>
    <p:cSldViewPr>
      <p:cViewPr varScale="1">
        <p:scale>
          <a:sx n="32" d="100"/>
          <a:sy n="32" d="100"/>
        </p:scale>
        <p:origin x="-1704" y="-91"/>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26/12/2012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D11BC80-6BFC-46B5-925B-D6C16FC30BA1}" type="slidenum">
              <a:rPr lang="en-US" smtClean="0"/>
              <a:pPr/>
              <a:t>3</a:t>
            </a:fld>
            <a:endParaRPr lang="en-US" smtClean="0"/>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974170F-9C35-4824-92C9-C8D45780BA3A}" type="slidenum">
              <a:rPr lang="en-US" smtClean="0"/>
              <a:pPr/>
              <a:t>4</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Some of the world’s most valuable brands belong to business marketers: ABB, Caterpillar, DuPont, FedEx, GE, Hewlett-Packard, IBM, Intel, and Siemens, to name a few. Many principles of basic marketing also apply to business marketers. They need to embrace holistic marketing principles, such as building strong relationships with their customers, just like any marketer. But they also face some unique considerations in selling to other businesses. In this chapter, we will highlight some of the crucial similarities and differences for marketing in business markets. The next slide includes additional questions to be addressed in this chapter.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1D64C6C5-E4A1-40A4-BCB6-4F1923B9E32D}" type="slidenum">
              <a:rPr lang="en-US" smtClean="0"/>
              <a:pPr/>
              <a:t>5</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0739BAD-655F-4F85-9C20-05EC276961B0}" type="slidenum">
              <a:rPr lang="en-US" smtClean="0"/>
              <a:pPr/>
              <a:t>6</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stages in the buying process. Notice that the buying process is similar to that for consumers.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a:ln/>
        </p:spPr>
      </p:sp>
      <p:sp>
        <p:nvSpPr>
          <p:cNvPr id="3789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Table 7.1 is the buygrid framework</a:t>
            </a:r>
            <a:r>
              <a:rPr lang="en-US" i="1" smtClean="0">
                <a:latin typeface="Arial" pitchFamily="34" charset="0"/>
              </a:rPr>
              <a:t>. </a:t>
            </a:r>
            <a:r>
              <a:rPr lang="en-US" smtClean="0">
                <a:latin typeface="Arial" pitchFamily="34" charset="0"/>
              </a:rPr>
              <a:t>In modified-rebuy or straight-rebuy situations, some stages are compressed or bypassed. For example, the buyer normally has a favorite supplier or a ranked list of suppliers and can skip the search and proposal solicitation stages.</a:t>
            </a:r>
          </a:p>
        </p:txBody>
      </p:sp>
      <p:sp>
        <p:nvSpPr>
          <p:cNvPr id="378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C659D4E-BEF7-4C02-97EA-72C64134A401}" type="slidenum">
              <a:rPr lang="en-US" smtClean="0"/>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1AE134D-658C-423B-9EB8-283C43032652}" type="slidenum">
              <a:rPr lang="en-US" smtClean="0"/>
              <a:pPr/>
              <a:t>11</a:t>
            </a:fld>
            <a:endParaRPr lang="en-US" smtClean="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that purchase over the Internet are utilizing electronic marketplaces in several forms as listed in the slide.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a:ln/>
        </p:spPr>
      </p:sp>
      <p:sp>
        <p:nvSpPr>
          <p:cNvPr id="419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Before selecting a supplier, the buying center will specify and rank desired supplier attributes, often using a supplier-evaluation model such as the one in Table 7.2.</a:t>
            </a:r>
          </a:p>
        </p:txBody>
      </p:sp>
      <p:sp>
        <p:nvSpPr>
          <p:cNvPr id="419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7A1A3017-E355-44E7-A5F1-78CFE201B3C1}" type="slidenum">
              <a:rPr lang="en-US" smtClean="0"/>
              <a:pPr/>
              <a:t>14</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BB2B55E-B81A-492F-A4E6-871D0C415620}" type="slidenum">
              <a:rPr lang="en-US" smtClean="0"/>
              <a:pPr/>
              <a:t>15</a:t>
            </a:fld>
            <a:endParaRPr lang="en-US" smtClean="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Orders can be made routine at times. Some techniques for managing ordering needs includes the use of purchase plans, vendor-managed inventory, and shifting to a system of continuous replenishment.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12B1BB-8D57-44A1-BFA7-7E91143F58E2}" type="slidenum">
              <a:rPr lang="en-US" smtClean="0"/>
              <a:pPr/>
              <a:t>17</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number of forces influence the development of a relationship between business partners. Four relevant factors are availability of alternatives, importance of supply, complexity of supply, and supply market dynamism. Based on these we can classify buyer–supplier relationships into eight categories.  1. Basic buying and selling—These are simple, routine exchanges with moderate levels of cooperation and information exchange. 2. Bare bones—These relationships require more adaptation by the seller and less cooperation and information exchange. 3. Contractual transaction—These exchanges are defined by formal contract and generally have low levels of trust, cooperation, and interaction. 4. Customer supply—In this traditional custom supply situation, competition rather than cooperation is the dominant form of governance. 5. Cooperative systems—The partners in cooperative systems are united in operational ways, but neither demonstrates structural commitment through legal means or adaptation. 6. Collaborative—In collaborative exchanges, much trust and commitment lead to true partnership. 7. Mutually adaptive—Buyers and sellers make many relationship-specific adaptations, but without necessarily achieving strong trust or cooperation. 8. Customer is king—In this close, cooperative relationship, the seller adapts to meet the customer’s needs without expecting much adaptation or change in exchange.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12B1BB-8D57-44A1-BFA7-7E91143F58E2}" type="slidenum">
              <a:rPr lang="en-US" smtClean="0"/>
              <a:pPr/>
              <a:t>18</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A number of forces influence the development of a relationship between business partners. Four relevant factors are availability of alternatives, importance of supply, complexity of supply, and supply market dynamism. Based on these we can classify buyer–supplier relationships into eight categories.  1. Basic buying and selling—These are simple, routine exchanges with moderate levels of cooperation and information exchange. 2. Bare bones—These relationships require more adaptation by the seller and less cooperation and information exchange. 3. Contractual transaction—These exchanges are defined by formal contract and generally have low levels of trust, cooperation, and interaction. 4. Customer supply—In this traditional custom supply situation, competition rather than cooperation is the dominant form of governance. 5. Cooperative systems—The partners in cooperative systems are united in operational ways, but neither demonstrates structural commitment through legal means or adaptation. 6. Collaborative—In collaborative exchanges, much trust and commitment lead to true partnership. 7. Mutually adaptive—Buyers and sellers make many relationship-specific adaptations, but without necessarily achieving strong trust or cooperation. 8. Customer is king—In this close, cooperative relationship, the seller adapts to meet the customer’s needs without expecting much adaptation or change in exchange.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Much of what we have said also applies to the buying practices of institutional and government organizations. However, we want to highlight certain special features of these markets. The institutional market consists of schools, hospitals, nursing homes, prisons, and other institutions that must provide goods and services to people in their care. In most countries, government organizations are a major buyer of goods and services. They typically require suppliers to submit bids and often award the contract to the lowest bidder. In some cases, they will make allowance for superior quality or a reputation for completing contracts on time. Governments will also buy on a negotiated contract basis, primarily in complex projects with major R&amp;D costs and risks and those where there is little competition.</a:t>
            </a: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DAC752E-6EBC-4FCC-906D-F7A2A36EE92B}" type="slidenum">
              <a:rPr lang="en-US" smtClean="0"/>
              <a:pPr/>
              <a:t>19</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FC4A11-EB81-411A-8ABE-A1919AED9E82}"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6F8FE6-0990-45F1-BA28-D32BE3C8D732}"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012A02-C858-484C-9A3A-219D093B557D}"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C7984F-5A1A-49F2-B94E-71C253A0B309}"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2A8CD9-1C1A-46D3-9BDC-B7F4D928C517}" type="datetime1">
              <a:rPr lang="en-US" smtClean="0"/>
              <a:pPr/>
              <a:t>12/26/2012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258332-83E9-40D6-BF73-EBA0FC4DACC9}" type="datetime1">
              <a:rPr lang="en-US" smtClean="0"/>
              <a:pPr/>
              <a:t>12/26/2012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026E0-7490-411F-B54E-A627B56189CA}" type="datetime1">
              <a:rPr lang="en-US" smtClean="0"/>
              <a:pPr/>
              <a:t>12/26/2012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615E4A-F8CF-444E-9294-96C36438592F}"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519029-5E25-4C3D-B8F3-69A73A8CAB27}"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31E9E0C-FCAB-4151-BD24-B76EA519F3AE}"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76A70F-8437-4E62-ABD5-86FEA604BB56}"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503897-8A9A-4AAF-8E32-0B4A65912D7B}" type="datetime1">
              <a:rPr lang="en-US" smtClean="0"/>
              <a:pPr/>
              <a:t>12/26/2012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19</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Analyzing </a:t>
            </a:r>
            <a:br>
              <a:rPr lang="en-US" dirty="0" smtClean="0">
                <a:solidFill>
                  <a:schemeClr val="tx1"/>
                </a:solidFill>
                <a:latin typeface="Garamond" pitchFamily="18" charset="0"/>
              </a:rPr>
            </a:br>
            <a:r>
              <a:rPr lang="en-US" dirty="0" smtClean="0">
                <a:solidFill>
                  <a:schemeClr val="tx1"/>
                </a:solidFill>
                <a:latin typeface="Garamond" pitchFamily="18" charset="0"/>
              </a:rPr>
              <a:t>Business Markets</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517051179"/>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Rectangle 4"/>
          <p:cNvSpPr>
            <a:spLocks noGrp="1" noChangeArrowheads="1"/>
          </p:cNvSpPr>
          <p:nvPr>
            <p:ph type="title"/>
          </p:nvPr>
        </p:nvSpPr>
        <p:spPr/>
        <p:txBody>
          <a:bodyPr/>
          <a:lstStyle/>
          <a:p>
            <a:r>
              <a:rPr lang="en-US" dirty="0"/>
              <a:t>Lecture Agenda</a:t>
            </a:r>
            <a:endParaRPr lang="en-US" dirty="0" smtClean="0"/>
          </a:p>
        </p:txBody>
      </p:sp>
      <p:sp>
        <p:nvSpPr>
          <p:cNvPr id="16386" name="Rectangle 5"/>
          <p:cNvSpPr>
            <a:spLocks noGrp="1" noChangeArrowheads="1"/>
          </p:cNvSpPr>
          <p:nvPr>
            <p:ph type="body" idx="1"/>
          </p:nvPr>
        </p:nvSpPr>
        <p:spPr>
          <a:xfrm>
            <a:off x="533400" y="1600200"/>
            <a:ext cx="7543800" cy="4572000"/>
          </a:xfrm>
        </p:spPr>
        <p:txBody>
          <a:bodyPr/>
          <a:lstStyle/>
          <a:p>
            <a:pPr eaLnBrk="1" hangingPunct="1"/>
            <a:r>
              <a:rPr lang="en-US" smtClean="0"/>
              <a:t>What is the business market, and how does it differ from the consumer market?</a:t>
            </a:r>
          </a:p>
          <a:p>
            <a:pPr eaLnBrk="1" hangingPunct="1"/>
            <a:r>
              <a:rPr lang="en-US" smtClean="0"/>
              <a:t>What buying situations do organizational buyers face?</a:t>
            </a:r>
          </a:p>
          <a:p>
            <a:pPr eaLnBrk="1" hangingPunct="1"/>
            <a:r>
              <a:rPr lang="en-US" smtClean="0"/>
              <a:t>Who participates in the business-to-business buying process?</a:t>
            </a:r>
          </a:p>
        </p:txBody>
      </p:sp>
    </p:spTree>
    <p:extLst>
      <p:ext uri="{BB962C8B-B14F-4D97-AF65-F5344CB8AC3E}">
        <p14:creationId xmlns:p14="http://schemas.microsoft.com/office/powerpoint/2010/main" xmlns="" val="64553804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a:t>Lecture Agenda</a:t>
            </a:r>
            <a:endParaRPr lang="en-US" dirty="0" smtClean="0"/>
          </a:p>
        </p:txBody>
      </p:sp>
      <p:sp>
        <p:nvSpPr>
          <p:cNvPr id="18435" name="Rectangle 5"/>
          <p:cNvSpPr>
            <a:spLocks noGrp="1" noChangeArrowheads="1"/>
          </p:cNvSpPr>
          <p:nvPr>
            <p:ph type="body" idx="1"/>
          </p:nvPr>
        </p:nvSpPr>
        <p:spPr>
          <a:xfrm>
            <a:off x="533400" y="1600200"/>
            <a:ext cx="7620000" cy="4572000"/>
          </a:xfrm>
        </p:spPr>
        <p:txBody>
          <a:bodyPr/>
          <a:lstStyle/>
          <a:p>
            <a:pPr eaLnBrk="1" hangingPunct="1"/>
            <a:r>
              <a:rPr lang="en-US" smtClean="0"/>
              <a:t>How do business buyers make their decisions?</a:t>
            </a:r>
          </a:p>
          <a:p>
            <a:pPr eaLnBrk="1" hangingPunct="1"/>
            <a:r>
              <a:rPr lang="en-US" smtClean="0"/>
              <a:t>How can companies build strong relationships with business customers?</a:t>
            </a:r>
          </a:p>
          <a:p>
            <a:pPr eaLnBrk="1" hangingPunct="1"/>
            <a:r>
              <a:rPr lang="en-US" smtClean="0"/>
              <a:t>How do institutional buyers and government agencies do their buying?</a:t>
            </a:r>
          </a:p>
        </p:txBody>
      </p:sp>
    </p:spTree>
    <p:extLst>
      <p:ext uri="{BB962C8B-B14F-4D97-AF65-F5344CB8AC3E}">
        <p14:creationId xmlns:p14="http://schemas.microsoft.com/office/powerpoint/2010/main" xmlns="" val="371556040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hangingPunct="1"/>
            <a:r>
              <a:rPr lang="en-US" smtClean="0"/>
              <a:t>Stages in the Buying Process: Buyphases</a:t>
            </a:r>
          </a:p>
        </p:txBody>
      </p:sp>
      <p:sp>
        <p:nvSpPr>
          <p:cNvPr id="34819" name="Rectangle 3"/>
          <p:cNvSpPr>
            <a:spLocks noGrp="1" noChangeArrowheads="1"/>
          </p:cNvSpPr>
          <p:nvPr>
            <p:ph type="body" idx="1"/>
          </p:nvPr>
        </p:nvSpPr>
        <p:spPr/>
        <p:txBody>
          <a:bodyPr/>
          <a:lstStyle/>
          <a:p>
            <a:pPr eaLnBrk="1" hangingPunct="1">
              <a:lnSpc>
                <a:spcPct val="90000"/>
              </a:lnSpc>
            </a:pPr>
            <a:r>
              <a:rPr lang="en-US" dirty="0" smtClean="0"/>
              <a:t>Problem recognition</a:t>
            </a:r>
          </a:p>
          <a:p>
            <a:pPr eaLnBrk="1" hangingPunct="1">
              <a:lnSpc>
                <a:spcPct val="90000"/>
              </a:lnSpc>
            </a:pPr>
            <a:r>
              <a:rPr lang="en-US" dirty="0" smtClean="0"/>
              <a:t>General need description</a:t>
            </a:r>
          </a:p>
          <a:p>
            <a:pPr eaLnBrk="1" hangingPunct="1">
              <a:lnSpc>
                <a:spcPct val="90000"/>
              </a:lnSpc>
            </a:pPr>
            <a:r>
              <a:rPr lang="en-US" dirty="0" smtClean="0"/>
              <a:t>Product specification</a:t>
            </a:r>
          </a:p>
          <a:p>
            <a:pPr eaLnBrk="1" hangingPunct="1">
              <a:lnSpc>
                <a:spcPct val="90000"/>
              </a:lnSpc>
            </a:pPr>
            <a:r>
              <a:rPr lang="en-US" dirty="0" smtClean="0"/>
              <a:t>Supplier search</a:t>
            </a:r>
          </a:p>
          <a:p>
            <a:pPr eaLnBrk="1" hangingPunct="1">
              <a:lnSpc>
                <a:spcPct val="90000"/>
              </a:lnSpc>
            </a:pPr>
            <a:r>
              <a:rPr lang="en-US" dirty="0" smtClean="0"/>
              <a:t>Proposal solicitation</a:t>
            </a:r>
          </a:p>
          <a:p>
            <a:pPr eaLnBrk="1" hangingPunct="1">
              <a:lnSpc>
                <a:spcPct val="90000"/>
              </a:lnSpc>
            </a:pPr>
            <a:r>
              <a:rPr lang="en-US" dirty="0" smtClean="0"/>
              <a:t>Supplier selection</a:t>
            </a:r>
          </a:p>
          <a:p>
            <a:pPr eaLnBrk="1" hangingPunct="1">
              <a:lnSpc>
                <a:spcPct val="90000"/>
              </a:lnSpc>
            </a:pPr>
            <a:r>
              <a:rPr lang="en-US" dirty="0" smtClean="0"/>
              <a:t>Order-routine specification</a:t>
            </a:r>
          </a:p>
          <a:p>
            <a:pPr eaLnBrk="1" hangingPunct="1">
              <a:lnSpc>
                <a:spcPct val="90000"/>
              </a:lnSpc>
            </a:pPr>
            <a:r>
              <a:rPr lang="en-US" dirty="0" smtClean="0"/>
              <a:t>Performance review</a:t>
            </a:r>
          </a:p>
          <a:p>
            <a:pPr eaLnBrk="1" hangingPunct="1">
              <a:lnSpc>
                <a:spcPct val="90000"/>
              </a:lnSpc>
            </a:pPr>
            <a:endParaRPr lang="en-US" dirty="0" smtClean="0"/>
          </a:p>
        </p:txBody>
      </p:sp>
    </p:spTree>
    <p:extLst>
      <p:ext uri="{BB962C8B-B14F-4D97-AF65-F5344CB8AC3E}">
        <p14:creationId xmlns:p14="http://schemas.microsoft.com/office/powerpoint/2010/main" xmlns="" val="3439739712"/>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nSpc>
                <a:spcPct val="90000"/>
              </a:lnSpc>
            </a:pPr>
            <a:r>
              <a:rPr lang="en-US" dirty="0"/>
              <a:t>Problem </a:t>
            </a:r>
            <a:r>
              <a:rPr lang="en-US" dirty="0" smtClean="0"/>
              <a:t>Recognition</a:t>
            </a:r>
            <a:endParaRPr lang="en-US" dirty="0"/>
          </a:p>
        </p:txBody>
      </p:sp>
      <p:sp>
        <p:nvSpPr>
          <p:cNvPr id="4" name="Subtitle 3"/>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188399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4"/>
          <p:cNvSpPr>
            <a:spLocks noGrp="1"/>
          </p:cNvSpPr>
          <p:nvPr>
            <p:ph type="title"/>
          </p:nvPr>
        </p:nvSpPr>
        <p:spPr/>
        <p:txBody>
          <a:bodyPr/>
          <a:lstStyle/>
          <a:p>
            <a:pPr eaLnBrk="1" hangingPunct="1"/>
            <a:r>
              <a:rPr lang="en-US" dirty="0" err="1" smtClean="0"/>
              <a:t>Buygrid</a:t>
            </a:r>
            <a:r>
              <a:rPr lang="en-US" dirty="0" smtClean="0"/>
              <a:t> Framework</a:t>
            </a:r>
          </a:p>
        </p:txBody>
      </p:sp>
      <p:pic>
        <p:nvPicPr>
          <p:cNvPr id="3686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8600" y="1476375"/>
            <a:ext cx="7896225" cy="36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4158319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General </a:t>
            </a:r>
            <a:r>
              <a:rPr lang="en-US" dirty="0" smtClean="0"/>
              <a:t>Need Description and Product Specification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816461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Supplier Search</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2275137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200" smtClean="0"/>
              <a:t>Forms of Electronic Marketplaces</a:t>
            </a:r>
          </a:p>
        </p:txBody>
      </p:sp>
      <p:sp>
        <p:nvSpPr>
          <p:cNvPr id="38915" name="Rectangle 6"/>
          <p:cNvSpPr>
            <a:spLocks noGrp="1" noChangeArrowheads="1"/>
          </p:cNvSpPr>
          <p:nvPr>
            <p:ph type="body" idx="1"/>
          </p:nvPr>
        </p:nvSpPr>
        <p:spPr/>
        <p:txBody>
          <a:bodyPr/>
          <a:lstStyle/>
          <a:p>
            <a:pPr eaLnBrk="1" hangingPunct="1"/>
            <a:r>
              <a:rPr lang="en-US" smtClean="0"/>
              <a:t>Catalog sites</a:t>
            </a:r>
          </a:p>
          <a:p>
            <a:pPr eaLnBrk="1" hangingPunct="1"/>
            <a:r>
              <a:rPr lang="en-US" smtClean="0"/>
              <a:t>Vertical markets</a:t>
            </a:r>
          </a:p>
          <a:p>
            <a:pPr eaLnBrk="1" hangingPunct="1"/>
            <a:r>
              <a:rPr lang="en-US" smtClean="0"/>
              <a:t>Pure play auction sites</a:t>
            </a:r>
          </a:p>
          <a:p>
            <a:pPr eaLnBrk="1" hangingPunct="1"/>
            <a:r>
              <a:rPr lang="en-US" smtClean="0"/>
              <a:t>Spot markets</a:t>
            </a:r>
          </a:p>
          <a:p>
            <a:pPr eaLnBrk="1" hangingPunct="1"/>
            <a:r>
              <a:rPr lang="en-US" smtClean="0"/>
              <a:t>Private exchanges</a:t>
            </a:r>
          </a:p>
          <a:p>
            <a:pPr eaLnBrk="1" hangingPunct="1"/>
            <a:r>
              <a:rPr lang="en-US" smtClean="0"/>
              <a:t>Barter markets</a:t>
            </a:r>
          </a:p>
          <a:p>
            <a:pPr eaLnBrk="1" hangingPunct="1"/>
            <a:r>
              <a:rPr lang="en-US" smtClean="0"/>
              <a:t>Buying alliances</a:t>
            </a:r>
          </a:p>
        </p:txBody>
      </p:sp>
      <p:pic>
        <p:nvPicPr>
          <p:cNvPr id="3891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14800" y="3200400"/>
            <a:ext cx="3843338" cy="2509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4091367"/>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Proposal Solicitation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Supplier Selection</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4"/>
          <p:cNvSpPr>
            <a:spLocks noGrp="1"/>
          </p:cNvSpPr>
          <p:nvPr>
            <p:ph type="title"/>
          </p:nvPr>
        </p:nvSpPr>
        <p:spPr/>
        <p:txBody>
          <a:bodyPr>
            <a:normAutofit fontScale="90000"/>
          </a:bodyPr>
          <a:lstStyle/>
          <a:p>
            <a:pPr eaLnBrk="1" hangingPunct="1"/>
            <a:r>
              <a:rPr lang="en-US" dirty="0" smtClean="0"/>
              <a:t>An Example of </a:t>
            </a:r>
            <a:br>
              <a:rPr lang="en-US" dirty="0" smtClean="0"/>
            </a:br>
            <a:r>
              <a:rPr lang="en-US" dirty="0" smtClean="0"/>
              <a:t>Vendor Analysis</a:t>
            </a:r>
          </a:p>
        </p:txBody>
      </p:sp>
      <p:pic>
        <p:nvPicPr>
          <p:cNvPr id="4096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95300" y="1905000"/>
            <a:ext cx="7631113" cy="3271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20720384"/>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p:txBody>
          <a:bodyPr/>
          <a:lstStyle/>
          <a:p>
            <a:pPr eaLnBrk="1" hangingPunct="1"/>
            <a:r>
              <a:rPr lang="en-US" smtClean="0"/>
              <a:t>Order Routine Specification   </a:t>
            </a:r>
          </a:p>
        </p:txBody>
      </p:sp>
      <p:sp>
        <p:nvSpPr>
          <p:cNvPr id="45059" name="Rectangle 7"/>
          <p:cNvSpPr>
            <a:spLocks noGrp="1" noChangeArrowheads="1"/>
          </p:cNvSpPr>
          <p:nvPr>
            <p:ph type="body" idx="1"/>
          </p:nvPr>
        </p:nvSpPr>
        <p:spPr/>
        <p:txBody>
          <a:bodyPr/>
          <a:lstStyle/>
          <a:p>
            <a:pPr eaLnBrk="1" hangingPunct="1"/>
            <a:r>
              <a:rPr lang="en-US" smtClean="0"/>
              <a:t>Stockless purchase plans</a:t>
            </a:r>
          </a:p>
          <a:p>
            <a:pPr eaLnBrk="1" hangingPunct="1"/>
            <a:r>
              <a:rPr lang="en-US" smtClean="0"/>
              <a:t>Vendor-managed inventory</a:t>
            </a:r>
          </a:p>
          <a:p>
            <a:pPr eaLnBrk="1" hangingPunct="1"/>
            <a:r>
              <a:rPr lang="en-US" smtClean="0"/>
              <a:t>Continuous replenishment</a:t>
            </a:r>
          </a:p>
        </p:txBody>
      </p:sp>
    </p:spTree>
    <p:extLst>
      <p:ext uri="{BB962C8B-B14F-4D97-AF65-F5344CB8AC3E}">
        <p14:creationId xmlns:p14="http://schemas.microsoft.com/office/powerpoint/2010/main" xmlns="" val="3843745998"/>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smtClean="0"/>
              <a:t>Performance Review</a:t>
            </a:r>
            <a:endParaRPr lang="en-GB" dirty="0"/>
          </a:p>
        </p:txBody>
      </p:sp>
      <p:sp>
        <p:nvSpPr>
          <p:cNvPr id="4" name="Subtitle 3"/>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9933306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5"/>
          <p:cNvSpPr>
            <a:spLocks noGrp="1" noChangeArrowheads="1"/>
          </p:cNvSpPr>
          <p:nvPr>
            <p:ph type="title"/>
          </p:nvPr>
        </p:nvSpPr>
        <p:spPr/>
        <p:txBody>
          <a:bodyPr>
            <a:normAutofit fontScale="90000"/>
          </a:bodyPr>
          <a:lstStyle/>
          <a:p>
            <a:pPr eaLnBrk="1" hangingPunct="1"/>
            <a:r>
              <a:rPr lang="en-US" smtClean="0"/>
              <a:t>Categories of Buyer-Seller Relationships</a:t>
            </a:r>
          </a:p>
        </p:txBody>
      </p:sp>
      <p:sp>
        <p:nvSpPr>
          <p:cNvPr id="47106" name="Rectangle 6"/>
          <p:cNvSpPr>
            <a:spLocks noGrp="1" noChangeArrowheads="1"/>
          </p:cNvSpPr>
          <p:nvPr>
            <p:ph type="body" sz="half" idx="1"/>
          </p:nvPr>
        </p:nvSpPr>
        <p:spPr/>
        <p:txBody>
          <a:bodyPr/>
          <a:lstStyle/>
          <a:p>
            <a:pPr eaLnBrk="1" hangingPunct="1"/>
            <a:endParaRPr lang="en-US" smtClean="0"/>
          </a:p>
          <a:p>
            <a:pPr eaLnBrk="1" hangingPunct="1"/>
            <a:r>
              <a:rPr lang="en-US" smtClean="0"/>
              <a:t>Basic buying and selling</a:t>
            </a:r>
          </a:p>
          <a:p>
            <a:pPr eaLnBrk="1" hangingPunct="1"/>
            <a:r>
              <a:rPr lang="en-US" smtClean="0"/>
              <a:t>Bare bones</a:t>
            </a:r>
          </a:p>
          <a:p>
            <a:pPr eaLnBrk="1" hangingPunct="1"/>
            <a:r>
              <a:rPr lang="en-US" smtClean="0"/>
              <a:t>Contractual transaction</a:t>
            </a:r>
          </a:p>
          <a:p>
            <a:pPr eaLnBrk="1" hangingPunct="1"/>
            <a:r>
              <a:rPr lang="en-US" smtClean="0"/>
              <a:t>Customer supply</a:t>
            </a:r>
          </a:p>
        </p:txBody>
      </p:sp>
      <p:sp>
        <p:nvSpPr>
          <p:cNvPr id="47107" name="Rectangle 7"/>
          <p:cNvSpPr>
            <a:spLocks noGrp="1" noChangeArrowheads="1"/>
          </p:cNvSpPr>
          <p:nvPr>
            <p:ph type="body" sz="half" idx="2"/>
          </p:nvPr>
        </p:nvSpPr>
        <p:spPr/>
        <p:txBody>
          <a:bodyPr/>
          <a:lstStyle/>
          <a:p>
            <a:pPr eaLnBrk="1" hangingPunct="1"/>
            <a:endParaRPr lang="en-US" smtClean="0"/>
          </a:p>
          <a:p>
            <a:pPr eaLnBrk="1" hangingPunct="1"/>
            <a:r>
              <a:rPr lang="en-US" smtClean="0"/>
              <a:t>Cooperative systems</a:t>
            </a:r>
          </a:p>
          <a:p>
            <a:pPr eaLnBrk="1" hangingPunct="1"/>
            <a:r>
              <a:rPr lang="en-US" smtClean="0"/>
              <a:t>Collaborative</a:t>
            </a:r>
          </a:p>
          <a:p>
            <a:pPr eaLnBrk="1" hangingPunct="1"/>
            <a:r>
              <a:rPr lang="en-US" smtClean="0"/>
              <a:t>Mutually adaptive</a:t>
            </a:r>
          </a:p>
          <a:p>
            <a:pPr eaLnBrk="1" hangingPunct="1"/>
            <a:r>
              <a:rPr lang="en-US" smtClean="0"/>
              <a:t>Customer is king</a:t>
            </a:r>
          </a:p>
        </p:txBody>
      </p:sp>
    </p:spTree>
    <p:extLst>
      <p:ext uri="{BB962C8B-B14F-4D97-AF65-F5344CB8AC3E}">
        <p14:creationId xmlns:p14="http://schemas.microsoft.com/office/powerpoint/2010/main" xmlns="" val="1557988584"/>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Rectangle 5"/>
          <p:cNvSpPr>
            <a:spLocks noGrp="1" noChangeArrowheads="1"/>
          </p:cNvSpPr>
          <p:nvPr>
            <p:ph type="title"/>
          </p:nvPr>
        </p:nvSpPr>
        <p:spPr/>
        <p:txBody>
          <a:bodyPr>
            <a:normAutofit fontScale="90000"/>
          </a:bodyPr>
          <a:lstStyle/>
          <a:p>
            <a:pPr eaLnBrk="1" hangingPunct="1"/>
            <a:r>
              <a:rPr lang="en-US" smtClean="0"/>
              <a:t>Categories of Buyer-Seller Relationships</a:t>
            </a:r>
          </a:p>
        </p:txBody>
      </p:sp>
      <p:sp>
        <p:nvSpPr>
          <p:cNvPr id="47106" name="Rectangle 6"/>
          <p:cNvSpPr>
            <a:spLocks noGrp="1" noChangeArrowheads="1"/>
          </p:cNvSpPr>
          <p:nvPr>
            <p:ph idx="1"/>
          </p:nvPr>
        </p:nvSpPr>
        <p:spPr/>
        <p:txBody>
          <a:bodyPr>
            <a:normAutofit fontScale="55000" lnSpcReduction="20000"/>
          </a:bodyPr>
          <a:lstStyle/>
          <a:p>
            <a:r>
              <a:rPr lang="en-US" dirty="0">
                <a:latin typeface="Arial" pitchFamily="34" charset="0"/>
              </a:rPr>
              <a:t>1. </a:t>
            </a:r>
            <a:r>
              <a:rPr lang="en-US" b="1" dirty="0">
                <a:latin typeface="Arial" pitchFamily="34" charset="0"/>
              </a:rPr>
              <a:t>Basic buying and selling</a:t>
            </a:r>
            <a:r>
              <a:rPr lang="en-US" dirty="0">
                <a:latin typeface="Arial" pitchFamily="34" charset="0"/>
              </a:rPr>
              <a:t>—These are simple, routine exchanges with moderate levels of cooperation and information exchange</a:t>
            </a:r>
            <a:r>
              <a:rPr lang="en-US" dirty="0" smtClean="0">
                <a:latin typeface="Arial" pitchFamily="34" charset="0"/>
              </a:rPr>
              <a:t>.</a:t>
            </a:r>
          </a:p>
          <a:p>
            <a:r>
              <a:rPr lang="en-US" dirty="0" smtClean="0">
                <a:latin typeface="Arial" pitchFamily="34" charset="0"/>
              </a:rPr>
              <a:t> </a:t>
            </a:r>
            <a:r>
              <a:rPr lang="en-US" dirty="0">
                <a:latin typeface="Arial" pitchFamily="34" charset="0"/>
              </a:rPr>
              <a:t>2. </a:t>
            </a:r>
            <a:r>
              <a:rPr lang="en-US" b="1" dirty="0">
                <a:latin typeface="Arial" pitchFamily="34" charset="0"/>
              </a:rPr>
              <a:t>Bare bones</a:t>
            </a:r>
            <a:r>
              <a:rPr lang="en-US" dirty="0">
                <a:latin typeface="Arial" pitchFamily="34" charset="0"/>
              </a:rPr>
              <a:t>—These relationships require more adaptation by the seller and less cooperation and information exchange. </a:t>
            </a:r>
            <a:endParaRPr lang="en-US" dirty="0" smtClean="0">
              <a:latin typeface="Arial" pitchFamily="34" charset="0"/>
            </a:endParaRPr>
          </a:p>
          <a:p>
            <a:r>
              <a:rPr lang="en-US" dirty="0" smtClean="0">
                <a:latin typeface="Arial" pitchFamily="34" charset="0"/>
              </a:rPr>
              <a:t>3</a:t>
            </a:r>
            <a:r>
              <a:rPr lang="en-US" dirty="0">
                <a:latin typeface="Arial" pitchFamily="34" charset="0"/>
              </a:rPr>
              <a:t>. </a:t>
            </a:r>
            <a:r>
              <a:rPr lang="en-US" b="1" dirty="0">
                <a:latin typeface="Arial" pitchFamily="34" charset="0"/>
              </a:rPr>
              <a:t>Contractual transaction</a:t>
            </a:r>
            <a:r>
              <a:rPr lang="en-US" dirty="0">
                <a:latin typeface="Arial" pitchFamily="34" charset="0"/>
              </a:rPr>
              <a:t>—These exchanges are defined by formal contract and generally have low levels of trust, cooperation, and interaction. </a:t>
            </a:r>
            <a:endParaRPr lang="en-US" dirty="0" smtClean="0">
              <a:latin typeface="Arial" pitchFamily="34" charset="0"/>
            </a:endParaRPr>
          </a:p>
          <a:p>
            <a:r>
              <a:rPr lang="en-US" dirty="0" smtClean="0">
                <a:latin typeface="Arial" pitchFamily="34" charset="0"/>
              </a:rPr>
              <a:t>4</a:t>
            </a:r>
            <a:r>
              <a:rPr lang="en-US" dirty="0">
                <a:latin typeface="Arial" pitchFamily="34" charset="0"/>
              </a:rPr>
              <a:t>. </a:t>
            </a:r>
            <a:r>
              <a:rPr lang="en-US" b="1" dirty="0">
                <a:latin typeface="Arial" pitchFamily="34" charset="0"/>
              </a:rPr>
              <a:t>Customer supply</a:t>
            </a:r>
            <a:r>
              <a:rPr lang="en-US" dirty="0">
                <a:latin typeface="Arial" pitchFamily="34" charset="0"/>
              </a:rPr>
              <a:t>—In this traditional custom supply situation, competition rather than cooperation is the dominant form of governance. </a:t>
            </a:r>
            <a:endParaRPr lang="en-US" dirty="0" smtClean="0">
              <a:latin typeface="Arial" pitchFamily="34" charset="0"/>
            </a:endParaRPr>
          </a:p>
          <a:p>
            <a:r>
              <a:rPr lang="en-US" dirty="0" smtClean="0">
                <a:latin typeface="Arial" pitchFamily="34" charset="0"/>
              </a:rPr>
              <a:t>5</a:t>
            </a:r>
            <a:r>
              <a:rPr lang="en-US" dirty="0">
                <a:latin typeface="Arial" pitchFamily="34" charset="0"/>
              </a:rPr>
              <a:t>. </a:t>
            </a:r>
            <a:r>
              <a:rPr lang="en-US" b="1" dirty="0">
                <a:latin typeface="Arial" pitchFamily="34" charset="0"/>
              </a:rPr>
              <a:t>Cooperative systems</a:t>
            </a:r>
            <a:r>
              <a:rPr lang="en-US" dirty="0">
                <a:latin typeface="Arial" pitchFamily="34" charset="0"/>
              </a:rPr>
              <a:t>—The partners in cooperative systems are united in operational ways, but neither demonstrates structural commitment through legal means or adaptation. </a:t>
            </a:r>
            <a:endParaRPr lang="en-US" dirty="0" smtClean="0">
              <a:latin typeface="Arial" pitchFamily="34" charset="0"/>
            </a:endParaRPr>
          </a:p>
          <a:p>
            <a:r>
              <a:rPr lang="en-US" dirty="0" smtClean="0">
                <a:latin typeface="Arial" pitchFamily="34" charset="0"/>
              </a:rPr>
              <a:t>6</a:t>
            </a:r>
            <a:r>
              <a:rPr lang="en-US" dirty="0">
                <a:latin typeface="Arial" pitchFamily="34" charset="0"/>
              </a:rPr>
              <a:t>. </a:t>
            </a:r>
            <a:r>
              <a:rPr lang="en-US" b="1" dirty="0">
                <a:latin typeface="Arial" pitchFamily="34" charset="0"/>
              </a:rPr>
              <a:t>Collaborative</a:t>
            </a:r>
            <a:r>
              <a:rPr lang="en-US" dirty="0">
                <a:latin typeface="Arial" pitchFamily="34" charset="0"/>
              </a:rPr>
              <a:t>—In collaborative exchanges, much trust and commitment lead to true partnership. </a:t>
            </a:r>
            <a:endParaRPr lang="en-US" dirty="0" smtClean="0">
              <a:latin typeface="Arial" pitchFamily="34" charset="0"/>
            </a:endParaRPr>
          </a:p>
          <a:p>
            <a:r>
              <a:rPr lang="en-US" dirty="0" smtClean="0">
                <a:latin typeface="Arial" pitchFamily="34" charset="0"/>
              </a:rPr>
              <a:t>7</a:t>
            </a:r>
            <a:r>
              <a:rPr lang="en-US" dirty="0">
                <a:latin typeface="Arial" pitchFamily="34" charset="0"/>
              </a:rPr>
              <a:t>. </a:t>
            </a:r>
            <a:r>
              <a:rPr lang="en-US" b="1" dirty="0">
                <a:latin typeface="Arial" pitchFamily="34" charset="0"/>
              </a:rPr>
              <a:t>Mutually adaptive</a:t>
            </a:r>
            <a:r>
              <a:rPr lang="en-US" dirty="0">
                <a:latin typeface="Arial" pitchFamily="34" charset="0"/>
              </a:rPr>
              <a:t>—Buyers and sellers make many relationship-specific adaptations, but without necessarily achieving strong trust or cooperation. </a:t>
            </a:r>
            <a:endParaRPr lang="en-US" dirty="0" smtClean="0">
              <a:latin typeface="Arial" pitchFamily="34" charset="0"/>
            </a:endParaRPr>
          </a:p>
          <a:p>
            <a:r>
              <a:rPr lang="en-US" dirty="0" smtClean="0">
                <a:latin typeface="Arial" pitchFamily="34" charset="0"/>
              </a:rPr>
              <a:t>8</a:t>
            </a:r>
            <a:r>
              <a:rPr lang="en-US" dirty="0">
                <a:latin typeface="Arial" pitchFamily="34" charset="0"/>
              </a:rPr>
              <a:t>. </a:t>
            </a:r>
            <a:r>
              <a:rPr lang="en-US" b="1" dirty="0">
                <a:latin typeface="Arial" pitchFamily="34" charset="0"/>
              </a:rPr>
              <a:t>Customer is king</a:t>
            </a:r>
            <a:r>
              <a:rPr lang="en-US" dirty="0">
                <a:latin typeface="Arial" pitchFamily="34" charset="0"/>
              </a:rPr>
              <a:t>—In this close, cooperative relationship, the seller adapts to meet the customer’s needs without expecting much adaptation or change in exchange.</a:t>
            </a:r>
          </a:p>
        </p:txBody>
      </p:sp>
    </p:spTree>
    <p:extLst>
      <p:ext uri="{BB962C8B-B14F-4D97-AF65-F5344CB8AC3E}">
        <p14:creationId xmlns:p14="http://schemas.microsoft.com/office/powerpoint/2010/main" xmlns="" val="880468298"/>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p:txBody>
          <a:bodyPr/>
          <a:lstStyle/>
          <a:p>
            <a:pPr eaLnBrk="1" hangingPunct="1"/>
            <a:r>
              <a:rPr lang="en-US" smtClean="0"/>
              <a:t>Institutional Markets</a:t>
            </a:r>
          </a:p>
        </p:txBody>
      </p:sp>
      <p:pic>
        <p:nvPicPr>
          <p:cNvPr id="4915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371600"/>
            <a:ext cx="7372350" cy="452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56356322"/>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6379</TotalTime>
  <Words>1201</Words>
  <Application>Microsoft Office PowerPoint</Application>
  <PresentationFormat>On-screen Show (4:3)</PresentationFormat>
  <Paragraphs>86</Paragraphs>
  <Slides>19</Slides>
  <Notes>13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Applied Marketing Strategies</vt:lpstr>
      <vt:lpstr>Marketing Ecology</vt:lpstr>
      <vt:lpstr>Analyzing  Business Markets</vt:lpstr>
      <vt:lpstr>Lecture Agenda</vt:lpstr>
      <vt:lpstr>Lecture Agenda</vt:lpstr>
      <vt:lpstr>Stages in the Buying Process: Buyphases</vt:lpstr>
      <vt:lpstr>Problem Recognition</vt:lpstr>
      <vt:lpstr>Buygrid Framework</vt:lpstr>
      <vt:lpstr>General Need Description and Product Specification</vt:lpstr>
      <vt:lpstr>Supplier Search</vt:lpstr>
      <vt:lpstr>Forms of Electronic Marketplaces</vt:lpstr>
      <vt:lpstr>Proposal Solicitation</vt:lpstr>
      <vt:lpstr>Supplier Selection</vt:lpstr>
      <vt:lpstr>An Example of  Vendor Analysis</vt:lpstr>
      <vt:lpstr>Order Routine Specification   </vt:lpstr>
      <vt:lpstr>Performance Review</vt:lpstr>
      <vt:lpstr>Categories of Buyer-Seller Relationships</vt:lpstr>
      <vt:lpstr>Categories of Buyer-Seller Relationships</vt:lpstr>
      <vt:lpstr>Institutional Markets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NTS</cp:lastModifiedBy>
  <cp:revision>64</cp:revision>
  <dcterms:created xsi:type="dcterms:W3CDTF">2006-08-16T00:00:00Z</dcterms:created>
  <dcterms:modified xsi:type="dcterms:W3CDTF">2012-12-26T09:26:52Z</dcterms:modified>
</cp:coreProperties>
</file>