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76" r:id="rId13"/>
    <p:sldId id="267" r:id="rId14"/>
    <p:sldId id="268" r:id="rId15"/>
    <p:sldId id="278" r:id="rId16"/>
    <p:sldId id="269" r:id="rId17"/>
    <p:sldId id="277" r:id="rId18"/>
    <p:sldId id="279" r:id="rId19"/>
    <p:sldId id="270" r:id="rId20"/>
    <p:sldId id="280" r:id="rId21"/>
    <p:sldId id="281" r:id="rId22"/>
    <p:sldId id="271" r:id="rId23"/>
    <p:sldId id="273" r:id="rId24"/>
    <p:sldId id="282" r:id="rId25"/>
    <p:sldId id="274" r:id="rId26"/>
    <p:sldId id="283" r:id="rId27"/>
    <p:sldId id="275"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9" autoAdjust="0"/>
    <p:restoredTop sz="74454" autoAdjust="0"/>
  </p:normalViewPr>
  <p:slideViewPr>
    <p:cSldViewPr>
      <p:cViewPr varScale="1">
        <p:scale>
          <a:sx n="32" d="100"/>
          <a:sy n="32" d="100"/>
        </p:scale>
        <p:origin x="-1704" y="-91"/>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D9081-B8F5-4D72-A20D-FF0BF41523D2}" type="datetimeFigureOut">
              <a:rPr lang="en-GB" smtClean="0"/>
              <a:pPr/>
              <a:t>24/12/2012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p14="http://schemas.microsoft.com/office/powerpoint/2010/main" xmlns=""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pPr/>
              <a:t>1</a:t>
            </a:fld>
            <a:endParaRPr lang="en-GB"/>
          </a:p>
        </p:txBody>
      </p:sp>
    </p:spTree>
    <p:extLst>
      <p:ext uri="{BB962C8B-B14F-4D97-AF65-F5344CB8AC3E}">
        <p14:creationId xmlns:p14="http://schemas.microsoft.com/office/powerpoint/2010/main" xmlns=""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ED11BC80-6BFC-46B5-925B-D6C16FC30BA1}" type="slidenum">
              <a:rPr lang="en-US" smtClean="0"/>
              <a:pPr/>
              <a:t>3</a:t>
            </a:fld>
            <a:endParaRPr lang="en-US" smtClean="0"/>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5974170F-9C35-4824-92C9-C8D45780BA3A}" type="slidenum">
              <a:rPr lang="en-US" smtClean="0"/>
              <a:pPr/>
              <a:t>4</a:t>
            </a:fld>
            <a:endParaRPr lang="en-US" smtClean="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Some of the world’s most valuable brands belong to business marketers: ABB, Caterpillar, DuPont, FedEx, GE, Hewlett-Packard, IBM, Intel, and Siemens, to name a few. Many principles of basic marketing also apply to business marketers. They need to embrace holistic marketing principles, such as building strong relationships with their customers, just like any marketer. But they also face some unique considerations in selling to other businesses. In this chapter, we will highlight some of the crucial similarities and differences for marketing in business markets. The next slide includes additional questions to be addressed in this chapter.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1D64C6C5-E4A1-40A4-BCB6-4F1923B9E32D}" type="slidenum">
              <a:rPr lang="en-US" smtClean="0"/>
              <a:pPr/>
              <a:t>5</a:t>
            </a:fld>
            <a:endParaRPr lang="en-US" smtClean="0"/>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01AA533D-2A36-4768-A7E2-8719A37DCAB9}" type="slidenum">
              <a:rPr lang="en-US" smtClean="0"/>
              <a:pPr/>
              <a:t>6</a:t>
            </a:fld>
            <a:endParaRPr lang="en-US" smtClean="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Organizational buying is the decision-making process by which formal organizations establish the need for purchased products and services and identify, evaluate, and choose among alternative brands and suppliers. The business market consists of all the organizations that acquire goods and services used in the production of other products or services that are sold, rented, or supplied to others. The major industries making up the business market are agriculture, forestry, and fisheries; mining; manufacturing; construction; transportation; communication; public utilities; banking, finance, and insurance; distribution; and services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D23809EB-6A75-4484-BC42-B7D9ADEDC119}" type="slidenum">
              <a:rPr lang="en-US" smtClean="0"/>
              <a:pPr/>
              <a:t>7</a:t>
            </a:fld>
            <a:endParaRPr lang="en-US" smtClean="0"/>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Business marketers face many of the same challenges as consumer marketers. In particular, understanding their customers and what they value is of paramount importance to both. A survey of top business-to-business firms identified the challenges  listed in the slide as key issues they faced.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BAE0BB5-627C-422B-921E-977174ABDF02}" type="slidenum">
              <a:rPr lang="en-US" smtClean="0"/>
              <a:pPr/>
              <a:t>8</a:t>
            </a:fld>
            <a:endParaRPr lang="en-US" smtClean="0"/>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Business marketers contrast sharply with consumer markets in some ways. The business marketer normally deals with far fewer, much larger buyers than the consumer marketer does, particularly in such industries as aircraft engines and defense weapons. Because of the smaller customer base and the importance and power of the larger customers, suppliers are frequently expected to customize their offerings to individual business customer needs. Business goods are often purchased by trained purchasing agents, who must follow their organizations’ purchasing policies, constraints, and requirements. More people typically influence business buying decisions. Buying committees consisting of technical experts and even senior management are common in the purchase of major goods. The demand for business goods is ultimately derived from the demand for consumer goods. The total demand for many business goods and services is inelastic—that is, not much affected by price changes. The demand for business goods and services tends to be more volatile than the demand for consumer goods and services. The geographical concentration of producers helps to reduce selling costs. Business buyers often buy directly from manufacturers rather than through intermediaries, especially items that are technically complex or expensive such as mainframes or aircraft.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F437F7B1-8307-49AD-9F52-0200632DDEC5}" type="slidenum">
              <a:rPr lang="en-US" smtClean="0"/>
              <a:pPr/>
              <a:t>9</a:t>
            </a:fld>
            <a:endParaRPr lang="en-US" smtClean="0"/>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business buyer faces many decisions in making a purchase. How many depends on the complexity of the problem being solved, newness of the buying requirement, number of people involved, and time required. Three types of buying situations are the straight rebuy, modified rebuy, and new task. In a straight rebuy, the purchasing department reorders supplies such as office supplies and bulk chemicals on a routine basis and chooses from suppliers on an approved list. The buyer in a modified rebuy wants to change product specifications, prices, delivery requirements, or other terms. A new-task purchaser buys a product or service for the first time (an office building, a new security system). The greater the cost or risk, the larger the number of participants, and the greater their information gathering—the longer the time to a decision.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ln/>
        </p:spPr>
      </p:sp>
      <p:sp>
        <p:nvSpPr>
          <p:cNvPr id="2969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err="1" smtClean="0">
                <a:latin typeface="Arial" pitchFamily="34" charset="0"/>
              </a:rPr>
              <a:t>NetApp</a:t>
            </a:r>
            <a:r>
              <a:rPr lang="en-US" dirty="0" smtClean="0">
                <a:latin typeface="Arial" pitchFamily="34" charset="0"/>
              </a:rPr>
              <a:t> is a Fortune 1000 company providing data management and storage solutions to medium- and large-sized clients Many business buyers prefer to buy a total problem solution from one seller. Called systems buying, this practice originated with government purchases of major weapons and communications systems. The government solicited bids from prime contractors that, if awarded the contract, would be responsible for bidding out and assembling the system’s subcomponents from second-tier contractors. The prime contractor thus provided a turnkey solution, so-called because the buyer simply had to turn one key to get the job done. Sellers have increasingly recognized that buyers like to purchase in this way, and many have adopted systems selling as a marketing tool. One variant of systems selling is systems contracting, in which a single supplier provides the buyer with its entire requirement of MRO supplies. During the contract period, the supplier also manages the customer’s inventory. Systems selling is a key industrial marketing strategy in bidding to build large-scale industrial projects such as dams, steel factories, irrigation systems, sanitation systems, pipelines, utilities, and even new towns.</a:t>
            </a:r>
          </a:p>
        </p:txBody>
      </p:sp>
      <p:sp>
        <p:nvSpPr>
          <p:cNvPr id="296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7F93DBA-A27C-447E-8A57-872DCC9847D4}"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D28A1EED-2C13-4D29-B7AF-4F805245EDEF}" type="slidenum">
              <a:rPr lang="en-US" smtClean="0"/>
              <a:pPr/>
              <a:t>11</a:t>
            </a:fld>
            <a:endParaRPr lang="en-US" smtClean="0"/>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buying center consists of all those individuals and groups who participate in the purchasing decision-making process, who share some common goals and the risks arising from the decisions. The buying center includes all members of the organization who play any of the following seven roles in the purchase decision process. These roles are listed in the slide.</a:t>
            </a:r>
          </a:p>
          <a:p>
            <a:pPr eaLnBrk="1" hangingPunct="1"/>
            <a:r>
              <a:rPr lang="en-US" smtClean="0">
                <a:latin typeface="Arial" pitchFamily="34" charset="0"/>
              </a:rPr>
              <a:t>Initiators are users or others in the organization who request that something be purchased.</a:t>
            </a:r>
          </a:p>
          <a:p>
            <a:pPr eaLnBrk="1" hangingPunct="1"/>
            <a:r>
              <a:rPr lang="en-US" smtClean="0">
                <a:latin typeface="Arial" pitchFamily="34" charset="0"/>
              </a:rPr>
              <a:t>Users are those who will use the product or service. In many cases, the users initiate the buying proposal and help define the product requirements.</a:t>
            </a:r>
          </a:p>
          <a:p>
            <a:pPr eaLnBrk="1" hangingPunct="1"/>
            <a:r>
              <a:rPr lang="en-US" smtClean="0">
                <a:latin typeface="Arial" pitchFamily="34" charset="0"/>
              </a:rPr>
              <a:t>Influencers are people who influence the buying decision, often by helping define specifications and providing information for evaluating alternatives. </a:t>
            </a:r>
          </a:p>
          <a:p>
            <a:pPr eaLnBrk="1" hangingPunct="1"/>
            <a:r>
              <a:rPr lang="en-US" smtClean="0">
                <a:latin typeface="Arial" pitchFamily="34" charset="0"/>
              </a:rPr>
              <a:t>Deciders are people who decide on product requirements or on suppliers.</a:t>
            </a:r>
          </a:p>
          <a:p>
            <a:pPr eaLnBrk="1" hangingPunct="1"/>
            <a:r>
              <a:rPr lang="en-US" smtClean="0">
                <a:latin typeface="Arial" pitchFamily="34" charset="0"/>
              </a:rPr>
              <a:t>Approvers are people who authorize the proposed actions of deciders or buyers.</a:t>
            </a:r>
          </a:p>
          <a:p>
            <a:pPr eaLnBrk="1" hangingPunct="1"/>
            <a:r>
              <a:rPr lang="en-US" smtClean="0">
                <a:latin typeface="Arial" pitchFamily="34" charset="0"/>
              </a:rPr>
              <a:t>Buyers are people who have formal authority to select the supplier and arrange the purchase terms. Buyers may help shape product specifications, but they play their major role in selecting vendors and negotiating. </a:t>
            </a:r>
          </a:p>
          <a:p>
            <a:pPr eaLnBrk="1" hangingPunct="1"/>
            <a:r>
              <a:rPr lang="en-US" smtClean="0">
                <a:latin typeface="Arial" pitchFamily="34" charset="0"/>
              </a:rPr>
              <a:t>Gatekeepers are people who have the power to prevent sellers or information from reaching members of the buying center.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D28A1EED-2C13-4D29-B7AF-4F805245EDEF}" type="slidenum">
              <a:rPr lang="en-US" smtClean="0"/>
              <a:pPr/>
              <a:t>12</a:t>
            </a:fld>
            <a:endParaRPr lang="en-US" smtClean="0"/>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The buying center consists of all those individuals and groups who participate in the purchasing decision-making process, who share some common goals and the risks arising from the decisions. The buying center includes all members of the organization who play any of the following seven roles in the purchase decision process. These roles are listed in the slide.</a:t>
            </a:r>
          </a:p>
          <a:p>
            <a:pPr eaLnBrk="1" hangingPunct="1"/>
            <a:r>
              <a:rPr lang="en-US" dirty="0" smtClean="0">
                <a:latin typeface="Arial" pitchFamily="34" charset="0"/>
              </a:rPr>
              <a:t>Initiators are users or others in the organization who request that something be purchased.</a:t>
            </a:r>
          </a:p>
          <a:p>
            <a:pPr eaLnBrk="1" hangingPunct="1"/>
            <a:r>
              <a:rPr lang="en-US" dirty="0" smtClean="0">
                <a:latin typeface="Arial" pitchFamily="34" charset="0"/>
              </a:rPr>
              <a:t>Users are those who will use the product or service. In many cases, the users initiate the buying proposal and help define the product requirements.</a:t>
            </a:r>
          </a:p>
          <a:p>
            <a:pPr eaLnBrk="1" hangingPunct="1"/>
            <a:r>
              <a:rPr lang="en-US" dirty="0" smtClean="0">
                <a:latin typeface="Arial" pitchFamily="34" charset="0"/>
              </a:rPr>
              <a:t>Influencers are people who influence the buying decision, often by helping define specifications and providing information for evaluating alternatives. </a:t>
            </a:r>
          </a:p>
          <a:p>
            <a:pPr eaLnBrk="1" hangingPunct="1"/>
            <a:r>
              <a:rPr lang="en-US" dirty="0" smtClean="0">
                <a:latin typeface="Arial" pitchFamily="34" charset="0"/>
              </a:rPr>
              <a:t>Deciders are people who decide on product requirements or on suppliers.</a:t>
            </a:r>
          </a:p>
          <a:p>
            <a:pPr eaLnBrk="1" hangingPunct="1"/>
            <a:r>
              <a:rPr lang="en-US" dirty="0" smtClean="0">
                <a:latin typeface="Arial" pitchFamily="34" charset="0"/>
              </a:rPr>
              <a:t>Approvers are people who authorize the proposed actions of deciders or buyers.</a:t>
            </a:r>
          </a:p>
          <a:p>
            <a:pPr eaLnBrk="1" hangingPunct="1"/>
            <a:r>
              <a:rPr lang="en-US" dirty="0" smtClean="0">
                <a:latin typeface="Arial" pitchFamily="34" charset="0"/>
              </a:rPr>
              <a:t>Buyers are people who have formal authority to select the supplier and arrange the purchase terms. Buyers may help shape product specifications, but they play their major role in selecting vendors and negotiating. </a:t>
            </a:r>
          </a:p>
          <a:p>
            <a:pPr eaLnBrk="1" hangingPunct="1"/>
            <a:r>
              <a:rPr lang="en-US" dirty="0" smtClean="0">
                <a:latin typeface="Arial" pitchFamily="34" charset="0"/>
              </a:rPr>
              <a:t>Gatekeepers are people who have the power to prevent sellers or information from reaching members of the buying center.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6A70B513-89BF-4F93-8352-E030B574910C}" type="slidenum">
              <a:rPr lang="en-US" smtClean="0"/>
              <a:pPr/>
              <a:t>13</a:t>
            </a:fld>
            <a:endParaRPr lang="en-US" smtClean="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This slide lists specific questions that concern business marketers as they make buying decisions.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70739BAD-655F-4F85-9C20-05EC276961B0}" type="slidenum">
              <a:rPr lang="en-US" smtClean="0"/>
              <a:pPr/>
              <a:t>14</a:t>
            </a:fld>
            <a:endParaRPr lang="en-US" smtClean="0"/>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These are the stages in the buying process. Notice that the buying process is similar to that for consumers.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ln/>
        </p:spPr>
      </p:sp>
      <p:sp>
        <p:nvSpPr>
          <p:cNvPr id="3789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Table 7.1 is the buygrid framework</a:t>
            </a:r>
            <a:r>
              <a:rPr lang="en-US" i="1" smtClean="0">
                <a:latin typeface="Arial" pitchFamily="34" charset="0"/>
              </a:rPr>
              <a:t>. </a:t>
            </a:r>
            <a:r>
              <a:rPr lang="en-US" smtClean="0">
                <a:latin typeface="Arial" pitchFamily="34" charset="0"/>
              </a:rPr>
              <a:t>In modified-rebuy or straight-rebuy situations, some stages are compressed or bypassed. For example, the buyer normally has a favorite supplier or a ranked list of suppliers and can skip the search and proposal solicitation stages.</a:t>
            </a:r>
          </a:p>
        </p:txBody>
      </p:sp>
      <p:sp>
        <p:nvSpPr>
          <p:cNvPr id="3789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5C659D4E-BEF7-4C02-97EA-72C64134A401}" type="slidenum">
              <a:rPr lang="en-US" smtClean="0"/>
              <a:pPr/>
              <a:t>16</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61AE134D-658C-423B-9EB8-283C43032652}" type="slidenum">
              <a:rPr lang="en-US" smtClean="0"/>
              <a:pPr/>
              <a:t>19</a:t>
            </a:fld>
            <a:endParaRPr lang="en-US" smtClean="0"/>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Companies that purchase over the Internet are utilizing electronic marketplaces in several forms as listed in the slide.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a:ln/>
        </p:spPr>
      </p:sp>
      <p:sp>
        <p:nvSpPr>
          <p:cNvPr id="4198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Before selecting a supplier, the buying center will specify and rank desired supplier attributes, often using a supplier-evaluation model such as the one in Table 7.2.</a:t>
            </a:r>
          </a:p>
        </p:txBody>
      </p:sp>
      <p:sp>
        <p:nvSpPr>
          <p:cNvPr id="4198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7A1A3017-E355-44E7-A5F1-78CFE201B3C1}" type="slidenum">
              <a:rPr lang="en-US" smtClean="0"/>
              <a:pPr/>
              <a:t>22</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BB2B55E-B81A-492F-A4E6-871D0C415620}" type="slidenum">
              <a:rPr lang="en-US" smtClean="0"/>
              <a:pPr/>
              <a:t>23</a:t>
            </a:fld>
            <a:endParaRPr lang="en-US" smtClean="0"/>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Orders can be made routine at times. Some techniques for managing ordering needs includes the use of purchase plans, vendor-managed inventory, and shifting to a system of continuous replenishment.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212B1BB-8D57-44A1-BFA7-7E91143F58E2}" type="slidenum">
              <a:rPr lang="en-US" smtClean="0"/>
              <a:pPr/>
              <a:t>25</a:t>
            </a:fld>
            <a:endParaRPr lang="en-US" smtClean="0"/>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 number of forces influence the development of a relationship between business partners. Four relevant factors are availability of alternatives, importance of supply, complexity of supply, and supply market dynamism. Based on these we can classify buyer–supplier relationships into eight categories.  1. Basic buying and selling—These are simple, routine exchanges with moderate levels of cooperation and information exchange. 2. Bare bones—These relationships require more adaptation by the seller and less cooperation and information exchange. 3. Contractual transaction—These exchanges are defined by formal contract and generally have low levels of trust, cooperation, and interaction. 4. Customer supply—In this traditional custom supply situation, competition rather than cooperation is the dominant form of governance. 5. Cooperative systems—The partners in cooperative systems are united in operational ways, but neither demonstrates structural commitment through legal means or adaptation. 6. Collaborative—In collaborative exchanges, much trust and commitment lead to true partnership. 7. Mutually adaptive—Buyers and sellers make many relationship-specific adaptations, but without necessarily achieving strong trust or cooperation. 8. Customer is king—In this close, cooperative relationship, the seller adapts to meet the customer’s needs without expecting much adaptation or change in exchange.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212B1BB-8D57-44A1-BFA7-7E91143F58E2}" type="slidenum">
              <a:rPr lang="en-US" smtClean="0"/>
              <a:pPr/>
              <a:t>26</a:t>
            </a:fld>
            <a:endParaRPr lang="en-US" smtClean="0"/>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A number of forces influence the development of a relationship between business partners. Four relevant factors are availability of alternatives, importance of supply, complexity of supply, and supply market dynamism. Based on these we can classify buyer–supplier relationships into eight categories.  1. Basic buying and selling—These are simple, routine exchanges with moderate levels of cooperation and information exchange. 2. Bare bones—These relationships require more adaptation by the seller and less cooperation and information exchange. 3. Contractual transaction—These exchanges are defined by formal contract and generally have low levels of trust, cooperation, and interaction. 4. Customer supply—In this traditional custom supply situation, competition rather than cooperation is the dominant form of governance. 5. Cooperative systems—The partners in cooperative systems are united in operational ways, but neither demonstrates structural commitment through legal means or adaptation. 6. Collaborative—In collaborative exchanges, much trust and commitment lead to true partnership. 7. Mutually adaptive—Buyers and sellers make many relationship-specific adaptations, but without necessarily achieving strong trust or cooperation. 8. Customer is king—In this close, cooperative relationship, the seller adapts to meet the customer’s needs without expecting much adaptation or change in exchange.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ln/>
        </p:spPr>
      </p:sp>
      <p:sp>
        <p:nvSpPr>
          <p:cNvPr id="5017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Much of what we have said also applies to the buying practices of institutional and government organizations. However, we want to highlight certain special features of these markets. The institutional market consists of schools, hospitals, nursing homes, prisons, and other institutions that must provide goods and services to people in their care. In most countries, government organizations are a major buyer of goods and services. They typically require suppliers to submit bids and often award the contract to the lowest bidder. In some cases, they will make allowance for superior quality or a reputation for completing contracts on time. Governments will also buy on a negotiated contract basis, primarily in complex projects with major R&amp;D costs and risks and those where there is little competition.</a:t>
            </a:r>
          </a:p>
        </p:txBody>
      </p:sp>
      <p:sp>
        <p:nvSpPr>
          <p:cNvPr id="501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ADAC752E-6EBC-4FCC-906D-F7A2A36EE92B}" type="slidenum">
              <a:rPr lang="en-US" smtClean="0"/>
              <a:pPr/>
              <a:t>27</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3FC4A11-EB81-411A-8ABE-A1919AED9E82}" type="datetime1">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6F8FE6-0990-45F1-BA28-D32BE3C8D732}" type="datetime1">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012A02-C858-484C-9A3A-219D093B557D}" type="datetime1">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C7984F-5A1A-49F2-B94E-71C253A0B309}" type="datetime1">
              <a:rPr lang="en-US" smtClean="0"/>
              <a:pPr/>
              <a:t>12/24/2012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2A8CD9-1C1A-46D3-9BDC-B7F4D928C517}" type="datetime1">
              <a:rPr lang="en-US" smtClean="0"/>
              <a:pPr/>
              <a:t>12/24/2012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E258332-83E9-40D6-BF73-EBA0FC4DACC9}" type="datetime1">
              <a:rPr lang="en-US" smtClean="0"/>
              <a:pPr/>
              <a:t>12/24/2012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B026E0-7490-411F-B54E-A627B56189CA}" type="datetime1">
              <a:rPr lang="en-US" smtClean="0"/>
              <a:pPr/>
              <a:t>12/24/2012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615E4A-F8CF-444E-9294-96C36438592F}" type="datetime1">
              <a:rPr lang="en-US" smtClean="0"/>
              <a:pPr/>
              <a:t>12/24/2012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519029-5E25-4C3D-B8F3-69A73A8CAB27}" type="datetime1">
              <a:rPr lang="en-US" smtClean="0"/>
              <a:pPr/>
              <a:t>12/24/2012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1E9E0C-FCAB-4151-BD24-B76EA519F3AE}" type="datetime1">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76A70F-8437-4E62-ABD5-86FEA604BB56}" type="datetime1">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p14="http://schemas.microsoft.com/office/powerpoint/2010/main" xmlns="" val="3351044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503897-8A9A-4AAF-8E32-0B4A65912D7B}" type="datetime1">
              <a:rPr lang="en-US" smtClean="0"/>
              <a:pPr/>
              <a:t>12/24/2012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18</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p14="http://schemas.microsoft.com/office/powerpoint/2010/main" xmlns=""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a:bodyPr>
          <a:lstStyle/>
          <a:p>
            <a:pPr marL="514350" indent="-514350"/>
            <a:r>
              <a:rPr lang="en-US" sz="6600" b="1" dirty="0" smtClean="0">
                <a:solidFill>
                  <a:schemeClr val="tx1">
                    <a:lumMod val="85000"/>
                    <a:lumOff val="15000"/>
                  </a:schemeClr>
                </a:solidFill>
              </a:rPr>
              <a:t>Marketing Ecology</a:t>
            </a:r>
            <a:endParaRPr lang="en-US" sz="6600" b="1" dirty="0">
              <a:solidFill>
                <a:schemeClr val="tx1">
                  <a:lumMod val="85000"/>
                  <a:lumOff val="15000"/>
                </a:schemeClr>
              </a:solidFill>
            </a:endParaRPr>
          </a:p>
        </p:txBody>
      </p:sp>
      <p:sp>
        <p:nvSpPr>
          <p:cNvPr id="2" name="Subtitle 1"/>
          <p:cNvSpPr>
            <a:spLocks noGrp="1"/>
          </p:cNvSpPr>
          <p:nvPr>
            <p:ph type="subTitle" idx="1"/>
          </p:nvPr>
        </p:nvSpPr>
        <p:spPr/>
        <p:txBody>
          <a:bodyPr/>
          <a:lstStyle/>
          <a:p>
            <a:r>
              <a:rPr lang="en-GB" dirty="0" smtClean="0"/>
              <a:t>Part 2</a:t>
            </a:r>
            <a:endParaRPr lang="en-GB" dirty="0"/>
          </a:p>
        </p:txBody>
      </p:sp>
    </p:spTree>
    <p:extLst>
      <p:ext uri="{BB962C8B-B14F-4D97-AF65-F5344CB8AC3E}">
        <p14:creationId xmlns:p14="http://schemas.microsoft.com/office/powerpoint/2010/main" xmlns="" val="207554030"/>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ctrTitle"/>
          </p:nvPr>
        </p:nvSpPr>
        <p:spPr/>
        <p:txBody>
          <a:bodyPr/>
          <a:lstStyle/>
          <a:p>
            <a:pPr eaLnBrk="1" hangingPunct="1"/>
            <a:r>
              <a:rPr lang="en-US" dirty="0" smtClean="0">
                <a:solidFill>
                  <a:schemeClr val="tx1"/>
                </a:solidFill>
                <a:latin typeface="Garamond" pitchFamily="18" charset="0"/>
              </a:rPr>
              <a:t>Analyzing </a:t>
            </a:r>
            <a:br>
              <a:rPr lang="en-US" dirty="0" smtClean="0">
                <a:solidFill>
                  <a:schemeClr val="tx1"/>
                </a:solidFill>
                <a:latin typeface="Garamond" pitchFamily="18" charset="0"/>
              </a:rPr>
            </a:br>
            <a:r>
              <a:rPr lang="en-US" dirty="0" smtClean="0">
                <a:solidFill>
                  <a:schemeClr val="tx1"/>
                </a:solidFill>
                <a:latin typeface="Garamond" pitchFamily="18" charset="0"/>
              </a:rPr>
              <a:t>Business Markets</a:t>
            </a:r>
          </a:p>
        </p:txBody>
      </p:sp>
      <p:sp>
        <p:nvSpPr>
          <p:cNvPr id="2" name="Subtitle 1"/>
          <p:cNvSpPr>
            <a:spLocks noGrp="1"/>
          </p:cNvSpPr>
          <p:nvPr>
            <p:ph type="subTitle" idx="1"/>
          </p:nvPr>
        </p:nvSpPr>
        <p:spPr/>
        <p:txBody>
          <a:bodyPr/>
          <a:lstStyle/>
          <a:p>
            <a:endParaRPr lang="en-GB"/>
          </a:p>
        </p:txBody>
      </p:sp>
    </p:spTree>
    <p:extLst>
      <p:ext uri="{BB962C8B-B14F-4D97-AF65-F5344CB8AC3E}">
        <p14:creationId xmlns:p14="http://schemas.microsoft.com/office/powerpoint/2010/main" xmlns="" val="3517051179"/>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5" name="Rectangle 4"/>
          <p:cNvSpPr>
            <a:spLocks noGrp="1" noChangeArrowheads="1"/>
          </p:cNvSpPr>
          <p:nvPr>
            <p:ph type="title"/>
          </p:nvPr>
        </p:nvSpPr>
        <p:spPr/>
        <p:txBody>
          <a:bodyPr/>
          <a:lstStyle/>
          <a:p>
            <a:r>
              <a:rPr lang="en-US" dirty="0"/>
              <a:t>Lecture Agenda</a:t>
            </a:r>
            <a:endParaRPr lang="en-US" dirty="0" smtClean="0"/>
          </a:p>
        </p:txBody>
      </p:sp>
      <p:sp>
        <p:nvSpPr>
          <p:cNvPr id="16386" name="Rectangle 5"/>
          <p:cNvSpPr>
            <a:spLocks noGrp="1" noChangeArrowheads="1"/>
          </p:cNvSpPr>
          <p:nvPr>
            <p:ph type="body" idx="1"/>
          </p:nvPr>
        </p:nvSpPr>
        <p:spPr>
          <a:xfrm>
            <a:off x="533400" y="1600200"/>
            <a:ext cx="7543800" cy="4572000"/>
          </a:xfrm>
        </p:spPr>
        <p:txBody>
          <a:bodyPr/>
          <a:lstStyle/>
          <a:p>
            <a:pPr eaLnBrk="1" hangingPunct="1"/>
            <a:r>
              <a:rPr lang="en-US" smtClean="0"/>
              <a:t>What is the business market, and how does it differ from the consumer market?</a:t>
            </a:r>
          </a:p>
          <a:p>
            <a:pPr eaLnBrk="1" hangingPunct="1"/>
            <a:r>
              <a:rPr lang="en-US" smtClean="0"/>
              <a:t>What buying situations do organizational buyers face?</a:t>
            </a:r>
          </a:p>
          <a:p>
            <a:pPr eaLnBrk="1" hangingPunct="1"/>
            <a:r>
              <a:rPr lang="en-US" smtClean="0"/>
              <a:t>Who participates in the business-to-business buying process?</a:t>
            </a:r>
          </a:p>
        </p:txBody>
      </p:sp>
    </p:spTree>
    <p:extLst>
      <p:ext uri="{BB962C8B-B14F-4D97-AF65-F5344CB8AC3E}">
        <p14:creationId xmlns:p14="http://schemas.microsoft.com/office/powerpoint/2010/main" xmlns="" val="645538042"/>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p:txBody>
          <a:bodyPr/>
          <a:lstStyle/>
          <a:p>
            <a:r>
              <a:rPr lang="en-US" dirty="0"/>
              <a:t>Lecture Agenda</a:t>
            </a:r>
            <a:endParaRPr lang="en-US" dirty="0" smtClean="0"/>
          </a:p>
        </p:txBody>
      </p:sp>
      <p:sp>
        <p:nvSpPr>
          <p:cNvPr id="18435" name="Rectangle 5"/>
          <p:cNvSpPr>
            <a:spLocks noGrp="1" noChangeArrowheads="1"/>
          </p:cNvSpPr>
          <p:nvPr>
            <p:ph type="body" idx="1"/>
          </p:nvPr>
        </p:nvSpPr>
        <p:spPr>
          <a:xfrm>
            <a:off x="533400" y="1600200"/>
            <a:ext cx="7620000" cy="4572000"/>
          </a:xfrm>
        </p:spPr>
        <p:txBody>
          <a:bodyPr/>
          <a:lstStyle/>
          <a:p>
            <a:pPr eaLnBrk="1" hangingPunct="1"/>
            <a:r>
              <a:rPr lang="en-US" smtClean="0"/>
              <a:t>How do business buyers make their decisions?</a:t>
            </a:r>
          </a:p>
          <a:p>
            <a:pPr eaLnBrk="1" hangingPunct="1"/>
            <a:r>
              <a:rPr lang="en-US" smtClean="0"/>
              <a:t>How can companies build strong relationships with business customers?</a:t>
            </a:r>
          </a:p>
          <a:p>
            <a:pPr eaLnBrk="1" hangingPunct="1"/>
            <a:r>
              <a:rPr lang="en-US" smtClean="0"/>
              <a:t>How do institutional buyers and government agencies do their buying?</a:t>
            </a:r>
          </a:p>
        </p:txBody>
      </p:sp>
    </p:spTree>
    <p:extLst>
      <p:ext uri="{BB962C8B-B14F-4D97-AF65-F5344CB8AC3E}">
        <p14:creationId xmlns:p14="http://schemas.microsoft.com/office/powerpoint/2010/main" xmlns="" val="3715560407"/>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mtClean="0"/>
              <a:t>What is Organizational Buying?</a:t>
            </a:r>
          </a:p>
        </p:txBody>
      </p:sp>
      <p:sp>
        <p:nvSpPr>
          <p:cNvPr id="20483" name="Rectangle 5"/>
          <p:cNvSpPr>
            <a:spLocks noGrp="1" noChangeArrowheads="1"/>
          </p:cNvSpPr>
          <p:nvPr>
            <p:ph type="body" idx="1"/>
          </p:nvPr>
        </p:nvSpPr>
        <p:spPr>
          <a:xfrm>
            <a:off x="762000" y="1600200"/>
            <a:ext cx="7467600" cy="4572000"/>
          </a:xfrm>
        </p:spPr>
        <p:txBody>
          <a:bodyPr/>
          <a:lstStyle/>
          <a:p>
            <a:pPr indent="4763" algn="r" eaLnBrk="1" hangingPunct="1">
              <a:buFontTx/>
              <a:buNone/>
            </a:pPr>
            <a:r>
              <a:rPr lang="en-US" b="1" smtClean="0"/>
              <a:t>Organizational buying</a:t>
            </a:r>
            <a:r>
              <a:rPr lang="en-US" smtClean="0"/>
              <a:t> refers to the decision-making process by which formal organizations establish the need for purchased products and services, and identify, evaluate, and choose among alternative brands and suppliers.</a:t>
            </a:r>
          </a:p>
        </p:txBody>
      </p:sp>
    </p:spTree>
    <p:extLst>
      <p:ext uri="{BB962C8B-B14F-4D97-AF65-F5344CB8AC3E}">
        <p14:creationId xmlns:p14="http://schemas.microsoft.com/office/powerpoint/2010/main" xmlns="" val="1852301438"/>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pPr eaLnBrk="1" hangingPunct="1"/>
            <a:r>
              <a:rPr lang="en-US" smtClean="0"/>
              <a:t>Top Marketing Challenges </a:t>
            </a:r>
          </a:p>
        </p:txBody>
      </p:sp>
      <p:sp>
        <p:nvSpPr>
          <p:cNvPr id="22530" name="Rectangle 3"/>
          <p:cNvSpPr>
            <a:spLocks noGrp="1" noChangeArrowheads="1"/>
          </p:cNvSpPr>
          <p:nvPr>
            <p:ph type="body" idx="1"/>
          </p:nvPr>
        </p:nvSpPr>
        <p:spPr>
          <a:xfrm>
            <a:off x="381000" y="1447800"/>
            <a:ext cx="7924800" cy="4572000"/>
          </a:xfrm>
        </p:spPr>
        <p:txBody>
          <a:bodyPr/>
          <a:lstStyle/>
          <a:p>
            <a:pPr eaLnBrk="1" hangingPunct="1"/>
            <a:r>
              <a:rPr lang="en-US" sz="2400" dirty="0" smtClean="0"/>
              <a:t>Understanding customer needs in new ways;</a:t>
            </a:r>
          </a:p>
          <a:p>
            <a:pPr eaLnBrk="1" hangingPunct="1"/>
            <a:r>
              <a:rPr lang="en-US" sz="2400" dirty="0" smtClean="0"/>
              <a:t>Identifying new opportunities for growth;</a:t>
            </a:r>
          </a:p>
          <a:p>
            <a:pPr eaLnBrk="1" hangingPunct="1"/>
            <a:r>
              <a:rPr lang="en-US" sz="2400" dirty="0" smtClean="0"/>
              <a:t>Improving value management techniques </a:t>
            </a:r>
          </a:p>
          <a:p>
            <a:pPr eaLnBrk="1" hangingPunct="1"/>
            <a:r>
              <a:rPr lang="en-US" sz="2400" dirty="0" smtClean="0"/>
              <a:t>Competing and growing in global markets</a:t>
            </a:r>
          </a:p>
          <a:p>
            <a:pPr eaLnBrk="1" hangingPunct="1"/>
            <a:r>
              <a:rPr lang="en-US" sz="2400" dirty="0" smtClean="0"/>
              <a:t>Countering the threat of product and service commoditization</a:t>
            </a:r>
          </a:p>
          <a:p>
            <a:pPr eaLnBrk="1" hangingPunct="1"/>
            <a:r>
              <a:rPr lang="en-US" sz="2400" dirty="0" smtClean="0"/>
              <a:t>Convincing C-level executives to embrace the marketing concept</a:t>
            </a:r>
          </a:p>
        </p:txBody>
      </p:sp>
    </p:spTree>
    <p:extLst>
      <p:ext uri="{BB962C8B-B14F-4D97-AF65-F5344CB8AC3E}">
        <p14:creationId xmlns:p14="http://schemas.microsoft.com/office/powerpoint/2010/main" xmlns="" val="3740988282"/>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7" name="Rectangle 5"/>
          <p:cNvSpPr>
            <a:spLocks noGrp="1" noChangeArrowheads="1"/>
          </p:cNvSpPr>
          <p:nvPr>
            <p:ph type="title"/>
          </p:nvPr>
        </p:nvSpPr>
        <p:spPr/>
        <p:txBody>
          <a:bodyPr>
            <a:normAutofit fontScale="90000"/>
          </a:bodyPr>
          <a:lstStyle/>
          <a:p>
            <a:pPr eaLnBrk="1" hangingPunct="1"/>
            <a:r>
              <a:rPr lang="en-US" smtClean="0"/>
              <a:t>Characteristics of </a:t>
            </a:r>
            <a:br>
              <a:rPr lang="en-US" smtClean="0"/>
            </a:br>
            <a:r>
              <a:rPr lang="en-US" smtClean="0"/>
              <a:t>Business Markets</a:t>
            </a:r>
          </a:p>
        </p:txBody>
      </p:sp>
      <p:sp>
        <p:nvSpPr>
          <p:cNvPr id="24578" name="Rectangle 6"/>
          <p:cNvSpPr>
            <a:spLocks noGrp="1" noChangeArrowheads="1"/>
          </p:cNvSpPr>
          <p:nvPr>
            <p:ph sz="half" idx="1"/>
          </p:nvPr>
        </p:nvSpPr>
        <p:spPr/>
        <p:txBody>
          <a:bodyPr/>
          <a:lstStyle/>
          <a:p>
            <a:pPr eaLnBrk="1" hangingPunct="1"/>
            <a:r>
              <a:rPr lang="en-US" dirty="0" smtClean="0"/>
              <a:t>Fewer buyers</a:t>
            </a:r>
          </a:p>
          <a:p>
            <a:pPr eaLnBrk="1" hangingPunct="1"/>
            <a:r>
              <a:rPr lang="en-US" dirty="0" smtClean="0"/>
              <a:t>Close supplier-customer relationships</a:t>
            </a:r>
          </a:p>
          <a:p>
            <a:pPr eaLnBrk="1" hangingPunct="1"/>
            <a:r>
              <a:rPr lang="en-US" dirty="0" smtClean="0"/>
              <a:t>Professional purchasing</a:t>
            </a:r>
          </a:p>
          <a:p>
            <a:pPr eaLnBrk="1" hangingPunct="1"/>
            <a:r>
              <a:rPr lang="en-US" dirty="0" smtClean="0"/>
              <a:t>Many buying influences</a:t>
            </a:r>
          </a:p>
          <a:p>
            <a:pPr eaLnBrk="1" hangingPunct="1"/>
            <a:endParaRPr lang="en-US" dirty="0" smtClean="0"/>
          </a:p>
        </p:txBody>
      </p:sp>
      <p:sp>
        <p:nvSpPr>
          <p:cNvPr id="24579" name="Rectangle 7"/>
          <p:cNvSpPr>
            <a:spLocks noGrp="1" noChangeArrowheads="1"/>
          </p:cNvSpPr>
          <p:nvPr>
            <p:ph sz="half" idx="2"/>
          </p:nvPr>
        </p:nvSpPr>
        <p:spPr/>
        <p:txBody>
          <a:bodyPr/>
          <a:lstStyle/>
          <a:p>
            <a:pPr eaLnBrk="1" hangingPunct="1"/>
            <a:r>
              <a:rPr lang="en-US" dirty="0" smtClean="0"/>
              <a:t>Multiple sales calls</a:t>
            </a:r>
          </a:p>
          <a:p>
            <a:pPr eaLnBrk="1" hangingPunct="1"/>
            <a:r>
              <a:rPr lang="en-US" dirty="0" smtClean="0"/>
              <a:t>Derived demand</a:t>
            </a:r>
          </a:p>
          <a:p>
            <a:pPr eaLnBrk="1" hangingPunct="1"/>
            <a:r>
              <a:rPr lang="en-US" dirty="0" smtClean="0"/>
              <a:t>Inelastic demand</a:t>
            </a:r>
          </a:p>
          <a:p>
            <a:pPr eaLnBrk="1" hangingPunct="1"/>
            <a:r>
              <a:rPr lang="en-US" dirty="0" smtClean="0"/>
              <a:t>Fluctuating demand</a:t>
            </a:r>
          </a:p>
          <a:p>
            <a:pPr eaLnBrk="1" hangingPunct="1"/>
            <a:r>
              <a:rPr lang="en-US" dirty="0" smtClean="0"/>
              <a:t>Geographically concentrated buyers</a:t>
            </a:r>
          </a:p>
          <a:p>
            <a:pPr eaLnBrk="1" hangingPunct="1"/>
            <a:r>
              <a:rPr lang="en-US" dirty="0" smtClean="0"/>
              <a:t>Direct purchasing</a:t>
            </a:r>
          </a:p>
          <a:p>
            <a:pPr eaLnBrk="1" hangingPunct="1"/>
            <a:endParaRPr lang="en-US" dirty="0" smtClean="0"/>
          </a:p>
        </p:txBody>
      </p:sp>
    </p:spTree>
    <p:extLst>
      <p:ext uri="{BB962C8B-B14F-4D97-AF65-F5344CB8AC3E}">
        <p14:creationId xmlns:p14="http://schemas.microsoft.com/office/powerpoint/2010/main" xmlns="" val="1948887608"/>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z="3200" smtClean="0"/>
              <a:t>Buying Situation</a:t>
            </a:r>
          </a:p>
        </p:txBody>
      </p:sp>
      <p:sp>
        <p:nvSpPr>
          <p:cNvPr id="5" name="Rounded Rectangle 4"/>
          <p:cNvSpPr/>
          <p:nvPr/>
        </p:nvSpPr>
        <p:spPr>
          <a:xfrm>
            <a:off x="1905000" y="1828800"/>
            <a:ext cx="48006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Straight Rebuy</a:t>
            </a:r>
          </a:p>
        </p:txBody>
      </p:sp>
      <p:sp>
        <p:nvSpPr>
          <p:cNvPr id="6" name="Rounded Rectangle 5"/>
          <p:cNvSpPr/>
          <p:nvPr/>
        </p:nvSpPr>
        <p:spPr>
          <a:xfrm>
            <a:off x="1905000" y="2895600"/>
            <a:ext cx="48006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Modified Rebuy</a:t>
            </a:r>
          </a:p>
        </p:txBody>
      </p:sp>
      <p:sp>
        <p:nvSpPr>
          <p:cNvPr id="7" name="Rounded Rectangle 6"/>
          <p:cNvSpPr/>
          <p:nvPr/>
        </p:nvSpPr>
        <p:spPr>
          <a:xfrm>
            <a:off x="1905000" y="3962400"/>
            <a:ext cx="48006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New Task</a:t>
            </a:r>
          </a:p>
        </p:txBody>
      </p:sp>
    </p:spTree>
    <p:extLst>
      <p:ext uri="{BB962C8B-B14F-4D97-AF65-F5344CB8AC3E}">
        <p14:creationId xmlns:p14="http://schemas.microsoft.com/office/powerpoint/2010/main" xmlns="" val="2989082924"/>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4"/>
          <p:cNvSpPr>
            <a:spLocks noGrp="1"/>
          </p:cNvSpPr>
          <p:nvPr>
            <p:ph type="title"/>
          </p:nvPr>
        </p:nvSpPr>
        <p:spPr/>
        <p:txBody>
          <a:bodyPr/>
          <a:lstStyle/>
          <a:p>
            <a:pPr eaLnBrk="1" hangingPunct="1"/>
            <a:r>
              <a:rPr lang="en-US" smtClean="0"/>
              <a:t>Systems Buying And Selling </a:t>
            </a:r>
          </a:p>
        </p:txBody>
      </p:sp>
      <p:sp>
        <p:nvSpPr>
          <p:cNvPr id="2" name="Content Placeholder 1"/>
          <p:cNvSpPr>
            <a:spLocks noGrp="1"/>
          </p:cNvSpPr>
          <p:nvPr>
            <p:ph idx="1"/>
          </p:nvPr>
        </p:nvSpPr>
        <p:spPr/>
        <p:txBody>
          <a:bodyPr>
            <a:noAutofit/>
          </a:bodyPr>
          <a:lstStyle/>
          <a:p>
            <a:r>
              <a:rPr lang="en-US" sz="1800" dirty="0">
                <a:latin typeface="Arial" pitchFamily="34" charset="0"/>
              </a:rPr>
              <a:t>Many business buyers prefer to buy a total problem solution from one </a:t>
            </a:r>
            <a:r>
              <a:rPr lang="en-US" sz="1800" dirty="0" smtClean="0">
                <a:latin typeface="Arial" pitchFamily="34" charset="0"/>
              </a:rPr>
              <a:t>seller called </a:t>
            </a:r>
            <a:r>
              <a:rPr lang="en-US" sz="1800" dirty="0">
                <a:latin typeface="Arial" pitchFamily="34" charset="0"/>
              </a:rPr>
              <a:t>systems </a:t>
            </a:r>
            <a:r>
              <a:rPr lang="en-US" sz="1800" dirty="0" smtClean="0">
                <a:latin typeface="Arial" pitchFamily="34" charset="0"/>
              </a:rPr>
              <a:t>buying</a:t>
            </a:r>
          </a:p>
          <a:p>
            <a:r>
              <a:rPr lang="en-US" sz="1800" dirty="0">
                <a:latin typeface="Arial" pitchFamily="34" charset="0"/>
              </a:rPr>
              <a:t>T</a:t>
            </a:r>
            <a:r>
              <a:rPr lang="en-US" sz="1800" dirty="0" smtClean="0">
                <a:latin typeface="Arial" pitchFamily="34" charset="0"/>
              </a:rPr>
              <a:t>he </a:t>
            </a:r>
            <a:r>
              <a:rPr lang="en-US" sz="1800" dirty="0">
                <a:latin typeface="Arial" pitchFamily="34" charset="0"/>
              </a:rPr>
              <a:t>practice originated with government purchases of major weapons and communications systems. </a:t>
            </a:r>
            <a:endParaRPr lang="en-US" sz="1800" dirty="0" smtClean="0">
              <a:latin typeface="Arial" pitchFamily="34" charset="0"/>
            </a:endParaRPr>
          </a:p>
          <a:p>
            <a:r>
              <a:rPr lang="en-US" sz="1800" dirty="0" smtClean="0">
                <a:latin typeface="Arial" pitchFamily="34" charset="0"/>
              </a:rPr>
              <a:t>The </a:t>
            </a:r>
            <a:r>
              <a:rPr lang="en-US" sz="1800" dirty="0">
                <a:latin typeface="Arial" pitchFamily="34" charset="0"/>
              </a:rPr>
              <a:t>government solicited bids from prime contractors that, if awarded the contract, would be responsible for bidding out and assembling the system’s subcomponents from second-tier contractors</a:t>
            </a:r>
            <a:r>
              <a:rPr lang="en-US" sz="1800" dirty="0" smtClean="0">
                <a:latin typeface="Arial" pitchFamily="34" charset="0"/>
              </a:rPr>
              <a:t>.</a:t>
            </a:r>
          </a:p>
          <a:p>
            <a:r>
              <a:rPr lang="en-US" sz="1800" dirty="0" smtClean="0">
                <a:latin typeface="Arial" pitchFamily="34" charset="0"/>
              </a:rPr>
              <a:t>The </a:t>
            </a:r>
            <a:r>
              <a:rPr lang="en-US" sz="1800" dirty="0">
                <a:latin typeface="Arial" pitchFamily="34" charset="0"/>
              </a:rPr>
              <a:t>prime contractor thus provided a turnkey solution, so-called because the buyer simply had to turn one key to get the job done</a:t>
            </a:r>
            <a:r>
              <a:rPr lang="en-US" sz="1800" dirty="0" smtClean="0">
                <a:latin typeface="Arial" pitchFamily="34" charset="0"/>
              </a:rPr>
              <a:t>.</a:t>
            </a:r>
          </a:p>
          <a:p>
            <a:r>
              <a:rPr lang="en-US" sz="1800" dirty="0" smtClean="0">
                <a:latin typeface="Arial" pitchFamily="34" charset="0"/>
              </a:rPr>
              <a:t>Sellers </a:t>
            </a:r>
            <a:r>
              <a:rPr lang="en-US" sz="1800" dirty="0">
                <a:latin typeface="Arial" pitchFamily="34" charset="0"/>
              </a:rPr>
              <a:t>have increasingly recognized that buyers like to purchase in this way, and many have adopted systems selling as a marketing tool. </a:t>
            </a:r>
            <a:endParaRPr lang="en-US" sz="1800" dirty="0" smtClean="0">
              <a:latin typeface="Arial" pitchFamily="34" charset="0"/>
            </a:endParaRPr>
          </a:p>
          <a:p>
            <a:r>
              <a:rPr lang="en-US" sz="1800" dirty="0" smtClean="0">
                <a:latin typeface="Arial" pitchFamily="34" charset="0"/>
              </a:rPr>
              <a:t>One </a:t>
            </a:r>
            <a:r>
              <a:rPr lang="en-US" sz="1800" dirty="0">
                <a:latin typeface="Arial" pitchFamily="34" charset="0"/>
              </a:rPr>
              <a:t>variant of systems selling is systems contracting, in which a single supplier provides the buyer with its entire requirement of </a:t>
            </a:r>
            <a:r>
              <a:rPr lang="en-US" sz="1800" dirty="0" smtClean="0">
                <a:latin typeface="Arial" pitchFamily="34" charset="0"/>
              </a:rPr>
              <a:t>supplies</a:t>
            </a:r>
            <a:r>
              <a:rPr lang="en-US" sz="1800" dirty="0">
                <a:latin typeface="Arial" pitchFamily="34" charset="0"/>
              </a:rPr>
              <a:t>. </a:t>
            </a:r>
            <a:endParaRPr lang="en-US" sz="1800" dirty="0" smtClean="0">
              <a:latin typeface="Arial" pitchFamily="34" charset="0"/>
            </a:endParaRPr>
          </a:p>
          <a:p>
            <a:pPr lvl="1"/>
            <a:r>
              <a:rPr lang="en-US" sz="1400" dirty="0" smtClean="0">
                <a:latin typeface="Arial" pitchFamily="34" charset="0"/>
              </a:rPr>
              <a:t>Manage </a:t>
            </a:r>
            <a:r>
              <a:rPr lang="en-US" sz="1400" dirty="0">
                <a:latin typeface="Arial" pitchFamily="34" charset="0"/>
              </a:rPr>
              <a:t>the customer’s </a:t>
            </a:r>
            <a:r>
              <a:rPr lang="en-US" sz="1400" dirty="0" smtClean="0">
                <a:latin typeface="Arial" pitchFamily="34" charset="0"/>
              </a:rPr>
              <a:t>inventory</a:t>
            </a:r>
          </a:p>
          <a:p>
            <a:pPr lvl="1"/>
            <a:r>
              <a:rPr lang="en-US" sz="1400" dirty="0" smtClean="0">
                <a:latin typeface="Arial" pitchFamily="34" charset="0"/>
              </a:rPr>
              <a:t>Dams</a:t>
            </a:r>
            <a:r>
              <a:rPr lang="en-US" sz="1400" dirty="0">
                <a:latin typeface="Arial" pitchFamily="34" charset="0"/>
              </a:rPr>
              <a:t>, steel factories, irrigation systems, sanitation systems, pipelines, utilities, and even new towns</a:t>
            </a:r>
            <a:r>
              <a:rPr lang="en-US" sz="1400" dirty="0" smtClean="0">
                <a:latin typeface="Arial" pitchFamily="34" charset="0"/>
              </a:rPr>
              <a:t>.</a:t>
            </a:r>
            <a:endParaRPr lang="en-US" sz="1400" dirty="0">
              <a:latin typeface="Arial" pitchFamily="34" charset="0"/>
            </a:endParaRPr>
          </a:p>
        </p:txBody>
      </p:sp>
    </p:spTree>
    <p:extLst>
      <p:ext uri="{BB962C8B-B14F-4D97-AF65-F5344CB8AC3E}">
        <p14:creationId xmlns:p14="http://schemas.microsoft.com/office/powerpoint/2010/main" xmlns="" val="4104399890"/>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dirty="0" smtClean="0"/>
              <a:t>The Buying Center</a:t>
            </a:r>
          </a:p>
        </p:txBody>
      </p:sp>
      <p:sp>
        <p:nvSpPr>
          <p:cNvPr id="30723" name="Rectangle 12"/>
          <p:cNvSpPr>
            <a:spLocks noGrp="1" noChangeArrowheads="1"/>
          </p:cNvSpPr>
          <p:nvPr>
            <p:ph type="body" sz="half" idx="1"/>
          </p:nvPr>
        </p:nvSpPr>
        <p:spPr/>
        <p:txBody>
          <a:bodyPr/>
          <a:lstStyle/>
          <a:p>
            <a:pPr eaLnBrk="1" hangingPunct="1"/>
            <a:r>
              <a:rPr lang="en-US" smtClean="0"/>
              <a:t>Initiators</a:t>
            </a:r>
          </a:p>
          <a:p>
            <a:pPr eaLnBrk="1" hangingPunct="1"/>
            <a:r>
              <a:rPr lang="en-US" smtClean="0"/>
              <a:t>Users</a:t>
            </a:r>
          </a:p>
          <a:p>
            <a:pPr eaLnBrk="1" hangingPunct="1"/>
            <a:r>
              <a:rPr lang="en-US" smtClean="0"/>
              <a:t>Influencers</a:t>
            </a:r>
          </a:p>
          <a:p>
            <a:pPr eaLnBrk="1" hangingPunct="1"/>
            <a:r>
              <a:rPr lang="en-US" smtClean="0"/>
              <a:t>Deciders</a:t>
            </a:r>
          </a:p>
        </p:txBody>
      </p:sp>
      <p:sp>
        <p:nvSpPr>
          <p:cNvPr id="30724" name="Rectangle 13"/>
          <p:cNvSpPr>
            <a:spLocks noGrp="1" noChangeArrowheads="1"/>
          </p:cNvSpPr>
          <p:nvPr>
            <p:ph type="body" sz="half" idx="2"/>
          </p:nvPr>
        </p:nvSpPr>
        <p:spPr/>
        <p:txBody>
          <a:bodyPr/>
          <a:lstStyle/>
          <a:p>
            <a:pPr eaLnBrk="1" hangingPunct="1"/>
            <a:r>
              <a:rPr lang="en-US" smtClean="0"/>
              <a:t>Approvers</a:t>
            </a:r>
          </a:p>
          <a:p>
            <a:pPr eaLnBrk="1" hangingPunct="1"/>
            <a:r>
              <a:rPr lang="en-US" smtClean="0"/>
              <a:t>Buyers</a:t>
            </a:r>
          </a:p>
          <a:p>
            <a:pPr eaLnBrk="1" hangingPunct="1"/>
            <a:r>
              <a:rPr lang="en-US" smtClean="0"/>
              <a:t>Gatekeepers</a:t>
            </a:r>
          </a:p>
        </p:txBody>
      </p:sp>
    </p:spTree>
    <p:extLst>
      <p:ext uri="{BB962C8B-B14F-4D97-AF65-F5344CB8AC3E}">
        <p14:creationId xmlns:p14="http://schemas.microsoft.com/office/powerpoint/2010/main" xmlns="" val="2712568122"/>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dirty="0" smtClean="0"/>
              <a:t>The Buying Center</a:t>
            </a:r>
          </a:p>
        </p:txBody>
      </p:sp>
      <p:sp>
        <p:nvSpPr>
          <p:cNvPr id="30723" name="Rectangle 12"/>
          <p:cNvSpPr>
            <a:spLocks noGrp="1" noChangeArrowheads="1"/>
          </p:cNvSpPr>
          <p:nvPr>
            <p:ph idx="1"/>
          </p:nvPr>
        </p:nvSpPr>
        <p:spPr/>
        <p:txBody>
          <a:bodyPr>
            <a:normAutofit fontScale="55000" lnSpcReduction="20000"/>
          </a:bodyPr>
          <a:lstStyle/>
          <a:p>
            <a:r>
              <a:rPr lang="en-US" dirty="0">
                <a:latin typeface="Arial" pitchFamily="34" charset="0"/>
              </a:rPr>
              <a:t>The buying center consists of all those individuals and groups who participate in the purchasing decision-making process, who share some common goals and the risks arising from the decisions. </a:t>
            </a:r>
            <a:endParaRPr lang="en-US" dirty="0" smtClean="0">
              <a:latin typeface="Arial" pitchFamily="34" charset="0"/>
            </a:endParaRPr>
          </a:p>
          <a:p>
            <a:r>
              <a:rPr lang="en-US" b="1" dirty="0" smtClean="0">
                <a:latin typeface="Arial" pitchFamily="34" charset="0"/>
              </a:rPr>
              <a:t>Initiators</a:t>
            </a:r>
            <a:r>
              <a:rPr lang="en-US" dirty="0" smtClean="0">
                <a:latin typeface="Arial" pitchFamily="34" charset="0"/>
              </a:rPr>
              <a:t> are users or others in the organization who request that something be purchased.</a:t>
            </a:r>
          </a:p>
          <a:p>
            <a:r>
              <a:rPr lang="en-US" b="1" dirty="0" smtClean="0">
                <a:latin typeface="Arial" pitchFamily="34" charset="0"/>
              </a:rPr>
              <a:t>Users</a:t>
            </a:r>
            <a:r>
              <a:rPr lang="en-US" dirty="0" smtClean="0">
                <a:latin typeface="Arial" pitchFamily="34" charset="0"/>
              </a:rPr>
              <a:t> </a:t>
            </a:r>
            <a:r>
              <a:rPr lang="en-US" dirty="0">
                <a:latin typeface="Arial" pitchFamily="34" charset="0"/>
              </a:rPr>
              <a:t>are those who will use the product or service. In many cases, the users initiate the buying proposal and help define the product requirements.</a:t>
            </a:r>
          </a:p>
          <a:p>
            <a:r>
              <a:rPr lang="en-US" b="1" dirty="0">
                <a:latin typeface="Arial" pitchFamily="34" charset="0"/>
              </a:rPr>
              <a:t>Influencers</a:t>
            </a:r>
            <a:r>
              <a:rPr lang="en-US" dirty="0">
                <a:latin typeface="Arial" pitchFamily="34" charset="0"/>
              </a:rPr>
              <a:t> are people who influence the buying decision, often by helping define specifications and providing information for evaluating alternatives. </a:t>
            </a:r>
          </a:p>
          <a:p>
            <a:r>
              <a:rPr lang="en-US" b="1" dirty="0">
                <a:latin typeface="Arial" pitchFamily="34" charset="0"/>
              </a:rPr>
              <a:t>Deciders</a:t>
            </a:r>
            <a:r>
              <a:rPr lang="en-US" dirty="0">
                <a:latin typeface="Arial" pitchFamily="34" charset="0"/>
              </a:rPr>
              <a:t> are people who decide on product requirements or on suppliers.</a:t>
            </a:r>
          </a:p>
          <a:p>
            <a:r>
              <a:rPr lang="en-US" b="1" dirty="0">
                <a:latin typeface="Arial" pitchFamily="34" charset="0"/>
              </a:rPr>
              <a:t>Approvers </a:t>
            </a:r>
            <a:r>
              <a:rPr lang="en-US" dirty="0">
                <a:latin typeface="Arial" pitchFamily="34" charset="0"/>
              </a:rPr>
              <a:t>are people who authorize the proposed actions of deciders or buyers.</a:t>
            </a:r>
          </a:p>
          <a:p>
            <a:r>
              <a:rPr lang="en-US" b="1" dirty="0">
                <a:latin typeface="Arial" pitchFamily="34" charset="0"/>
              </a:rPr>
              <a:t>Buyers</a:t>
            </a:r>
            <a:r>
              <a:rPr lang="en-US" dirty="0">
                <a:latin typeface="Arial" pitchFamily="34" charset="0"/>
              </a:rPr>
              <a:t> are people who have formal authority to select the supplier and arrange the purchase terms. Buyers may help shape product specifications, but they play their major role in selecting vendors and negotiating. </a:t>
            </a:r>
          </a:p>
          <a:p>
            <a:r>
              <a:rPr lang="en-US" b="1" dirty="0">
                <a:latin typeface="Arial" pitchFamily="34" charset="0"/>
              </a:rPr>
              <a:t>Gatekeepers</a:t>
            </a:r>
            <a:r>
              <a:rPr lang="en-US" dirty="0">
                <a:latin typeface="Arial" pitchFamily="34" charset="0"/>
              </a:rPr>
              <a:t> are people who have the power to prevent sellers or information from reaching members of the buying center. </a:t>
            </a:r>
          </a:p>
        </p:txBody>
      </p:sp>
    </p:spTree>
    <p:extLst>
      <p:ext uri="{BB962C8B-B14F-4D97-AF65-F5344CB8AC3E}">
        <p14:creationId xmlns:p14="http://schemas.microsoft.com/office/powerpoint/2010/main" xmlns="" val="2633738082"/>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9" name="Rectangle 4"/>
          <p:cNvSpPr>
            <a:spLocks noGrp="1" noChangeArrowheads="1"/>
          </p:cNvSpPr>
          <p:nvPr>
            <p:ph type="title"/>
          </p:nvPr>
        </p:nvSpPr>
        <p:spPr/>
        <p:txBody>
          <a:bodyPr/>
          <a:lstStyle/>
          <a:p>
            <a:pPr eaLnBrk="1" hangingPunct="1"/>
            <a:r>
              <a:rPr lang="en-US" smtClean="0"/>
              <a:t>Of Concern to Marketers</a:t>
            </a:r>
          </a:p>
        </p:txBody>
      </p:sp>
      <p:sp>
        <p:nvSpPr>
          <p:cNvPr id="32770" name="Rectangle 5"/>
          <p:cNvSpPr>
            <a:spLocks noGrp="1" noChangeArrowheads="1"/>
          </p:cNvSpPr>
          <p:nvPr>
            <p:ph type="body" idx="1"/>
          </p:nvPr>
        </p:nvSpPr>
        <p:spPr/>
        <p:txBody>
          <a:bodyPr/>
          <a:lstStyle/>
          <a:p>
            <a:pPr eaLnBrk="1" hangingPunct="1"/>
            <a:r>
              <a:rPr lang="en-US" smtClean="0"/>
              <a:t>Who are the major decision participants?</a:t>
            </a:r>
          </a:p>
          <a:p>
            <a:pPr eaLnBrk="1" hangingPunct="1"/>
            <a:r>
              <a:rPr lang="en-US" smtClean="0"/>
              <a:t>What decisions do they influence?</a:t>
            </a:r>
          </a:p>
          <a:p>
            <a:pPr eaLnBrk="1" hangingPunct="1"/>
            <a:r>
              <a:rPr lang="en-US" smtClean="0"/>
              <a:t>What is their level of influence?</a:t>
            </a:r>
          </a:p>
          <a:p>
            <a:pPr eaLnBrk="1" hangingPunct="1"/>
            <a:r>
              <a:rPr lang="en-US" smtClean="0"/>
              <a:t>What evaluation criteria do they use?</a:t>
            </a:r>
          </a:p>
        </p:txBody>
      </p:sp>
    </p:spTree>
    <p:extLst>
      <p:ext uri="{BB962C8B-B14F-4D97-AF65-F5344CB8AC3E}">
        <p14:creationId xmlns:p14="http://schemas.microsoft.com/office/powerpoint/2010/main" xmlns="" val="531651389"/>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pPr eaLnBrk="1" hangingPunct="1"/>
            <a:r>
              <a:rPr lang="en-US" smtClean="0"/>
              <a:t>Stages in the Buying Process: Buyphases</a:t>
            </a:r>
          </a:p>
        </p:txBody>
      </p:sp>
      <p:sp>
        <p:nvSpPr>
          <p:cNvPr id="34819" name="Rectangle 3"/>
          <p:cNvSpPr>
            <a:spLocks noGrp="1" noChangeArrowheads="1"/>
          </p:cNvSpPr>
          <p:nvPr>
            <p:ph type="body" idx="1"/>
          </p:nvPr>
        </p:nvSpPr>
        <p:spPr/>
        <p:txBody>
          <a:bodyPr/>
          <a:lstStyle/>
          <a:p>
            <a:pPr eaLnBrk="1" hangingPunct="1">
              <a:lnSpc>
                <a:spcPct val="90000"/>
              </a:lnSpc>
            </a:pPr>
            <a:r>
              <a:rPr lang="en-US" dirty="0" smtClean="0"/>
              <a:t>Problem recognition</a:t>
            </a:r>
          </a:p>
          <a:p>
            <a:pPr eaLnBrk="1" hangingPunct="1">
              <a:lnSpc>
                <a:spcPct val="90000"/>
              </a:lnSpc>
            </a:pPr>
            <a:r>
              <a:rPr lang="en-US" dirty="0" smtClean="0"/>
              <a:t>General need description</a:t>
            </a:r>
          </a:p>
          <a:p>
            <a:pPr eaLnBrk="1" hangingPunct="1">
              <a:lnSpc>
                <a:spcPct val="90000"/>
              </a:lnSpc>
            </a:pPr>
            <a:r>
              <a:rPr lang="en-US" dirty="0" smtClean="0"/>
              <a:t>Product specification</a:t>
            </a:r>
          </a:p>
          <a:p>
            <a:pPr eaLnBrk="1" hangingPunct="1">
              <a:lnSpc>
                <a:spcPct val="90000"/>
              </a:lnSpc>
            </a:pPr>
            <a:r>
              <a:rPr lang="en-US" dirty="0" smtClean="0"/>
              <a:t>Supplier search</a:t>
            </a:r>
          </a:p>
          <a:p>
            <a:pPr eaLnBrk="1" hangingPunct="1">
              <a:lnSpc>
                <a:spcPct val="90000"/>
              </a:lnSpc>
            </a:pPr>
            <a:r>
              <a:rPr lang="en-US" dirty="0" smtClean="0"/>
              <a:t>Proposal solicitation</a:t>
            </a:r>
          </a:p>
          <a:p>
            <a:pPr eaLnBrk="1" hangingPunct="1">
              <a:lnSpc>
                <a:spcPct val="90000"/>
              </a:lnSpc>
            </a:pPr>
            <a:r>
              <a:rPr lang="en-US" dirty="0" smtClean="0"/>
              <a:t>Supplier selection</a:t>
            </a:r>
          </a:p>
          <a:p>
            <a:pPr eaLnBrk="1" hangingPunct="1">
              <a:lnSpc>
                <a:spcPct val="90000"/>
              </a:lnSpc>
            </a:pPr>
            <a:r>
              <a:rPr lang="en-US" dirty="0" smtClean="0"/>
              <a:t>Order-routine specification</a:t>
            </a:r>
          </a:p>
          <a:p>
            <a:pPr eaLnBrk="1" hangingPunct="1">
              <a:lnSpc>
                <a:spcPct val="90000"/>
              </a:lnSpc>
            </a:pPr>
            <a:r>
              <a:rPr lang="en-US" dirty="0" smtClean="0"/>
              <a:t>Performance review</a:t>
            </a:r>
          </a:p>
          <a:p>
            <a:pPr eaLnBrk="1" hangingPunct="1">
              <a:lnSpc>
                <a:spcPct val="90000"/>
              </a:lnSpc>
            </a:pPr>
            <a:endParaRPr lang="en-US" dirty="0" smtClean="0"/>
          </a:p>
        </p:txBody>
      </p:sp>
    </p:spTree>
    <p:extLst>
      <p:ext uri="{BB962C8B-B14F-4D97-AF65-F5344CB8AC3E}">
        <p14:creationId xmlns:p14="http://schemas.microsoft.com/office/powerpoint/2010/main" xmlns="" val="3439739712"/>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pPr>
              <a:lnSpc>
                <a:spcPct val="90000"/>
              </a:lnSpc>
            </a:pPr>
            <a:r>
              <a:rPr lang="en-US" dirty="0"/>
              <a:t>Problem </a:t>
            </a:r>
            <a:r>
              <a:rPr lang="en-US" dirty="0" smtClean="0"/>
              <a:t>Recognition</a:t>
            </a:r>
            <a:endParaRPr lang="en-US" dirty="0"/>
          </a:p>
        </p:txBody>
      </p:sp>
      <p:sp>
        <p:nvSpPr>
          <p:cNvPr id="4" name="Subtitle 3"/>
          <p:cNvSpPr>
            <a:spLocks noGrp="1"/>
          </p:cNvSpPr>
          <p:nvPr>
            <p:ph type="subTitle" idx="1"/>
          </p:nvPr>
        </p:nvSpPr>
        <p:spPr/>
        <p:txBody>
          <a:bodyPr/>
          <a:lstStyle/>
          <a:p>
            <a:endParaRPr lang="en-GB"/>
          </a:p>
        </p:txBody>
      </p:sp>
    </p:spTree>
    <p:extLst>
      <p:ext uri="{BB962C8B-B14F-4D97-AF65-F5344CB8AC3E}">
        <p14:creationId xmlns:p14="http://schemas.microsoft.com/office/powerpoint/2010/main" xmlns="" val="11883998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4"/>
          <p:cNvSpPr>
            <a:spLocks noGrp="1"/>
          </p:cNvSpPr>
          <p:nvPr>
            <p:ph type="title"/>
          </p:nvPr>
        </p:nvSpPr>
        <p:spPr/>
        <p:txBody>
          <a:bodyPr/>
          <a:lstStyle/>
          <a:p>
            <a:pPr eaLnBrk="1" hangingPunct="1"/>
            <a:r>
              <a:rPr lang="en-US" dirty="0" err="1" smtClean="0"/>
              <a:t>Buygrid</a:t>
            </a:r>
            <a:r>
              <a:rPr lang="en-US" dirty="0" smtClean="0"/>
              <a:t> Framework</a:t>
            </a:r>
          </a:p>
        </p:txBody>
      </p:sp>
      <p:pic>
        <p:nvPicPr>
          <p:cNvPr id="3686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0" y="1476375"/>
            <a:ext cx="7896225" cy="3629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941583198"/>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General </a:t>
            </a:r>
            <a:r>
              <a:rPr lang="en-US" dirty="0" smtClean="0"/>
              <a:t>Need Description and Product Specification</a:t>
            </a:r>
            <a:endParaRPr lang="en-GB" dirty="0"/>
          </a:p>
        </p:txBody>
      </p:sp>
      <p:sp>
        <p:nvSpPr>
          <p:cNvPr id="4" name="Subtitle 3"/>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xmlns="" val="816461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t>Supplier Search</a:t>
            </a:r>
            <a:endParaRPr lang="en-GB" dirty="0"/>
          </a:p>
        </p:txBody>
      </p:sp>
      <p:sp>
        <p:nvSpPr>
          <p:cNvPr id="4" name="Subtitle 3"/>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xmlns="" val="227513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z="3200" smtClean="0"/>
              <a:t>Forms of Electronic Marketplaces</a:t>
            </a:r>
          </a:p>
        </p:txBody>
      </p:sp>
      <p:sp>
        <p:nvSpPr>
          <p:cNvPr id="38915" name="Rectangle 6"/>
          <p:cNvSpPr>
            <a:spLocks noGrp="1" noChangeArrowheads="1"/>
          </p:cNvSpPr>
          <p:nvPr>
            <p:ph type="body" idx="1"/>
          </p:nvPr>
        </p:nvSpPr>
        <p:spPr/>
        <p:txBody>
          <a:bodyPr/>
          <a:lstStyle/>
          <a:p>
            <a:pPr eaLnBrk="1" hangingPunct="1"/>
            <a:r>
              <a:rPr lang="en-US" smtClean="0"/>
              <a:t>Catalog sites</a:t>
            </a:r>
          </a:p>
          <a:p>
            <a:pPr eaLnBrk="1" hangingPunct="1"/>
            <a:r>
              <a:rPr lang="en-US" smtClean="0"/>
              <a:t>Vertical markets</a:t>
            </a:r>
          </a:p>
          <a:p>
            <a:pPr eaLnBrk="1" hangingPunct="1"/>
            <a:r>
              <a:rPr lang="en-US" smtClean="0"/>
              <a:t>Pure play auction sites</a:t>
            </a:r>
          </a:p>
          <a:p>
            <a:pPr eaLnBrk="1" hangingPunct="1"/>
            <a:r>
              <a:rPr lang="en-US" smtClean="0"/>
              <a:t>Spot markets</a:t>
            </a:r>
          </a:p>
          <a:p>
            <a:pPr eaLnBrk="1" hangingPunct="1"/>
            <a:r>
              <a:rPr lang="en-US" smtClean="0"/>
              <a:t>Private exchanges</a:t>
            </a:r>
          </a:p>
          <a:p>
            <a:pPr eaLnBrk="1" hangingPunct="1"/>
            <a:r>
              <a:rPr lang="en-US" smtClean="0"/>
              <a:t>Barter markets</a:t>
            </a:r>
          </a:p>
          <a:p>
            <a:pPr eaLnBrk="1" hangingPunct="1"/>
            <a:r>
              <a:rPr lang="en-US" smtClean="0"/>
              <a:t>Buying alliances</a:t>
            </a:r>
          </a:p>
        </p:txBody>
      </p:sp>
      <p:pic>
        <p:nvPicPr>
          <p:cNvPr id="3891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114800" y="3200400"/>
            <a:ext cx="3843338" cy="2509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274091367"/>
      </p:ext>
    </p:extLst>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t>Proposal Solicitation</a:t>
            </a:r>
            <a:endParaRPr lang="en-GB" dirty="0"/>
          </a:p>
        </p:txBody>
      </p:sp>
      <p:sp>
        <p:nvSpPr>
          <p:cNvPr id="4" name="Subtitle 3"/>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xmlns="" val="993330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t>Supplier Selection</a:t>
            </a:r>
            <a:endParaRPr lang="en-GB" dirty="0"/>
          </a:p>
        </p:txBody>
      </p:sp>
      <p:sp>
        <p:nvSpPr>
          <p:cNvPr id="4" name="Subtitle 3"/>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xmlns="" val="9933306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4"/>
          <p:cNvSpPr>
            <a:spLocks noGrp="1"/>
          </p:cNvSpPr>
          <p:nvPr>
            <p:ph type="title"/>
          </p:nvPr>
        </p:nvSpPr>
        <p:spPr/>
        <p:txBody>
          <a:bodyPr>
            <a:normAutofit fontScale="90000"/>
          </a:bodyPr>
          <a:lstStyle/>
          <a:p>
            <a:pPr eaLnBrk="1" hangingPunct="1"/>
            <a:r>
              <a:rPr lang="en-US" dirty="0" smtClean="0"/>
              <a:t>An Example of </a:t>
            </a:r>
            <a:br>
              <a:rPr lang="en-US" dirty="0" smtClean="0"/>
            </a:br>
            <a:r>
              <a:rPr lang="en-US" dirty="0" smtClean="0"/>
              <a:t>Vendor Analysis</a:t>
            </a:r>
          </a:p>
        </p:txBody>
      </p:sp>
      <p:pic>
        <p:nvPicPr>
          <p:cNvPr id="40963"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5300" y="1905000"/>
            <a:ext cx="7631113" cy="3271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720720384"/>
      </p:ext>
    </p:extLst>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title"/>
          </p:nvPr>
        </p:nvSpPr>
        <p:spPr/>
        <p:txBody>
          <a:bodyPr/>
          <a:lstStyle/>
          <a:p>
            <a:pPr eaLnBrk="1" hangingPunct="1"/>
            <a:r>
              <a:rPr lang="en-US" smtClean="0"/>
              <a:t>Order Routine Specification   </a:t>
            </a:r>
          </a:p>
        </p:txBody>
      </p:sp>
      <p:sp>
        <p:nvSpPr>
          <p:cNvPr id="45059" name="Rectangle 7"/>
          <p:cNvSpPr>
            <a:spLocks noGrp="1" noChangeArrowheads="1"/>
          </p:cNvSpPr>
          <p:nvPr>
            <p:ph type="body" idx="1"/>
          </p:nvPr>
        </p:nvSpPr>
        <p:spPr/>
        <p:txBody>
          <a:bodyPr/>
          <a:lstStyle/>
          <a:p>
            <a:pPr eaLnBrk="1" hangingPunct="1"/>
            <a:r>
              <a:rPr lang="en-US" smtClean="0"/>
              <a:t>Stockless purchase plans</a:t>
            </a:r>
          </a:p>
          <a:p>
            <a:pPr eaLnBrk="1" hangingPunct="1"/>
            <a:r>
              <a:rPr lang="en-US" smtClean="0"/>
              <a:t>Vendor-managed inventory</a:t>
            </a:r>
          </a:p>
          <a:p>
            <a:pPr eaLnBrk="1" hangingPunct="1"/>
            <a:r>
              <a:rPr lang="en-US" smtClean="0"/>
              <a:t>Continuous replenishment</a:t>
            </a:r>
          </a:p>
        </p:txBody>
      </p:sp>
    </p:spTree>
    <p:extLst>
      <p:ext uri="{BB962C8B-B14F-4D97-AF65-F5344CB8AC3E}">
        <p14:creationId xmlns:p14="http://schemas.microsoft.com/office/powerpoint/2010/main" xmlns="" val="3843745998"/>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t>Performance Review</a:t>
            </a:r>
            <a:endParaRPr lang="en-GB" dirty="0"/>
          </a:p>
        </p:txBody>
      </p:sp>
      <p:sp>
        <p:nvSpPr>
          <p:cNvPr id="4" name="Subtitle 3"/>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xmlns="" val="9933306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5" name="Rectangle 5"/>
          <p:cNvSpPr>
            <a:spLocks noGrp="1" noChangeArrowheads="1"/>
          </p:cNvSpPr>
          <p:nvPr>
            <p:ph type="title"/>
          </p:nvPr>
        </p:nvSpPr>
        <p:spPr/>
        <p:txBody>
          <a:bodyPr>
            <a:normAutofit fontScale="90000"/>
          </a:bodyPr>
          <a:lstStyle/>
          <a:p>
            <a:pPr eaLnBrk="1" hangingPunct="1"/>
            <a:r>
              <a:rPr lang="en-US" smtClean="0"/>
              <a:t>Categories of Buyer-Seller Relationships</a:t>
            </a:r>
          </a:p>
        </p:txBody>
      </p:sp>
      <p:sp>
        <p:nvSpPr>
          <p:cNvPr id="47106" name="Rectangle 6"/>
          <p:cNvSpPr>
            <a:spLocks noGrp="1" noChangeArrowheads="1"/>
          </p:cNvSpPr>
          <p:nvPr>
            <p:ph type="body" sz="half" idx="1"/>
          </p:nvPr>
        </p:nvSpPr>
        <p:spPr/>
        <p:txBody>
          <a:bodyPr/>
          <a:lstStyle/>
          <a:p>
            <a:pPr eaLnBrk="1" hangingPunct="1"/>
            <a:endParaRPr lang="en-US" smtClean="0"/>
          </a:p>
          <a:p>
            <a:pPr eaLnBrk="1" hangingPunct="1"/>
            <a:r>
              <a:rPr lang="en-US" smtClean="0"/>
              <a:t>Basic buying and selling</a:t>
            </a:r>
          </a:p>
          <a:p>
            <a:pPr eaLnBrk="1" hangingPunct="1"/>
            <a:r>
              <a:rPr lang="en-US" smtClean="0"/>
              <a:t>Bare bones</a:t>
            </a:r>
          </a:p>
          <a:p>
            <a:pPr eaLnBrk="1" hangingPunct="1"/>
            <a:r>
              <a:rPr lang="en-US" smtClean="0"/>
              <a:t>Contractual transaction</a:t>
            </a:r>
          </a:p>
          <a:p>
            <a:pPr eaLnBrk="1" hangingPunct="1"/>
            <a:r>
              <a:rPr lang="en-US" smtClean="0"/>
              <a:t>Customer supply</a:t>
            </a:r>
          </a:p>
        </p:txBody>
      </p:sp>
      <p:sp>
        <p:nvSpPr>
          <p:cNvPr id="47107" name="Rectangle 7"/>
          <p:cNvSpPr>
            <a:spLocks noGrp="1" noChangeArrowheads="1"/>
          </p:cNvSpPr>
          <p:nvPr>
            <p:ph type="body" sz="half" idx="2"/>
          </p:nvPr>
        </p:nvSpPr>
        <p:spPr/>
        <p:txBody>
          <a:bodyPr/>
          <a:lstStyle/>
          <a:p>
            <a:pPr eaLnBrk="1" hangingPunct="1"/>
            <a:endParaRPr lang="en-US" smtClean="0"/>
          </a:p>
          <a:p>
            <a:pPr eaLnBrk="1" hangingPunct="1"/>
            <a:r>
              <a:rPr lang="en-US" smtClean="0"/>
              <a:t>Cooperative systems</a:t>
            </a:r>
          </a:p>
          <a:p>
            <a:pPr eaLnBrk="1" hangingPunct="1"/>
            <a:r>
              <a:rPr lang="en-US" smtClean="0"/>
              <a:t>Collaborative</a:t>
            </a:r>
          </a:p>
          <a:p>
            <a:pPr eaLnBrk="1" hangingPunct="1"/>
            <a:r>
              <a:rPr lang="en-US" smtClean="0"/>
              <a:t>Mutually adaptive</a:t>
            </a:r>
          </a:p>
          <a:p>
            <a:pPr eaLnBrk="1" hangingPunct="1"/>
            <a:r>
              <a:rPr lang="en-US" smtClean="0"/>
              <a:t>Customer is king</a:t>
            </a:r>
          </a:p>
        </p:txBody>
      </p:sp>
    </p:spTree>
    <p:extLst>
      <p:ext uri="{BB962C8B-B14F-4D97-AF65-F5344CB8AC3E}">
        <p14:creationId xmlns:p14="http://schemas.microsoft.com/office/powerpoint/2010/main" xmlns="" val="1557988584"/>
      </p:ext>
    </p:extLst>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5" name="Rectangle 5"/>
          <p:cNvSpPr>
            <a:spLocks noGrp="1" noChangeArrowheads="1"/>
          </p:cNvSpPr>
          <p:nvPr>
            <p:ph type="title"/>
          </p:nvPr>
        </p:nvSpPr>
        <p:spPr/>
        <p:txBody>
          <a:bodyPr>
            <a:normAutofit fontScale="90000"/>
          </a:bodyPr>
          <a:lstStyle/>
          <a:p>
            <a:pPr eaLnBrk="1" hangingPunct="1"/>
            <a:r>
              <a:rPr lang="en-US" smtClean="0"/>
              <a:t>Categories of Buyer-Seller Relationships</a:t>
            </a:r>
          </a:p>
        </p:txBody>
      </p:sp>
      <p:sp>
        <p:nvSpPr>
          <p:cNvPr id="47106" name="Rectangle 6"/>
          <p:cNvSpPr>
            <a:spLocks noGrp="1" noChangeArrowheads="1"/>
          </p:cNvSpPr>
          <p:nvPr>
            <p:ph idx="1"/>
          </p:nvPr>
        </p:nvSpPr>
        <p:spPr/>
        <p:txBody>
          <a:bodyPr>
            <a:normAutofit fontScale="55000" lnSpcReduction="20000"/>
          </a:bodyPr>
          <a:lstStyle/>
          <a:p>
            <a:r>
              <a:rPr lang="en-US" dirty="0">
                <a:latin typeface="Arial" pitchFamily="34" charset="0"/>
              </a:rPr>
              <a:t>1. </a:t>
            </a:r>
            <a:r>
              <a:rPr lang="en-US" b="1" dirty="0">
                <a:latin typeface="Arial" pitchFamily="34" charset="0"/>
              </a:rPr>
              <a:t>Basic buying and selling</a:t>
            </a:r>
            <a:r>
              <a:rPr lang="en-US" dirty="0">
                <a:latin typeface="Arial" pitchFamily="34" charset="0"/>
              </a:rPr>
              <a:t>—These are simple, routine exchanges with moderate levels of cooperation and information exchange</a:t>
            </a:r>
            <a:r>
              <a:rPr lang="en-US" dirty="0" smtClean="0">
                <a:latin typeface="Arial" pitchFamily="34" charset="0"/>
              </a:rPr>
              <a:t>.</a:t>
            </a:r>
          </a:p>
          <a:p>
            <a:r>
              <a:rPr lang="en-US" dirty="0" smtClean="0">
                <a:latin typeface="Arial" pitchFamily="34" charset="0"/>
              </a:rPr>
              <a:t> </a:t>
            </a:r>
            <a:r>
              <a:rPr lang="en-US" dirty="0">
                <a:latin typeface="Arial" pitchFamily="34" charset="0"/>
              </a:rPr>
              <a:t>2. </a:t>
            </a:r>
            <a:r>
              <a:rPr lang="en-US" b="1" dirty="0">
                <a:latin typeface="Arial" pitchFamily="34" charset="0"/>
              </a:rPr>
              <a:t>Bare bones</a:t>
            </a:r>
            <a:r>
              <a:rPr lang="en-US" dirty="0">
                <a:latin typeface="Arial" pitchFamily="34" charset="0"/>
              </a:rPr>
              <a:t>—These relationships require more adaptation by the seller and less cooperation and information exchange. </a:t>
            </a:r>
            <a:endParaRPr lang="en-US" dirty="0" smtClean="0">
              <a:latin typeface="Arial" pitchFamily="34" charset="0"/>
            </a:endParaRPr>
          </a:p>
          <a:p>
            <a:r>
              <a:rPr lang="en-US" dirty="0" smtClean="0">
                <a:latin typeface="Arial" pitchFamily="34" charset="0"/>
              </a:rPr>
              <a:t>3</a:t>
            </a:r>
            <a:r>
              <a:rPr lang="en-US" dirty="0">
                <a:latin typeface="Arial" pitchFamily="34" charset="0"/>
              </a:rPr>
              <a:t>. </a:t>
            </a:r>
            <a:r>
              <a:rPr lang="en-US" b="1" dirty="0">
                <a:latin typeface="Arial" pitchFamily="34" charset="0"/>
              </a:rPr>
              <a:t>Contractual transaction</a:t>
            </a:r>
            <a:r>
              <a:rPr lang="en-US" dirty="0">
                <a:latin typeface="Arial" pitchFamily="34" charset="0"/>
              </a:rPr>
              <a:t>—These exchanges are defined by formal contract and generally have low levels of trust, cooperation, and interaction. </a:t>
            </a:r>
            <a:endParaRPr lang="en-US" dirty="0" smtClean="0">
              <a:latin typeface="Arial" pitchFamily="34" charset="0"/>
            </a:endParaRPr>
          </a:p>
          <a:p>
            <a:r>
              <a:rPr lang="en-US" dirty="0" smtClean="0">
                <a:latin typeface="Arial" pitchFamily="34" charset="0"/>
              </a:rPr>
              <a:t>4</a:t>
            </a:r>
            <a:r>
              <a:rPr lang="en-US" dirty="0">
                <a:latin typeface="Arial" pitchFamily="34" charset="0"/>
              </a:rPr>
              <a:t>. </a:t>
            </a:r>
            <a:r>
              <a:rPr lang="en-US" b="1" dirty="0">
                <a:latin typeface="Arial" pitchFamily="34" charset="0"/>
              </a:rPr>
              <a:t>Customer supply</a:t>
            </a:r>
            <a:r>
              <a:rPr lang="en-US" dirty="0">
                <a:latin typeface="Arial" pitchFamily="34" charset="0"/>
              </a:rPr>
              <a:t>—In this traditional custom supply situation, competition rather than cooperation is the dominant form of governance. </a:t>
            </a:r>
            <a:endParaRPr lang="en-US" dirty="0" smtClean="0">
              <a:latin typeface="Arial" pitchFamily="34" charset="0"/>
            </a:endParaRPr>
          </a:p>
          <a:p>
            <a:r>
              <a:rPr lang="en-US" dirty="0" smtClean="0">
                <a:latin typeface="Arial" pitchFamily="34" charset="0"/>
              </a:rPr>
              <a:t>5</a:t>
            </a:r>
            <a:r>
              <a:rPr lang="en-US" dirty="0">
                <a:latin typeface="Arial" pitchFamily="34" charset="0"/>
              </a:rPr>
              <a:t>. </a:t>
            </a:r>
            <a:r>
              <a:rPr lang="en-US" b="1" dirty="0">
                <a:latin typeface="Arial" pitchFamily="34" charset="0"/>
              </a:rPr>
              <a:t>Cooperative systems</a:t>
            </a:r>
            <a:r>
              <a:rPr lang="en-US" dirty="0">
                <a:latin typeface="Arial" pitchFamily="34" charset="0"/>
              </a:rPr>
              <a:t>—The partners in cooperative systems are united in operational ways, but neither demonstrates structural commitment through legal means or adaptation. </a:t>
            </a:r>
            <a:endParaRPr lang="en-US" dirty="0" smtClean="0">
              <a:latin typeface="Arial" pitchFamily="34" charset="0"/>
            </a:endParaRPr>
          </a:p>
          <a:p>
            <a:r>
              <a:rPr lang="en-US" dirty="0" smtClean="0">
                <a:latin typeface="Arial" pitchFamily="34" charset="0"/>
              </a:rPr>
              <a:t>6</a:t>
            </a:r>
            <a:r>
              <a:rPr lang="en-US" dirty="0">
                <a:latin typeface="Arial" pitchFamily="34" charset="0"/>
              </a:rPr>
              <a:t>. </a:t>
            </a:r>
            <a:r>
              <a:rPr lang="en-US" b="1" dirty="0">
                <a:latin typeface="Arial" pitchFamily="34" charset="0"/>
              </a:rPr>
              <a:t>Collaborative</a:t>
            </a:r>
            <a:r>
              <a:rPr lang="en-US" dirty="0">
                <a:latin typeface="Arial" pitchFamily="34" charset="0"/>
              </a:rPr>
              <a:t>—In collaborative exchanges, much trust and commitment lead to true partnership. </a:t>
            </a:r>
            <a:endParaRPr lang="en-US" dirty="0" smtClean="0">
              <a:latin typeface="Arial" pitchFamily="34" charset="0"/>
            </a:endParaRPr>
          </a:p>
          <a:p>
            <a:r>
              <a:rPr lang="en-US" dirty="0" smtClean="0">
                <a:latin typeface="Arial" pitchFamily="34" charset="0"/>
              </a:rPr>
              <a:t>7</a:t>
            </a:r>
            <a:r>
              <a:rPr lang="en-US" dirty="0">
                <a:latin typeface="Arial" pitchFamily="34" charset="0"/>
              </a:rPr>
              <a:t>. </a:t>
            </a:r>
            <a:r>
              <a:rPr lang="en-US" b="1" dirty="0">
                <a:latin typeface="Arial" pitchFamily="34" charset="0"/>
              </a:rPr>
              <a:t>Mutually adaptive</a:t>
            </a:r>
            <a:r>
              <a:rPr lang="en-US" dirty="0">
                <a:latin typeface="Arial" pitchFamily="34" charset="0"/>
              </a:rPr>
              <a:t>—Buyers and sellers make many relationship-specific adaptations, but without necessarily achieving strong trust or cooperation. </a:t>
            </a:r>
            <a:endParaRPr lang="en-US" dirty="0" smtClean="0">
              <a:latin typeface="Arial" pitchFamily="34" charset="0"/>
            </a:endParaRPr>
          </a:p>
          <a:p>
            <a:r>
              <a:rPr lang="en-US" dirty="0" smtClean="0">
                <a:latin typeface="Arial" pitchFamily="34" charset="0"/>
              </a:rPr>
              <a:t>8</a:t>
            </a:r>
            <a:r>
              <a:rPr lang="en-US" dirty="0">
                <a:latin typeface="Arial" pitchFamily="34" charset="0"/>
              </a:rPr>
              <a:t>. </a:t>
            </a:r>
            <a:r>
              <a:rPr lang="en-US" b="1" dirty="0">
                <a:latin typeface="Arial" pitchFamily="34" charset="0"/>
              </a:rPr>
              <a:t>Customer is king</a:t>
            </a:r>
            <a:r>
              <a:rPr lang="en-US" dirty="0">
                <a:latin typeface="Arial" pitchFamily="34" charset="0"/>
              </a:rPr>
              <a:t>—In this close, cooperative relationship, the seller adapts to meet the customer’s needs without expecting much adaptation or change in exchange.</a:t>
            </a:r>
          </a:p>
        </p:txBody>
      </p:sp>
    </p:spTree>
    <p:extLst>
      <p:ext uri="{BB962C8B-B14F-4D97-AF65-F5344CB8AC3E}">
        <p14:creationId xmlns:p14="http://schemas.microsoft.com/office/powerpoint/2010/main" xmlns="" val="880468298"/>
      </p:ext>
    </p:extLst>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5"/>
          <p:cNvSpPr>
            <a:spLocks noGrp="1"/>
          </p:cNvSpPr>
          <p:nvPr>
            <p:ph type="title"/>
          </p:nvPr>
        </p:nvSpPr>
        <p:spPr/>
        <p:txBody>
          <a:bodyPr/>
          <a:lstStyle/>
          <a:p>
            <a:pPr eaLnBrk="1" hangingPunct="1"/>
            <a:r>
              <a:rPr lang="en-US" smtClean="0"/>
              <a:t>Institutional Markets</a:t>
            </a:r>
          </a:p>
        </p:txBody>
      </p:sp>
      <p:pic>
        <p:nvPicPr>
          <p:cNvPr id="4915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 y="1371600"/>
            <a:ext cx="7372350" cy="4529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156356322"/>
      </p:ext>
    </p:extLst>
  </p:cSld>
  <p:clrMapOvr>
    <a:masterClrMapping/>
  </p:clrMapOvr>
  <p:transition>
    <p:wipe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6370</TotalTime>
  <Words>2853</Words>
  <Application>Microsoft Office PowerPoint</Application>
  <PresentationFormat>On-screen Show (4:3)</PresentationFormat>
  <Paragraphs>171</Paragraphs>
  <Slides>27</Slides>
  <Notes>21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Applied Marketing Strategies</vt:lpstr>
      <vt:lpstr>Marketing Ecology</vt:lpstr>
      <vt:lpstr>Analyzing  Business Markets</vt:lpstr>
      <vt:lpstr>Lecture Agenda</vt:lpstr>
      <vt:lpstr>Lecture Agenda</vt:lpstr>
      <vt:lpstr>What is Organizational Buying?</vt:lpstr>
      <vt:lpstr>Top Marketing Challenges </vt:lpstr>
      <vt:lpstr>Characteristics of  Business Markets</vt:lpstr>
      <vt:lpstr>Buying Situation</vt:lpstr>
      <vt:lpstr>Systems Buying And Selling </vt:lpstr>
      <vt:lpstr>The Buying Center</vt:lpstr>
      <vt:lpstr>The Buying Center</vt:lpstr>
      <vt:lpstr>Of Concern to Marketers</vt:lpstr>
      <vt:lpstr>Stages in the Buying Process: Buyphases</vt:lpstr>
      <vt:lpstr>Problem Recognition</vt:lpstr>
      <vt:lpstr>Buygrid Framework</vt:lpstr>
      <vt:lpstr>General Need Description and Product Specification</vt:lpstr>
      <vt:lpstr>Supplier Search</vt:lpstr>
      <vt:lpstr>Forms of Electronic Marketplaces</vt:lpstr>
      <vt:lpstr>Proposal Solicitation</vt:lpstr>
      <vt:lpstr>Supplier Selection</vt:lpstr>
      <vt:lpstr>An Example of  Vendor Analysis</vt:lpstr>
      <vt:lpstr>Order Routine Specification   </vt:lpstr>
      <vt:lpstr>Performance Review</vt:lpstr>
      <vt:lpstr>Categories of Buyer-Seller Relationships</vt:lpstr>
      <vt:lpstr>Categories of Buyer-Seller Relationships</vt:lpstr>
      <vt:lpstr>Institutional Markets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NTS</cp:lastModifiedBy>
  <cp:revision>62</cp:revision>
  <dcterms:created xsi:type="dcterms:W3CDTF">2006-08-16T00:00:00Z</dcterms:created>
  <dcterms:modified xsi:type="dcterms:W3CDTF">2012-12-24T07:15:40Z</dcterms:modified>
</cp:coreProperties>
</file>