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302" r:id="rId4"/>
    <p:sldId id="303" r:id="rId5"/>
    <p:sldId id="319" r:id="rId6"/>
    <p:sldId id="320" r:id="rId7"/>
    <p:sldId id="321" r:id="rId8"/>
    <p:sldId id="322" r:id="rId9"/>
    <p:sldId id="340" r:id="rId10"/>
    <p:sldId id="323" r:id="rId11"/>
    <p:sldId id="324" r:id="rId12"/>
    <p:sldId id="325" r:id="rId13"/>
    <p:sldId id="326" r:id="rId14"/>
    <p:sldId id="327" r:id="rId15"/>
    <p:sldId id="328" r:id="rId16"/>
    <p:sldId id="329" r:id="rId17"/>
    <p:sldId id="341" r:id="rId18"/>
    <p:sldId id="330" r:id="rId19"/>
    <p:sldId id="342" r:id="rId20"/>
    <p:sldId id="331" r:id="rId21"/>
    <p:sldId id="332" r:id="rId22"/>
    <p:sldId id="343" r:id="rId23"/>
    <p:sldId id="333" r:id="rId24"/>
    <p:sldId id="334" r:id="rId25"/>
    <p:sldId id="336" r:id="rId26"/>
    <p:sldId id="337" r:id="rId27"/>
    <p:sldId id="33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9" autoAdjust="0"/>
    <p:restoredTop sz="42032" autoAdjust="0"/>
  </p:normalViewPr>
  <p:slideViewPr>
    <p:cSldViewPr>
      <p:cViewPr varScale="1">
        <p:scale>
          <a:sx n="17" d="100"/>
          <a:sy n="17" d="100"/>
        </p:scale>
        <p:origin x="-2136" y="-77"/>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21/12/2012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fld id="{3D46E027-1D62-4BA3-AAE3-B4702E1BA315}" type="slidenum">
              <a:rPr lang="en-US" smtClean="0">
                <a:latin typeface="Arial" pitchFamily="34" charset="0"/>
              </a:rPr>
              <a:pPr/>
              <a:t>3</a:t>
            </a:fld>
            <a:endParaRPr lang="en-US" smtClean="0">
              <a:latin typeface="Arial" pitchFamily="34" charset="0"/>
            </a:endParaRPr>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2D93901A-1D18-4150-86C0-D25F1BE51A04}" type="slidenum">
              <a:rPr lang="en-US" smtClean="0">
                <a:latin typeface="Arial" pitchFamily="34" charset="0"/>
              </a:rPr>
              <a:pPr/>
              <a:t>4</a:t>
            </a:fld>
            <a:endParaRPr lang="en-US" smtClean="0">
              <a:latin typeface="Arial" pitchFamily="34"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r>
              <a:rPr lang="en-US" smtClean="0">
                <a:latin typeface="Arial" pitchFamily="34" charset="0"/>
              </a:rPr>
              <a:t>The aim of marketing is to meet and satisfy target customers’ needs and wants better than competitors. Marketers must have a thorough understanding of how consumers think, feel, and act and offer clear value to each and every target consumer.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ln/>
        </p:spPr>
      </p:sp>
      <p:sp>
        <p:nvSpPr>
          <p:cNvPr id="50178" name="Notes Placeholder 2"/>
          <p:cNvSpPr>
            <a:spLocks noGrp="1"/>
          </p:cNvSpPr>
          <p:nvPr>
            <p:ph type="body" idx="1"/>
          </p:nvPr>
        </p:nvSpPr>
        <p:spPr>
          <a:noFill/>
          <a:ln/>
        </p:spPr>
        <p:txBody>
          <a:bodyPr/>
          <a:lstStyle/>
          <a:p>
            <a:pPr eaLnBrk="1" hangingPunct="1"/>
            <a:r>
              <a:rPr lang="en-US" smtClean="0">
                <a:latin typeface="Arial" pitchFamily="34" charset="0"/>
              </a:rPr>
              <a:t>The starting point for understanding consumer behavior is the stimulus-response model shown in Figure 6.1.Marketing and environmental stimuli enter the consumer’s consciousness, and a set of psychological processes combine with certain consumer characteristics to result in decision processes and purchase decisions. The marketer’s task is to understand what happens in the consumer’s consciousness between the arrival of the outside marketing stimuli and the ultimate purchase decisions. Four key psychological processes—motivation, perception, learning, and memory—fundamentally influence consumer responses.</a:t>
            </a:r>
          </a:p>
        </p:txBody>
      </p:sp>
      <p:sp>
        <p:nvSpPr>
          <p:cNvPr id="50179" name="Slide Number Placeholder 3"/>
          <p:cNvSpPr>
            <a:spLocks noGrp="1"/>
          </p:cNvSpPr>
          <p:nvPr>
            <p:ph type="sldNum" sz="quarter" idx="5"/>
          </p:nvPr>
        </p:nvSpPr>
        <p:spPr>
          <a:noFill/>
        </p:spPr>
        <p:txBody>
          <a:bodyPr/>
          <a:lstStyle/>
          <a:p>
            <a:fld id="{6D8E3D95-67E1-440E-B889-EE09A622D89D}" type="slidenum">
              <a:rPr lang="en-US" smtClean="0">
                <a:latin typeface="Arial" pitchFamily="34" charset="0"/>
              </a:rPr>
              <a:pPr/>
              <a:t>5</a:t>
            </a:fld>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E1F91432-4FBE-4F3D-B37A-3230191E186C}" type="slidenum">
              <a:rPr lang="en-US" smtClean="0">
                <a:latin typeface="Arial" pitchFamily="34" charset="0"/>
              </a:rPr>
              <a:pPr/>
              <a:t>6</a:t>
            </a:fld>
            <a:endParaRPr lang="en-US" smtClean="0">
              <a:latin typeface="Arial" pitchFamily="34" charset="0"/>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pPr eaLnBrk="1" hangingPunct="1"/>
            <a:r>
              <a:rPr lang="en-US" dirty="0" smtClean="0">
                <a:latin typeface="Arial" pitchFamily="34" charset="0"/>
              </a:rPr>
              <a:t>Three of the best-known theories of human motivation—those of Sigmund Freud, Abraham Maslow, and Frederick Herzberg—carry quite different implications for consumer analysis and marketing strategy. Sigmund Freud assumed the psychological forces shaping people’s behavior are largely unconscious, and that a person cannot fully understand his or her own motivations. Someone who examines specific brands will react not only to their stated capabilities, but also to other, less conscious cues such as shape, size, weight, material, color, and brand name. Abraham Maslow sought to explain why people are driven by particular needs at particular times. His answer is that human needs are arranged in a hierarchy from most to least pressing—physiological needs, safety needs, social needs, esteem needs, and self-actualization. We discuss Maslow’s theory on the next slide. Frederick Herzberg developed a two-factor theory that distinguishes </a:t>
            </a:r>
            <a:r>
              <a:rPr lang="en-US" dirty="0" err="1" smtClean="0">
                <a:latin typeface="Arial" pitchFamily="34" charset="0"/>
              </a:rPr>
              <a:t>dissatisfiers</a:t>
            </a:r>
            <a:r>
              <a:rPr lang="en-US" dirty="0" smtClean="0">
                <a:latin typeface="Arial" pitchFamily="34" charset="0"/>
              </a:rPr>
              <a:t> (factors that cause dissatisfaction) from satisfiers (factors that cause satisfaction).</a:t>
            </a:r>
            <a:r>
              <a:rPr lang="en-US" i="1" dirty="0" smtClean="0">
                <a:latin typeface="Arial" pitchFamily="34" charset="0"/>
              </a:rPr>
              <a:t> </a:t>
            </a:r>
            <a:r>
              <a:rPr lang="en-US" dirty="0" smtClean="0">
                <a:latin typeface="Arial" pitchFamily="34" charset="0"/>
              </a:rPr>
              <a:t>The absence of </a:t>
            </a:r>
            <a:r>
              <a:rPr lang="en-US" dirty="0" err="1" smtClean="0">
                <a:latin typeface="Arial" pitchFamily="34" charset="0"/>
              </a:rPr>
              <a:t>dissatisfiers</a:t>
            </a:r>
            <a:r>
              <a:rPr lang="en-US" dirty="0" smtClean="0">
                <a:latin typeface="Arial" pitchFamily="34" charset="0"/>
              </a:rPr>
              <a:t> is not enough to motivate a purchase; satisfiers must be present.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ln/>
        </p:spPr>
      </p:sp>
      <p:sp>
        <p:nvSpPr>
          <p:cNvPr id="54274" name="Notes Placeholder 2"/>
          <p:cNvSpPr>
            <a:spLocks noGrp="1"/>
          </p:cNvSpPr>
          <p:nvPr>
            <p:ph type="body" idx="1"/>
          </p:nvPr>
        </p:nvSpPr>
        <p:spPr>
          <a:noFill/>
          <a:ln/>
        </p:spPr>
        <p:txBody>
          <a:bodyPr/>
          <a:lstStyle/>
          <a:p>
            <a:pPr eaLnBrk="1" hangingPunct="1"/>
            <a:r>
              <a:rPr lang="en-US" smtClean="0">
                <a:latin typeface="Arial" pitchFamily="34" charset="0"/>
              </a:rPr>
              <a:t>The slide illustrates Maslow’s Need Hierarchy. The theory suggests that people will try to satisfy their most important need first and then try to satisfy the next most important. For example, a starving man (need 1) will not take an interest in the latest happenings in the art world (need 5), nor in how he is viewed by others (need 3 or 4), nor even in whether he is breathing clean air (need 2), but when he has enough food and water, the next most important need will become salient.</a:t>
            </a:r>
          </a:p>
        </p:txBody>
      </p:sp>
      <p:sp>
        <p:nvSpPr>
          <p:cNvPr id="54275" name="Slide Number Placeholder 3"/>
          <p:cNvSpPr>
            <a:spLocks noGrp="1"/>
          </p:cNvSpPr>
          <p:nvPr>
            <p:ph type="sldNum" sz="quarter" idx="5"/>
          </p:nvPr>
        </p:nvSpPr>
        <p:spPr>
          <a:noFill/>
        </p:spPr>
        <p:txBody>
          <a:bodyPr/>
          <a:lstStyle/>
          <a:p>
            <a:fld id="{A1AACDFF-AE6C-472D-A68A-D807763F4809}" type="slidenum">
              <a:rPr lang="en-US" smtClean="0">
                <a:latin typeface="Arial" pitchFamily="34" charset="0"/>
              </a:rPr>
              <a:pPr/>
              <a:t>7</a:t>
            </a:fld>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1CAED512-7F27-4095-9B72-0D72DB0588F0}" type="slidenum">
              <a:rPr lang="en-US" smtClean="0">
                <a:latin typeface="Arial" pitchFamily="34" charset="0"/>
              </a:rPr>
              <a:pPr/>
              <a:t>8</a:t>
            </a:fld>
            <a:endParaRPr lang="en-US" smtClean="0">
              <a:latin typeface="Arial" pitchFamily="34" charset="0"/>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pPr eaLnBrk="1" hangingPunct="1"/>
            <a:r>
              <a:rPr lang="en-US" smtClean="0">
                <a:latin typeface="Arial" pitchFamily="34" charset="0"/>
              </a:rPr>
              <a:t>A motivated person is ready to act—how is influenced by his or her perception of the situation. In marketing, perceptions are more important than reality, because perceptions affect consumers’ actual behavior. Perception is the process by which we select, organize, and interpret information inputs to create a meaningful picture of the world. It depends not only on physical stimuli, but also on the stimuli’s relationship to the surrounding environment and on conditions within each of us. Because we cannot possibly attend to all these, we screen most stimuli out—a process called selective attention. Selective attention means that marketers must work hard to attract consumers’ notice. Even noticed stimuli don’t always come across in the way the senders intended. Selective distortion is the tendency to interpret information in a way that fits our preconceptions. Consumers will often distort information to be consistent with prior brand and product beliefs and expectations. Because of selective retention, we’re likely to remember good points about a product we like and forget good points about competing products.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1CAED512-7F27-4095-9B72-0D72DB0588F0}" type="slidenum">
              <a:rPr lang="en-US" smtClean="0">
                <a:latin typeface="Arial" pitchFamily="34" charset="0"/>
              </a:rPr>
              <a:pPr/>
              <a:t>9</a:t>
            </a:fld>
            <a:endParaRPr lang="en-US" smtClean="0">
              <a:latin typeface="Arial" pitchFamily="34" charset="0"/>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pPr eaLnBrk="1" hangingPunct="1"/>
            <a:r>
              <a:rPr lang="en-US" dirty="0" smtClean="0">
                <a:latin typeface="Arial" pitchFamily="34" charset="0"/>
              </a:rPr>
              <a:t>A motivated person is ready to act—how is influenced by his or her perception of the situation. In marketing, perceptions are more important than reality, because perceptions affect consumers’ actual behavior. Perception is the process by which we select, organize, and interpret information inputs to create a meaningful picture of the world. It depends not only on physical stimuli, but also on the stimuli’s relationship to the surrounding environment and on conditions within each of us. Because we cannot possibly attend to all these, we screen most stimuli out—a process called selective attention. Selective attention means that marketers must work hard to attract consumers’ notice. Even noticed stimuli don’t always come across in the way the senders intended. Selective distortion is the tendency to interpret information in a way that fits our preconceptions. Consumers will often distort information to be consistent with prior brand and product beliefs and expectations. Because of selective retention, we’re likely to remember good points about a product we like and forget good points about competing products.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ln/>
        </p:spPr>
      </p:sp>
      <p:sp>
        <p:nvSpPr>
          <p:cNvPr id="58370" name="Notes Placeholder 2"/>
          <p:cNvSpPr>
            <a:spLocks noGrp="1"/>
          </p:cNvSpPr>
          <p:nvPr>
            <p:ph type="body" idx="1"/>
          </p:nvPr>
        </p:nvSpPr>
        <p:spPr>
          <a:noFill/>
          <a:ln/>
        </p:spPr>
        <p:txBody>
          <a:bodyPr/>
          <a:lstStyle/>
          <a:p>
            <a:pPr eaLnBrk="1" hangingPunct="1"/>
            <a:r>
              <a:rPr lang="en-US" dirty="0" smtClean="0">
                <a:latin typeface="Arial" pitchFamily="34" charset="0"/>
              </a:rPr>
              <a:t>When we act, we learn. Learning induces changes in our behavior arising from experience. Most human behavior is learned, although much learning is incidental. Learning theorists believe learning is produced through the interplay of drives, stimuli, cues, responses, and reinforcement. Two popular approaches to learning are classical conditioning and operant (instrumental) conditioning. A drive is a strong internal stimulus impelling action. Cues are minor stimuli that determine when, where, and how a person responds. Suppose you buy an HP computer. If your experience is rewarding, your response to computers and HP will be positively reinforced. Later, when you want to buy a printer, you may assume that because it makes good computers, HP also makes good printers. In other words, you generalize your response to similar stimuli. A countertendency to generalization is discrimination. Discrimination means we have learned to recognize differences in sets of similar stimuli and can adjust our responses accordingly.</a:t>
            </a:r>
          </a:p>
        </p:txBody>
      </p:sp>
      <p:sp>
        <p:nvSpPr>
          <p:cNvPr id="58371" name="Slide Number Placeholder 3"/>
          <p:cNvSpPr>
            <a:spLocks noGrp="1"/>
          </p:cNvSpPr>
          <p:nvPr>
            <p:ph type="sldNum" sz="quarter" idx="5"/>
          </p:nvPr>
        </p:nvSpPr>
        <p:spPr>
          <a:noFill/>
        </p:spPr>
        <p:txBody>
          <a:bodyPr/>
          <a:lstStyle/>
          <a:p>
            <a:fld id="{286EBBAD-A887-4313-B4EA-989D44F5FC31}" type="slidenum">
              <a:rPr lang="en-US" smtClean="0">
                <a:latin typeface="Arial" pitchFamily="34" charset="0"/>
              </a:rPr>
              <a:pPr/>
              <a:t>10</a:t>
            </a:fld>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ln/>
        </p:spPr>
      </p:sp>
      <p:sp>
        <p:nvSpPr>
          <p:cNvPr id="60418" name="Notes Placeholder 2"/>
          <p:cNvSpPr>
            <a:spLocks noGrp="1"/>
          </p:cNvSpPr>
          <p:nvPr>
            <p:ph type="body" idx="1"/>
          </p:nvPr>
        </p:nvSpPr>
        <p:spPr>
          <a:noFill/>
          <a:ln/>
        </p:spPr>
        <p:txBody>
          <a:bodyPr/>
          <a:lstStyle/>
          <a:p>
            <a:pPr eaLnBrk="1" hangingPunct="1"/>
            <a:r>
              <a:rPr lang="en-US" smtClean="0">
                <a:latin typeface="Arial" pitchFamily="34" charset="0"/>
              </a:rPr>
              <a:t>A brand or product may make a consumer feel emotions like pride and confidence . An ad may create feelings of amusement, disgust, or wonder. Emotions are connected to the choices we make as consumers.</a:t>
            </a:r>
          </a:p>
        </p:txBody>
      </p:sp>
      <p:sp>
        <p:nvSpPr>
          <p:cNvPr id="60419" name="Slide Number Placeholder 3"/>
          <p:cNvSpPr>
            <a:spLocks noGrp="1"/>
          </p:cNvSpPr>
          <p:nvPr>
            <p:ph type="sldNum" sz="quarter" idx="5"/>
          </p:nvPr>
        </p:nvSpPr>
        <p:spPr>
          <a:noFill/>
        </p:spPr>
        <p:txBody>
          <a:bodyPr/>
          <a:lstStyle/>
          <a:p>
            <a:fld id="{9219D2B2-25C9-4C94-B669-2DB609D808DD}" type="slidenum">
              <a:rPr lang="en-US" smtClean="0">
                <a:latin typeface="Arial" pitchFamily="34" charset="0"/>
              </a:rPr>
              <a:pPr/>
              <a:t>11</a:t>
            </a:fld>
            <a:endParaRPr 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ln/>
        </p:spPr>
      </p:sp>
      <p:sp>
        <p:nvSpPr>
          <p:cNvPr id="62466" name="Notes Placeholder 2"/>
          <p:cNvSpPr>
            <a:spLocks noGrp="1"/>
          </p:cNvSpPr>
          <p:nvPr>
            <p:ph type="body" idx="1"/>
          </p:nvPr>
        </p:nvSpPr>
        <p:spPr>
          <a:noFill/>
          <a:ln/>
        </p:spPr>
        <p:txBody>
          <a:bodyPr/>
          <a:lstStyle/>
          <a:p>
            <a:pPr eaLnBrk="1" hangingPunct="1"/>
            <a:r>
              <a:rPr lang="en-US" dirty="0" smtClean="0">
                <a:latin typeface="Arial" pitchFamily="34" charset="0"/>
              </a:rPr>
              <a:t>Cognitive psychologists distinguish between short-term memory (STM)—a temporary and limited repository of information—and long-term memory (LTM)—a more permanent, essentially unlimited repository. All the information and experiences we encounter as we go through life can end up in our long-term memory. Most widely accepted views of long-term memory structure assume we form some kind of associative model. For example, the associative network memory model views LTM as a set of nodes and links. Nodes are stored information connected by links that vary in strength. Any type of information can be stored in the memory network, including verbal, visual, abstract, and contextual. A spreading activation process from node to node determines how much we retrieve and what information we can actually recall in any given situation. When a node becomes activated because we’re encoding external information (when we read or hear a word or phrase) or retrieving internal information from LTM (when we think about some concept), other nodes are also activated if they’re strongly enough associated with that node. In this model, we can think of consumer brand knowledge as a node in memory with a variety of linked associations. The strength and organization of these associations will be important determinants of the information we can recall about the brand. Brand associations consist of all brand-related thoughts, feelings, perceptions, images, experiences, beliefs, attitudes, and so on that become linked to the brand node.</a:t>
            </a:r>
          </a:p>
        </p:txBody>
      </p:sp>
      <p:sp>
        <p:nvSpPr>
          <p:cNvPr id="62467" name="Slide Number Placeholder 3"/>
          <p:cNvSpPr>
            <a:spLocks noGrp="1"/>
          </p:cNvSpPr>
          <p:nvPr>
            <p:ph type="sldNum" sz="quarter" idx="5"/>
          </p:nvPr>
        </p:nvSpPr>
        <p:spPr>
          <a:noFill/>
        </p:spPr>
        <p:txBody>
          <a:bodyPr/>
          <a:lstStyle/>
          <a:p>
            <a:fld id="{1EA9C8E4-93FA-4F02-9DC3-9E91E3DBC507}" type="slidenum">
              <a:rPr lang="en-US" smtClean="0">
                <a:latin typeface="Arial" pitchFamily="34" charset="0"/>
              </a:rPr>
              <a:pPr/>
              <a:t>12</a:t>
            </a:fld>
            <a:endParaRPr 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ln/>
        </p:spPr>
      </p:sp>
      <p:sp>
        <p:nvSpPr>
          <p:cNvPr id="64514" name="Notes Placeholder 2"/>
          <p:cNvSpPr>
            <a:spLocks noGrp="1"/>
          </p:cNvSpPr>
          <p:nvPr>
            <p:ph type="body" idx="1"/>
          </p:nvPr>
        </p:nvSpPr>
        <p:spPr>
          <a:noFill/>
          <a:ln/>
        </p:spPr>
        <p:txBody>
          <a:bodyPr/>
          <a:lstStyle/>
          <a:p>
            <a:pPr eaLnBrk="1" hangingPunct="1"/>
            <a:r>
              <a:rPr lang="en-US" smtClean="0">
                <a:latin typeface="Arial" pitchFamily="34" charset="0"/>
              </a:rPr>
              <a:t>We can think of marketing as a way of making sure consumers have product and service experiences to create the right brand knowledge structures and maintain them in memory. Companies such as Procter &amp; Gamble like to create mental maps of consumers that depict their knowledge of a particular brand in terms of the key associations likely to be triggered in a marketing setting, and their relative strength, favorability, and uniqueness to consumers. Figure 6.3 displays a very simple mental map highlighting brand beliefs for a hypothetical consumer for State Farm insurance.</a:t>
            </a:r>
          </a:p>
        </p:txBody>
      </p:sp>
      <p:sp>
        <p:nvSpPr>
          <p:cNvPr id="64515" name="Slide Number Placeholder 3"/>
          <p:cNvSpPr>
            <a:spLocks noGrp="1"/>
          </p:cNvSpPr>
          <p:nvPr>
            <p:ph type="sldNum" sz="quarter" idx="5"/>
          </p:nvPr>
        </p:nvSpPr>
        <p:spPr>
          <a:noFill/>
        </p:spPr>
        <p:txBody>
          <a:bodyPr/>
          <a:lstStyle/>
          <a:p>
            <a:fld id="{0C803C39-FC92-4D5C-ABCD-573B383F89E3}" type="slidenum">
              <a:rPr lang="en-US" smtClean="0">
                <a:latin typeface="Arial" pitchFamily="34" charset="0"/>
              </a:rPr>
              <a:pPr/>
              <a:t>13</a:t>
            </a:fld>
            <a:endParaRPr 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AADB4C35-8CF0-4F8E-AFF5-90E600938E90}" type="slidenum">
              <a:rPr lang="en-US" smtClean="0">
                <a:latin typeface="Arial" pitchFamily="34" charset="0"/>
              </a:rPr>
              <a:pPr/>
              <a:t>14</a:t>
            </a:fld>
            <a:endParaRPr lang="en-US" smtClean="0">
              <a:latin typeface="Arial" pitchFamily="34" charset="0"/>
            </a:endParaRPr>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r>
              <a:rPr lang="en-US" smtClean="0">
                <a:latin typeface="Arial" pitchFamily="34" charset="0"/>
              </a:rPr>
              <a:t>Marketing scholars have developed a “stage model” of the process (see Figure 6.4). The consumer typically passes through five stages: problem recognition, information search, evaluation of alternatives, purchase decision, and postpurchase behavior. Clearly, the buying process starts long before the actual purchase and has consequences long afterward.  Consumers don’t always pass through all five stages—they may skip or reverse some. When you buy your regular brand of toothpaste, you go directly from the need to the purchase decision, skipping information search and evaluation. The model in Figure 6.4 provides a good frame of reference, however, because it captures the full range of considerations that arise when a consumer faces a highly involving new purchase.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D9FDD2A9-7315-4E59-BD4D-663C530C5148}" type="slidenum">
              <a:rPr lang="en-US" smtClean="0">
                <a:latin typeface="Arial" pitchFamily="34" charset="0"/>
              </a:rPr>
              <a:pPr/>
              <a:t>15</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r>
              <a:rPr lang="en-US" smtClean="0">
                <a:latin typeface="Arial" pitchFamily="34" charset="0"/>
              </a:rPr>
              <a:t>Major information sources to which consumers will turn fall into four groups:</a:t>
            </a:r>
          </a:p>
          <a:p>
            <a:pPr eaLnBrk="1" hangingPunct="1"/>
            <a:r>
              <a:rPr lang="en-US" smtClean="0">
                <a:latin typeface="Arial" pitchFamily="34" charset="0"/>
              </a:rPr>
              <a:t>The personal sources include family, friends, neighbors, acquaintances.</a:t>
            </a:r>
          </a:p>
          <a:p>
            <a:pPr eaLnBrk="1" hangingPunct="1"/>
            <a:r>
              <a:rPr lang="en-US" smtClean="0">
                <a:latin typeface="Arial" pitchFamily="34" charset="0"/>
              </a:rPr>
              <a:t>Commercial sources include advertising, Web sites, salespersons, dealers, packaging, and displays.</a:t>
            </a:r>
          </a:p>
          <a:p>
            <a:pPr eaLnBrk="1" hangingPunct="1"/>
            <a:r>
              <a:rPr lang="en-US" smtClean="0">
                <a:latin typeface="Arial" pitchFamily="34" charset="0"/>
              </a:rPr>
              <a:t>Public sources refer to mass media and consumer-rating organizations.</a:t>
            </a:r>
          </a:p>
          <a:p>
            <a:pPr eaLnBrk="1" hangingPunct="1"/>
            <a:r>
              <a:rPr lang="en-US" smtClean="0">
                <a:latin typeface="Arial" pitchFamily="34" charset="0"/>
              </a:rPr>
              <a:t>Experiential sources refer to the consumers’ experiences handling, examining, and using the product.</a:t>
            </a:r>
          </a:p>
          <a:p>
            <a:pPr eaLnBrk="1" hangingPunct="1"/>
            <a:r>
              <a:rPr lang="en-US" smtClean="0">
                <a:latin typeface="Arial" pitchFamily="34" charset="0"/>
              </a:rPr>
              <a:t>The relative amount and influence of these sources vary with the product category and the buyer’s characteristics. Generally speaking, although consumers receive the greatest amount of information about a product from commercial—that is, marketer-dominated—sources, the most effective information often comes from personal or experiential sources, or public sources that are independent authorities.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ln/>
        </p:spPr>
      </p:sp>
      <p:sp>
        <p:nvSpPr>
          <p:cNvPr id="70658" name="Notes Placeholder 2"/>
          <p:cNvSpPr>
            <a:spLocks noGrp="1"/>
          </p:cNvSpPr>
          <p:nvPr>
            <p:ph type="body" idx="1"/>
          </p:nvPr>
        </p:nvSpPr>
        <p:spPr>
          <a:noFill/>
          <a:ln/>
        </p:spPr>
        <p:txBody>
          <a:bodyPr/>
          <a:lstStyle/>
          <a:p>
            <a:pPr eaLnBrk="1" hangingPunct="1"/>
            <a:r>
              <a:rPr lang="en-US" smtClean="0">
                <a:latin typeface="Arial" pitchFamily="34" charset="0"/>
              </a:rPr>
              <a:t>Figure 6.5 illustrates how consumers move through from developing an initial set of brands to consider to making a final decision. By gathering information, the consumer learns about competing brands and their features. The first box in Figure 6.5 shows the total set of brands available. The individual consumer will come to know a subset of these, the awareness set. Only some, the consideration set, will meet initial buying criteria. As the consumer gathers more information, just a few, the choice set, will remain strong contenders. The consumer makes a final choice from these.</a:t>
            </a:r>
          </a:p>
        </p:txBody>
      </p:sp>
      <p:sp>
        <p:nvSpPr>
          <p:cNvPr id="70659" name="Slide Number Placeholder 3"/>
          <p:cNvSpPr>
            <a:spLocks noGrp="1"/>
          </p:cNvSpPr>
          <p:nvPr>
            <p:ph type="sldNum" sz="quarter" idx="5"/>
          </p:nvPr>
        </p:nvSpPr>
        <p:spPr>
          <a:noFill/>
        </p:spPr>
        <p:txBody>
          <a:bodyPr/>
          <a:lstStyle/>
          <a:p>
            <a:fld id="{5A359761-DC73-405C-8B12-DEEEA525906C}" type="slidenum">
              <a:rPr lang="en-US" smtClean="0">
                <a:latin typeface="Arial" pitchFamily="34" charset="0"/>
              </a:rPr>
              <a:pPr/>
              <a:t>16</a:t>
            </a:fld>
            <a:endParaRPr 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AADB4C35-8CF0-4F8E-AFF5-90E600938E90}" type="slidenum">
              <a:rPr lang="en-US" smtClean="0">
                <a:latin typeface="Arial" pitchFamily="34" charset="0"/>
              </a:rPr>
              <a:pPr/>
              <a:t>17</a:t>
            </a:fld>
            <a:endParaRPr lang="en-US" smtClean="0">
              <a:latin typeface="Arial" pitchFamily="34" charset="0"/>
            </a:endParaRPr>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r>
              <a:rPr lang="en-US" smtClean="0">
                <a:latin typeface="Arial" pitchFamily="34" charset="0"/>
              </a:rPr>
              <a:t>Marketing scholars have developed a “stage model” of the process (see Figure 6.4). The consumer typically passes through five stages: problem recognition, information search, evaluation of alternatives, purchase decision, and postpurchase behavior. Clearly, the buying process starts long before the actual purchase and has consequences long afterward.  Consumers don’t always pass through all five stages—they may skip or reverse some. When you buy your regular brand of toothpaste, you go directly from the need to the purchase decision, skipping information search and evaluation. The model in Figure 6.4 provides a good frame of reference, however, because it captures the full range of considerations that arise when a consumer faces a highly involving new purchase.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ln/>
        </p:spPr>
      </p:sp>
      <p:sp>
        <p:nvSpPr>
          <p:cNvPr id="72706" name="Notes Placeholder 2"/>
          <p:cNvSpPr>
            <a:spLocks noGrp="1"/>
          </p:cNvSpPr>
          <p:nvPr>
            <p:ph type="body" idx="1"/>
          </p:nvPr>
        </p:nvSpPr>
        <p:spPr>
          <a:noFill/>
          <a:ln/>
        </p:spPr>
        <p:txBody>
          <a:bodyPr/>
          <a:lstStyle/>
          <a:p>
            <a:pPr eaLnBrk="1" hangingPunct="1"/>
            <a:r>
              <a:rPr lang="en-US" dirty="0" smtClean="0">
                <a:latin typeface="Arial" pitchFamily="34" charset="0"/>
              </a:rPr>
              <a:t>Table 6.4 illustrates the use of the expectancy-value model of attitude formation in decision making. The expectancy-value model of attitude formation posits that consumers evaluate products and services by combining their brand beliefs—the positives and negatives—according to importance. Suppose Linda has narrowed her choice set to four laptop computers (A, B, C, and D). Assume she’s interested in four attributes: memory capacity, graphics capability, size and weight, and price. Table 6.4 shows her beliefs about how each brand rates on the four attributes. If one computer dominated the others on all the criteria, we could predict that Linda would choose it. But, as is often the case, her choice set consists of brands that vary in their appeal. If Linda wants the best memory capacity, she should buy C; if she wants the best graphics capability, she should buy A; and so on. If we knew the weights Linda attaches to the four attributes, we could more reliably predict her laptop choice. Suppose she assigned 40 percent of the importance to the laptop’s memory capacity, 30 percent to graphics capability, 20 percent to size and weight, and 10 percent to price. To find Linda’s perceived value for each laptop according to the expectancy-value model, we multiply her weights by her beliefs about each computer’s attributes. </a:t>
            </a:r>
          </a:p>
        </p:txBody>
      </p:sp>
      <p:sp>
        <p:nvSpPr>
          <p:cNvPr id="72707" name="Slide Number Placeholder 3"/>
          <p:cNvSpPr>
            <a:spLocks noGrp="1"/>
          </p:cNvSpPr>
          <p:nvPr>
            <p:ph type="sldNum" sz="quarter" idx="5"/>
          </p:nvPr>
        </p:nvSpPr>
        <p:spPr>
          <a:noFill/>
        </p:spPr>
        <p:txBody>
          <a:bodyPr/>
          <a:lstStyle/>
          <a:p>
            <a:fld id="{9A26EB24-D34C-4095-A3A7-38A844722EC8}" type="slidenum">
              <a:rPr lang="en-US" smtClean="0">
                <a:latin typeface="Arial" pitchFamily="34" charset="0"/>
              </a:rPr>
              <a:pPr/>
              <a:t>18</a:t>
            </a:fld>
            <a:endParaRPr lang="en-U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AADB4C35-8CF0-4F8E-AFF5-90E600938E90}" type="slidenum">
              <a:rPr lang="en-US" smtClean="0">
                <a:latin typeface="Arial" pitchFamily="34" charset="0"/>
              </a:rPr>
              <a:pPr/>
              <a:t>19</a:t>
            </a:fld>
            <a:endParaRPr lang="en-US" smtClean="0">
              <a:latin typeface="Arial" pitchFamily="34" charset="0"/>
            </a:endParaRPr>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r>
              <a:rPr lang="en-US" smtClean="0">
                <a:latin typeface="Arial" pitchFamily="34" charset="0"/>
              </a:rPr>
              <a:t>Marketing scholars have developed a “stage model” of the process (see Figure 6.4). The consumer typically passes through five stages: problem recognition, information search, evaluation of alternatives, purchase decision, and postpurchase behavior. Clearly, the buying process starts long before the actual purchase and has consequences long afterward.  Consumers don’t always pass through all five stages—they may skip or reverse some. When you buy your regular brand of toothpaste, you go directly from the need to the purchase decision, skipping information search and evaluation. The model in Figure 6.4 provides a good frame of reference, however, because it captures the full range of considerations that arise when a consumer faces a highly involving new purchase.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ln/>
        </p:spPr>
      </p:sp>
      <p:sp>
        <p:nvSpPr>
          <p:cNvPr id="74754" name="Notes Placeholder 2"/>
          <p:cNvSpPr>
            <a:spLocks noGrp="1"/>
          </p:cNvSpPr>
          <p:nvPr>
            <p:ph type="body" idx="1"/>
          </p:nvPr>
        </p:nvSpPr>
        <p:spPr>
          <a:noFill/>
          <a:ln/>
        </p:spPr>
        <p:txBody>
          <a:bodyPr/>
          <a:lstStyle/>
          <a:p>
            <a:pPr eaLnBrk="1" hangingPunct="1"/>
            <a:r>
              <a:rPr lang="en-US" smtClean="0">
                <a:latin typeface="Arial" pitchFamily="34" charset="0"/>
              </a:rPr>
              <a:t>Even if consumers form brand evaluations, two general factors can intervene between the purchase intention and the purchase decision (see Figure 6.6). The first factor is the </a:t>
            </a:r>
            <a:r>
              <a:rPr lang="en-US" i="1" smtClean="0">
                <a:latin typeface="Arial" pitchFamily="34" charset="0"/>
              </a:rPr>
              <a:t>attitudes of others. The influence of another person’s attitude depends on two </a:t>
            </a:r>
            <a:r>
              <a:rPr lang="en-US" smtClean="0">
                <a:latin typeface="Arial" pitchFamily="34" charset="0"/>
              </a:rPr>
              <a:t>things: (1) the intensity of the other person’s negative attitude toward our preferred alternative and (2) our motivation to comply with the other person’s wishes. The more intense the other person’s negativism and the closer he or she is to us, the more we will adjust our purchase intention. The converse is also true.</a:t>
            </a:r>
          </a:p>
        </p:txBody>
      </p:sp>
      <p:sp>
        <p:nvSpPr>
          <p:cNvPr id="74755" name="Slide Number Placeholder 3"/>
          <p:cNvSpPr>
            <a:spLocks noGrp="1"/>
          </p:cNvSpPr>
          <p:nvPr>
            <p:ph type="sldNum" sz="quarter" idx="5"/>
          </p:nvPr>
        </p:nvSpPr>
        <p:spPr>
          <a:noFill/>
        </p:spPr>
        <p:txBody>
          <a:bodyPr/>
          <a:lstStyle/>
          <a:p>
            <a:fld id="{41107DD4-6928-4258-A369-C181A8A6FF2F}" type="slidenum">
              <a:rPr lang="en-US" smtClean="0">
                <a:latin typeface="Arial" pitchFamily="34" charset="0"/>
              </a:rPr>
              <a:pPr/>
              <a:t>20</a:t>
            </a:fld>
            <a:endParaRPr 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p:spPr>
        <p:txBody>
          <a:bodyPr/>
          <a:lstStyle/>
          <a:p>
            <a:fld id="{3E9DBB74-BDCE-4325-AFE9-A700DA8CEEB3}" type="slidenum">
              <a:rPr lang="en-US" smtClean="0">
                <a:latin typeface="Arial" pitchFamily="34" charset="0"/>
              </a:rPr>
              <a:pPr/>
              <a:t>21</a:t>
            </a:fld>
            <a:endParaRPr lang="en-US" smtClean="0">
              <a:latin typeface="Arial" pitchFamily="34" charset="0"/>
            </a:endParaRPr>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pPr eaLnBrk="1" hangingPunct="1"/>
            <a:r>
              <a:rPr lang="en-US" dirty="0" smtClean="0">
                <a:latin typeface="Arial" pitchFamily="34" charset="0"/>
              </a:rPr>
              <a:t>The expectancy-value model is a compensatory model, in that perceived good things about a product can help to overcome perceived bad things. But consumers often take “mental shortcuts” called heuristics or rules of thumb in the decision process. With </a:t>
            </a:r>
            <a:r>
              <a:rPr lang="en-US" dirty="0" err="1" smtClean="0">
                <a:latin typeface="Arial" pitchFamily="34" charset="0"/>
              </a:rPr>
              <a:t>noncompensatory</a:t>
            </a:r>
            <a:r>
              <a:rPr lang="en-US" dirty="0" smtClean="0">
                <a:latin typeface="Arial" pitchFamily="34" charset="0"/>
              </a:rPr>
              <a:t> models of consumer choice, positive and negative attribute considerations don’t necessarily net out. Evaluating attributes in isolation makes decision making easier for a consumer, but it also increases the likelihood that she would have made a different choice if she had deliberated in greater detail. We highlight three choice heuristics here.</a:t>
            </a:r>
          </a:p>
          <a:p>
            <a:pPr eaLnBrk="1" hangingPunct="1"/>
            <a:r>
              <a:rPr lang="en-US" dirty="0" smtClean="0">
                <a:latin typeface="Arial" pitchFamily="34" charset="0"/>
              </a:rPr>
              <a:t>1. Using the conjunctive heuristic, the consumer sets a minimum acceptable cutoff level for each attribute and chooses the first alternative that meets the minimum standard for all attributes. For example, if Linda decided all attributes had to rate at least 5, she would choose laptop computer B.</a:t>
            </a:r>
          </a:p>
          <a:p>
            <a:pPr eaLnBrk="1" hangingPunct="1"/>
            <a:r>
              <a:rPr lang="en-US" dirty="0" smtClean="0">
                <a:latin typeface="Arial" pitchFamily="34" charset="0"/>
              </a:rPr>
              <a:t>2. With the lexicographic heuristic, the consumer chooses the best brand on the basis of its perceived most important attribute. With this decision rule, Linda would choose laptop computer C.</a:t>
            </a:r>
          </a:p>
          <a:p>
            <a:pPr eaLnBrk="1" hangingPunct="1"/>
            <a:r>
              <a:rPr lang="en-US" dirty="0" smtClean="0">
                <a:latin typeface="Arial" pitchFamily="34" charset="0"/>
              </a:rPr>
              <a:t>3. Using the elimination-by-aspects heuristic, the consumer compares brands on an attribute selected probabilistically—where the probability of choosing an attribute is positively related to its importance—and eliminates brands that do not meet minimum acceptable cutoffs.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AADB4C35-8CF0-4F8E-AFF5-90E600938E90}" type="slidenum">
              <a:rPr lang="en-US" smtClean="0">
                <a:latin typeface="Arial" pitchFamily="34" charset="0"/>
              </a:rPr>
              <a:pPr/>
              <a:t>22</a:t>
            </a:fld>
            <a:endParaRPr lang="en-US" smtClean="0">
              <a:latin typeface="Arial" pitchFamily="34" charset="0"/>
            </a:endParaRPr>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r>
              <a:rPr lang="en-US" smtClean="0">
                <a:latin typeface="Arial" pitchFamily="34" charset="0"/>
              </a:rPr>
              <a:t>Marketing scholars have developed a “stage model” of the process (see Figure 6.4). The consumer typically passes through five stages: problem recognition, information search, evaluation of alternatives, purchase decision, and postpurchase behavior. Clearly, the buying process starts long before the actual purchase and has consequences long afterward.  Consumers don’t always pass through all five stages—they may skip or reverse some. When you buy your regular brand of toothpaste, you go directly from the need to the purchase decision, skipping information search and evaluation. The model in Figure 6.4 provides a good frame of reference, however, because it captures the full range of considerations that arise when a consumer faces a highly involving new purchase.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p:spPr>
        <p:txBody>
          <a:bodyPr/>
          <a:lstStyle/>
          <a:p>
            <a:fld id="{5A4680E1-ED3E-4203-817F-220BABDDEC29}" type="slidenum">
              <a:rPr lang="en-US" smtClean="0">
                <a:latin typeface="Arial" pitchFamily="34" charset="0"/>
              </a:rPr>
              <a:pPr/>
              <a:t>23</a:t>
            </a:fld>
            <a:endParaRPr lang="en-US" smtClean="0">
              <a:latin typeface="Arial" pitchFamily="34" charset="0"/>
            </a:endParaRPr>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pPr eaLnBrk="1" hangingPunct="1"/>
            <a:r>
              <a:rPr lang="en-US" dirty="0" smtClean="0">
                <a:latin typeface="Arial" pitchFamily="34" charset="0"/>
              </a:rPr>
              <a:t>A consumer’s decision to modify, postpone, or avoid a purchase decision is heavily influenced by one or more types of perceived risk:</a:t>
            </a:r>
          </a:p>
          <a:p>
            <a:pPr eaLnBrk="1" hangingPunct="1"/>
            <a:r>
              <a:rPr lang="en-US" dirty="0" smtClean="0">
                <a:latin typeface="Arial" pitchFamily="34" charset="0"/>
              </a:rPr>
              <a:t>1. Functional risk—The product does not perform to expectations.</a:t>
            </a:r>
          </a:p>
          <a:p>
            <a:pPr eaLnBrk="1" hangingPunct="1"/>
            <a:r>
              <a:rPr lang="en-US" dirty="0" smtClean="0">
                <a:latin typeface="Arial" pitchFamily="34" charset="0"/>
              </a:rPr>
              <a:t>2. Physical risk—The product poses a threat to the physical well-being or health of the user or others.</a:t>
            </a:r>
          </a:p>
          <a:p>
            <a:pPr eaLnBrk="1" hangingPunct="1"/>
            <a:r>
              <a:rPr lang="en-US" dirty="0" smtClean="0">
                <a:latin typeface="Arial" pitchFamily="34" charset="0"/>
              </a:rPr>
              <a:t>3. Financial risk—The product is not worth the price paid.</a:t>
            </a:r>
          </a:p>
          <a:p>
            <a:pPr eaLnBrk="1" hangingPunct="1"/>
            <a:r>
              <a:rPr lang="en-US" dirty="0" smtClean="0">
                <a:latin typeface="Arial" pitchFamily="34" charset="0"/>
              </a:rPr>
              <a:t>4. Social risk—The product results in embarrassment in front of others.</a:t>
            </a:r>
          </a:p>
          <a:p>
            <a:pPr eaLnBrk="1" hangingPunct="1"/>
            <a:r>
              <a:rPr lang="en-US" dirty="0" smtClean="0">
                <a:latin typeface="Arial" pitchFamily="34" charset="0"/>
              </a:rPr>
              <a:t>5. Psychological risk—The product affects the mental well-being of the user.</a:t>
            </a:r>
          </a:p>
          <a:p>
            <a:pPr eaLnBrk="1" hangingPunct="1"/>
            <a:r>
              <a:rPr lang="en-US" dirty="0" smtClean="0">
                <a:latin typeface="Arial" pitchFamily="34" charset="0"/>
              </a:rPr>
              <a:t>6. Time risk—The failure of the product results in an opportunity cost of finding another satisfactory product.</a:t>
            </a:r>
          </a:p>
          <a:p>
            <a:pPr eaLnBrk="1" hangingPunct="1"/>
            <a:r>
              <a:rPr lang="en-US" dirty="0" smtClean="0">
                <a:latin typeface="Arial" pitchFamily="34" charset="0"/>
              </a:rPr>
              <a:t>In this promotional message for QuickBooks, the money-back guarantee seeks to lower perceived risk.</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ln/>
        </p:spPr>
      </p:sp>
      <p:sp>
        <p:nvSpPr>
          <p:cNvPr id="80898" name="Notes Placeholder 2"/>
          <p:cNvSpPr>
            <a:spLocks noGrp="1"/>
          </p:cNvSpPr>
          <p:nvPr>
            <p:ph type="body" idx="1"/>
          </p:nvPr>
        </p:nvSpPr>
        <p:spPr>
          <a:noFill/>
          <a:ln/>
        </p:spPr>
        <p:txBody>
          <a:bodyPr/>
          <a:lstStyle/>
          <a:p>
            <a:pPr eaLnBrk="1" hangingPunct="1"/>
            <a:r>
              <a:rPr lang="en-US" smtClean="0">
                <a:latin typeface="Arial" pitchFamily="34" charset="0"/>
              </a:rPr>
              <a:t>Marketers should also monitor how buyers use and dispose of the product (Figure 6.7). A key driver of sales frequency is product consumption rate—the more quickly buyers consume a product, the sooner they may be back in the market to repurchase it. Consumers may fail to replace some products soon enough because they overestimate product life. One strategy to speed replacement is to tie the act of replacing the product to a certain holiday, event, or time of year.</a:t>
            </a:r>
          </a:p>
        </p:txBody>
      </p:sp>
      <p:sp>
        <p:nvSpPr>
          <p:cNvPr id="80899" name="Slide Number Placeholder 3"/>
          <p:cNvSpPr>
            <a:spLocks noGrp="1"/>
          </p:cNvSpPr>
          <p:nvPr>
            <p:ph type="sldNum" sz="quarter" idx="5"/>
          </p:nvPr>
        </p:nvSpPr>
        <p:spPr>
          <a:noFill/>
        </p:spPr>
        <p:txBody>
          <a:bodyPr/>
          <a:lstStyle/>
          <a:p>
            <a:fld id="{F96A6D37-9447-4C80-B4B1-35FC917DFF96}" type="slidenum">
              <a:rPr lang="en-US" smtClean="0">
                <a:latin typeface="Arial" pitchFamily="34" charset="0"/>
              </a:rPr>
              <a:pPr/>
              <a:t>24</a:t>
            </a:fld>
            <a:endParaRPr lang="en-U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p:spPr>
        <p:txBody>
          <a:bodyPr/>
          <a:lstStyle/>
          <a:p>
            <a:fld id="{DE282BC9-71ED-40B1-B3D9-BE8E9DCEA02E}" type="slidenum">
              <a:rPr lang="en-US" smtClean="0">
                <a:latin typeface="Arial" pitchFamily="34" charset="0"/>
              </a:rPr>
              <a:pPr/>
              <a:t>25</a:t>
            </a:fld>
            <a:endParaRPr lang="en-US" smtClean="0">
              <a:latin typeface="Arial" pitchFamily="34" charset="0"/>
            </a:endParaRPr>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pPr eaLnBrk="1" hangingPunct="1"/>
            <a:r>
              <a:rPr lang="en-US" smtClean="0">
                <a:latin typeface="Arial" pitchFamily="34" charset="0"/>
              </a:rPr>
              <a:t>The availability heuristic—Consumers base their predictions on the quickness and ease with which a particular example of an outcome comes to mind. If an example comes to mind too easily, consumers might overestimate the likelihood of its happening. The representativeness heuristic—Consumers base their predictions on how representative or similar the outcome is to other examples. The anchoring and adjustment heuristic—Consumers arrive at an initial judgment and then adjust it based on additional information.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ln/>
        </p:spPr>
      </p:sp>
      <p:sp>
        <p:nvSpPr>
          <p:cNvPr id="87042" name="Notes Placeholder 2"/>
          <p:cNvSpPr>
            <a:spLocks noGrp="1"/>
          </p:cNvSpPr>
          <p:nvPr>
            <p:ph type="body" idx="1"/>
          </p:nvPr>
        </p:nvSpPr>
        <p:spPr>
          <a:noFill/>
          <a:ln/>
        </p:spPr>
        <p:txBody>
          <a:bodyPr/>
          <a:lstStyle/>
          <a:p>
            <a:pPr eaLnBrk="1" hangingPunct="1"/>
            <a:r>
              <a:rPr lang="en-US" smtClean="0">
                <a:latin typeface="Arial" pitchFamily="34" charset="0"/>
              </a:rPr>
              <a:t>Decision framing is the manner in which choices are presented to and seen by a decision maker. A $200 cell phone may not seem that expensive in the context of a set of $400 phones but may seem very expensive if those phones cost $50. Framing effects are pervasive and can be powerful. Marketers can influence consumer decision making through what they call the choice architecture—the environment in which decisions are structured and buying choices are made. According to these researchers, in the right environment, consumers can be given a “nudge” via some small feature in the environment that attracts attention and alters behavior.</a:t>
            </a:r>
          </a:p>
        </p:txBody>
      </p:sp>
      <p:sp>
        <p:nvSpPr>
          <p:cNvPr id="87043" name="Slide Number Placeholder 3"/>
          <p:cNvSpPr>
            <a:spLocks noGrp="1"/>
          </p:cNvSpPr>
          <p:nvPr>
            <p:ph type="sldNum" sz="quarter" idx="5"/>
          </p:nvPr>
        </p:nvSpPr>
        <p:spPr>
          <a:noFill/>
        </p:spPr>
        <p:txBody>
          <a:bodyPr/>
          <a:lstStyle/>
          <a:p>
            <a:fld id="{18F754BD-C966-4CFA-BFA8-8D596C4B6D67}" type="slidenum">
              <a:rPr lang="en-US" smtClean="0">
                <a:latin typeface="Arial" pitchFamily="34" charset="0"/>
              </a:rPr>
              <a:pPr/>
              <a:t>26</a:t>
            </a:fld>
            <a:endParaRPr lang="en-US"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p:spPr>
        <p:txBody>
          <a:bodyPr/>
          <a:lstStyle/>
          <a:p>
            <a:fld id="{EE9BDEDE-DE12-4A22-B05F-BB8DFAFFEF76}" type="slidenum">
              <a:rPr lang="en-US" smtClean="0">
                <a:latin typeface="Arial" pitchFamily="34" charset="0"/>
              </a:rPr>
              <a:pPr/>
              <a:t>27</a:t>
            </a:fld>
            <a:endParaRPr lang="en-US" smtClean="0">
              <a:latin typeface="Arial" pitchFamily="34" charset="0"/>
            </a:endParaRPr>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p:spPr>
        <p:txBody>
          <a:bodyPr/>
          <a:lstStyle/>
          <a:p>
            <a:pPr eaLnBrk="1" hangingPunct="1"/>
            <a:r>
              <a:rPr lang="en-US" dirty="0" smtClean="0">
                <a:latin typeface="Arial" pitchFamily="34" charset="0"/>
              </a:rPr>
              <a:t>Mental accounting is based on a set of core principles:</a:t>
            </a:r>
          </a:p>
          <a:p>
            <a:pPr eaLnBrk="1" hangingPunct="1"/>
            <a:r>
              <a:rPr lang="en-US" dirty="0" smtClean="0">
                <a:latin typeface="Arial" pitchFamily="34" charset="0"/>
              </a:rPr>
              <a:t>1. Consumers tend to segregate gains. When a seller has a product with more than one positive dimension, it’s desirable to have the consumer evaluate each dimension separately. Listing multiple benefits of a large industrial product, for example, can make the sum of the parts seem greater than the whole.</a:t>
            </a:r>
          </a:p>
          <a:p>
            <a:pPr eaLnBrk="1" hangingPunct="1"/>
            <a:r>
              <a:rPr lang="en-US" dirty="0" smtClean="0">
                <a:latin typeface="Arial" pitchFamily="34" charset="0"/>
              </a:rPr>
              <a:t>2. Consumers tend to integrate losses. Marketers have a distinct advantage in selling something if its cost can be added to another large purchase. House buyers are more inclined to view additional expenditures favorably given the high price of buying a house.</a:t>
            </a:r>
          </a:p>
          <a:p>
            <a:pPr eaLnBrk="1" hangingPunct="1"/>
            <a:r>
              <a:rPr lang="en-US" dirty="0" smtClean="0">
                <a:latin typeface="Arial" pitchFamily="34" charset="0"/>
              </a:rPr>
              <a:t>3. Consumers tend to integrate smaller losses with larger gains. The “cancellation” principle might explain why withholding taxes from monthly paychecks is less aversive than large, lump-sum tax payments—the smaller withholdings are more likely to be absorbed by the larger pay amount.</a:t>
            </a:r>
          </a:p>
          <a:p>
            <a:pPr eaLnBrk="1" hangingPunct="1"/>
            <a:r>
              <a:rPr lang="en-US" dirty="0" smtClean="0">
                <a:latin typeface="Arial" pitchFamily="34" charset="0"/>
              </a:rPr>
              <a:t>4. Consumers tend to segregate small gains from large losses. The “silver lining” principle might explain the popularity of rebates on big-ticket purchases such as cars. The principles of mental accounting are derived in part from prospect theory. Prospect theory maintains that consumers frame their decision alternatives in terms of gains and losses according to a value function. Consumers are generally loss-averse. They tend to overweight very low probabilities and </a:t>
            </a:r>
            <a:r>
              <a:rPr lang="en-US" dirty="0" err="1" smtClean="0">
                <a:latin typeface="Arial" pitchFamily="34" charset="0"/>
              </a:rPr>
              <a:t>undersweight</a:t>
            </a:r>
            <a:r>
              <a:rPr lang="en-US" dirty="0" smtClean="0">
                <a:latin typeface="Arial" pitchFamily="34" charset="0"/>
              </a:rPr>
              <a:t> very high probabilities.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DD11DB-85CB-4516-9E9E-9026A8CAF7B8}"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F7E4D0-B70E-4F6A-8826-433A6D053FA9}"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062CBF-117F-4E96-899A-6F0E36FC59DA}"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A2CF51-10D0-4B14-AEB7-538B16049474}" type="datetime1">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FEFDD6-EEE1-4EB6-A6FE-CB752FB0E959}" type="datetime1">
              <a:rPr lang="en-US" smtClean="0"/>
              <a:pPr/>
              <a:t>12/21/2012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99A78F-6C5B-4728-A46C-4A5B4158A7E1}" type="datetime1">
              <a:rPr lang="en-US" smtClean="0"/>
              <a:pPr/>
              <a:t>12/21/2012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744EEC-282E-4521-BBC5-CEEF2B916FC8}" type="datetime1">
              <a:rPr lang="en-US" smtClean="0"/>
              <a:pPr/>
              <a:t>12/21/2012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50B7AE-2E9D-472D-9270-A2D09F2F7DD7}" type="datetime1">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0BE652-A233-4D15-BC77-02F80F096488}" type="datetime1">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0D381-BD89-4A52-9D11-9BBBC5A2A92F}"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81181C-9A39-4069-A478-FF90E2626827}"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311749-61B9-439C-8C4A-1BCE151993DB}" type="datetime1">
              <a:rPr lang="en-US" smtClean="0"/>
              <a:pPr/>
              <a:t>12/21/2012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16</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smtClean="0">
                <a:solidFill>
                  <a:schemeClr val="tx1">
                    <a:lumMod val="85000"/>
                    <a:lumOff val="15000"/>
                  </a:schemeClr>
                </a:solidFill>
              </a:rPr>
              <a:t>Marketing Ecology</a:t>
            </a:r>
            <a:endParaRPr lang="en-US" sz="6600" b="1" dirty="0">
              <a:solidFill>
                <a:schemeClr val="tx1">
                  <a:lumMod val="85000"/>
                  <a:lumOff val="15000"/>
                </a:schemeClr>
              </a:solidFill>
            </a:endParaRPr>
          </a:p>
        </p:txBody>
      </p:sp>
      <p:sp>
        <p:nvSpPr>
          <p:cNvPr id="2" name="Subtitle 1"/>
          <p:cNvSpPr>
            <a:spLocks noGrp="1"/>
          </p:cNvSpPr>
          <p:nvPr>
            <p:ph type="subTitle" idx="1"/>
          </p:nvPr>
        </p:nvSpPr>
        <p:spPr/>
        <p:txBody>
          <a:bodyPr/>
          <a:lstStyle/>
          <a:p>
            <a:r>
              <a:rPr lang="en-GB" dirty="0" smtClean="0"/>
              <a:t>Part 2</a:t>
            </a:r>
            <a:endParaRPr lang="en-GB" dirty="0"/>
          </a:p>
        </p:txBody>
      </p:sp>
    </p:spTree>
    <p:extLst>
      <p:ext uri="{BB962C8B-B14F-4D97-AF65-F5344CB8AC3E}">
        <p14:creationId xmlns:p14="http://schemas.microsoft.com/office/powerpoint/2010/main" xmlns=""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ctrTitle"/>
          </p:nvPr>
        </p:nvSpPr>
        <p:spPr/>
        <p:txBody>
          <a:bodyPr>
            <a:normAutofit fontScale="90000"/>
          </a:bodyPr>
          <a:lstStyle/>
          <a:p>
            <a:pPr eaLnBrk="1" hangingPunct="1"/>
            <a:r>
              <a:rPr lang="en-US" dirty="0" smtClean="0">
                <a:solidFill>
                  <a:schemeClr val="tx1"/>
                </a:solidFill>
                <a:latin typeface="Garamond" pitchFamily="18" charset="0"/>
              </a:rPr>
              <a:t/>
            </a:r>
            <a:br>
              <a:rPr lang="en-US" dirty="0" smtClean="0">
                <a:solidFill>
                  <a:schemeClr val="tx1"/>
                </a:solidFill>
                <a:latin typeface="Garamond" pitchFamily="18" charset="0"/>
              </a:rPr>
            </a:br>
            <a:r>
              <a:rPr lang="en-US" dirty="0" smtClean="0">
                <a:solidFill>
                  <a:schemeClr val="tx1"/>
                </a:solidFill>
                <a:latin typeface="Garamond" pitchFamily="18" charset="0"/>
              </a:rPr>
              <a:t>Analyzing </a:t>
            </a:r>
            <a:br>
              <a:rPr lang="en-US" dirty="0" smtClean="0">
                <a:solidFill>
                  <a:schemeClr val="tx1"/>
                </a:solidFill>
                <a:latin typeface="Garamond" pitchFamily="18" charset="0"/>
              </a:rPr>
            </a:br>
            <a:r>
              <a:rPr lang="en-US" dirty="0" smtClean="0">
                <a:solidFill>
                  <a:schemeClr val="tx1"/>
                </a:solidFill>
                <a:latin typeface="Garamond" pitchFamily="18" charset="0"/>
              </a:rPr>
              <a:t>Consumer Markets</a:t>
            </a:r>
          </a:p>
        </p:txBody>
      </p:sp>
      <p:sp>
        <p:nvSpPr>
          <p:cNvPr id="4" name="Subtitle 3"/>
          <p:cNvSpPr>
            <a:spLocks noGrp="1"/>
          </p:cNvSpPr>
          <p:nvPr>
            <p:ph type="subTitle" idx="1"/>
          </p:nvPr>
        </p:nvSpPr>
        <p:spPr/>
        <p:txBody>
          <a:bodyPr/>
          <a:lstStyle/>
          <a:p>
            <a:endParaRPr lang="en-US"/>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p:txBody>
          <a:bodyPr/>
          <a:lstStyle/>
          <a:p>
            <a:r>
              <a:rPr lang="en-US" dirty="0" smtClean="0"/>
              <a:t>Lecture Agenda</a:t>
            </a:r>
          </a:p>
        </p:txBody>
      </p:sp>
      <p:sp>
        <p:nvSpPr>
          <p:cNvPr id="16387" name="Rectangle 5"/>
          <p:cNvSpPr>
            <a:spLocks noGrp="1" noChangeArrowheads="1"/>
          </p:cNvSpPr>
          <p:nvPr>
            <p:ph type="body" idx="1"/>
          </p:nvPr>
        </p:nvSpPr>
        <p:spPr/>
        <p:txBody>
          <a:bodyPr>
            <a:normAutofit lnSpcReduction="10000"/>
          </a:bodyPr>
          <a:lstStyle/>
          <a:p>
            <a:pPr eaLnBrk="1" hangingPunct="1"/>
            <a:r>
              <a:rPr lang="en-US" smtClean="0"/>
              <a:t>How do consumer characteristics influence buying behavior?</a:t>
            </a:r>
          </a:p>
          <a:p>
            <a:pPr eaLnBrk="1" hangingPunct="1"/>
            <a:r>
              <a:rPr lang="en-US" smtClean="0"/>
              <a:t>What major psychological processes influence consumer responses to the marketing program?</a:t>
            </a:r>
          </a:p>
          <a:p>
            <a:pPr eaLnBrk="1" hangingPunct="1"/>
            <a:r>
              <a:rPr lang="en-US" smtClean="0"/>
              <a:t>How do consumers make purchasing decisions?</a:t>
            </a:r>
          </a:p>
          <a:p>
            <a:pPr eaLnBrk="1" hangingPunct="1"/>
            <a:r>
              <a:rPr lang="en-US" smtClean="0"/>
              <a:t>In what ways do consumers stray from a deliberate rational decision process?</a:t>
            </a: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4"/>
          <p:cNvSpPr>
            <a:spLocks noGrp="1"/>
          </p:cNvSpPr>
          <p:nvPr>
            <p:ph type="title"/>
          </p:nvPr>
        </p:nvSpPr>
        <p:spPr/>
        <p:txBody>
          <a:bodyPr>
            <a:normAutofit/>
          </a:bodyPr>
          <a:lstStyle/>
          <a:p>
            <a:pPr eaLnBrk="1" hangingPunct="1"/>
            <a:r>
              <a:rPr lang="en-US" dirty="0" smtClean="0"/>
              <a:t>Model of Consumer Behavior</a:t>
            </a:r>
          </a:p>
        </p:txBody>
      </p:sp>
      <p:pic>
        <p:nvPicPr>
          <p:cNvPr id="49155" name="Picture 2"/>
          <p:cNvPicPr>
            <a:picLocks noChangeAspect="1" noChangeArrowheads="1"/>
          </p:cNvPicPr>
          <p:nvPr/>
        </p:nvPicPr>
        <p:blipFill>
          <a:blip r:embed="rId4" cstate="print"/>
          <a:srcRect/>
          <a:stretch>
            <a:fillRect/>
          </a:stretch>
        </p:blipFill>
        <p:spPr bwMode="auto">
          <a:xfrm>
            <a:off x="88900" y="1981200"/>
            <a:ext cx="8075613" cy="3352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Motivation</a:t>
            </a:r>
          </a:p>
        </p:txBody>
      </p:sp>
      <p:sp>
        <p:nvSpPr>
          <p:cNvPr id="919555" name="AutoShape 3"/>
          <p:cNvSpPr>
            <a:spLocks noChangeArrowheads="1"/>
          </p:cNvSpPr>
          <p:nvPr/>
        </p:nvSpPr>
        <p:spPr bwMode="auto">
          <a:xfrm>
            <a:off x="381000" y="1524000"/>
            <a:ext cx="2362200" cy="4114800"/>
          </a:xfrm>
          <a:prstGeom prst="roundRect">
            <a:avLst>
              <a:gd name="adj" fmla="val 16667"/>
            </a:avLst>
          </a:prstGeom>
          <a:solidFill>
            <a:schemeClr val="bg1">
              <a:lumMod val="85000"/>
            </a:schemeClr>
          </a:solidFill>
          <a:ln w="9525">
            <a:solidFill>
              <a:srgbClr val="CCCC00"/>
            </a:solidFill>
            <a:round/>
            <a:headEnd/>
            <a:tailEnd/>
          </a:ln>
          <a:effectLst/>
        </p:spPr>
        <p:txBody>
          <a:bodyPr wrap="none" anchor="ctr"/>
          <a:lstStyle/>
          <a:p>
            <a:pPr algn="ctr">
              <a:defRPr/>
            </a:pPr>
            <a:r>
              <a:rPr lang="en-US" sz="2800" b="1" dirty="0">
                <a:latin typeface="Arial" charset="0"/>
              </a:rPr>
              <a:t>Freud’s</a:t>
            </a:r>
          </a:p>
          <a:p>
            <a:pPr algn="ctr">
              <a:defRPr/>
            </a:pPr>
            <a:r>
              <a:rPr lang="en-US" sz="2800" b="1" dirty="0">
                <a:latin typeface="Arial" charset="0"/>
              </a:rPr>
              <a:t>Theory</a:t>
            </a:r>
          </a:p>
          <a:p>
            <a:pPr algn="ctr">
              <a:defRPr/>
            </a:pPr>
            <a:endParaRPr lang="en-US" sz="2800" dirty="0">
              <a:latin typeface="Arial" charset="0"/>
            </a:endParaRPr>
          </a:p>
          <a:p>
            <a:pPr algn="ctr">
              <a:defRPr/>
            </a:pPr>
            <a:r>
              <a:rPr lang="en-US" sz="2800" dirty="0">
                <a:latin typeface="Arial" charset="0"/>
              </a:rPr>
              <a:t>Behavior</a:t>
            </a:r>
          </a:p>
          <a:p>
            <a:pPr algn="ctr">
              <a:defRPr/>
            </a:pPr>
            <a:r>
              <a:rPr lang="en-US" sz="2800" dirty="0">
                <a:latin typeface="Arial" charset="0"/>
              </a:rPr>
              <a:t>is guided by </a:t>
            </a:r>
          </a:p>
          <a:p>
            <a:pPr algn="ctr">
              <a:defRPr/>
            </a:pPr>
            <a:r>
              <a:rPr lang="en-US" sz="2800" dirty="0">
                <a:latin typeface="Arial" charset="0"/>
              </a:rPr>
              <a:t>subconscious</a:t>
            </a:r>
          </a:p>
          <a:p>
            <a:pPr algn="ctr">
              <a:defRPr/>
            </a:pPr>
            <a:r>
              <a:rPr lang="en-US" sz="2800" dirty="0">
                <a:latin typeface="Arial" charset="0"/>
              </a:rPr>
              <a:t>motivations</a:t>
            </a:r>
          </a:p>
        </p:txBody>
      </p:sp>
      <p:sp>
        <p:nvSpPr>
          <p:cNvPr id="919556" name="AutoShape 4"/>
          <p:cNvSpPr>
            <a:spLocks noChangeArrowheads="1"/>
          </p:cNvSpPr>
          <p:nvPr/>
        </p:nvSpPr>
        <p:spPr bwMode="auto">
          <a:xfrm>
            <a:off x="2971800" y="1524000"/>
            <a:ext cx="2362200" cy="4114800"/>
          </a:xfrm>
          <a:prstGeom prst="roundRect">
            <a:avLst>
              <a:gd name="adj" fmla="val 16667"/>
            </a:avLst>
          </a:prstGeom>
          <a:solidFill>
            <a:schemeClr val="bg1">
              <a:lumMod val="85000"/>
            </a:schemeClr>
          </a:solidFill>
          <a:ln w="9525">
            <a:solidFill>
              <a:srgbClr val="CCCC00"/>
            </a:solidFill>
            <a:round/>
            <a:headEnd/>
            <a:tailEnd/>
          </a:ln>
          <a:effectLst/>
        </p:spPr>
        <p:txBody>
          <a:bodyPr wrap="none" anchor="ctr"/>
          <a:lstStyle/>
          <a:p>
            <a:pPr algn="ctr">
              <a:defRPr/>
            </a:pPr>
            <a:r>
              <a:rPr lang="en-US" sz="2800" b="1" dirty="0">
                <a:latin typeface="Arial" charset="0"/>
              </a:rPr>
              <a:t>Maslow’s</a:t>
            </a:r>
          </a:p>
          <a:p>
            <a:pPr algn="ctr">
              <a:defRPr/>
            </a:pPr>
            <a:r>
              <a:rPr lang="en-US" sz="2800" b="1" dirty="0">
                <a:latin typeface="Arial" charset="0"/>
              </a:rPr>
              <a:t>Hierarchy</a:t>
            </a:r>
          </a:p>
          <a:p>
            <a:pPr algn="ctr">
              <a:defRPr/>
            </a:pPr>
            <a:r>
              <a:rPr lang="en-US" sz="2800" b="1" dirty="0">
                <a:latin typeface="Arial" charset="0"/>
              </a:rPr>
              <a:t>of Needs</a:t>
            </a:r>
          </a:p>
          <a:p>
            <a:pPr algn="ctr">
              <a:defRPr/>
            </a:pPr>
            <a:endParaRPr lang="en-US" sz="2800" dirty="0">
              <a:latin typeface="Arial" charset="0"/>
            </a:endParaRPr>
          </a:p>
          <a:p>
            <a:pPr algn="ctr">
              <a:defRPr/>
            </a:pPr>
            <a:r>
              <a:rPr lang="en-US" sz="2800" dirty="0">
                <a:latin typeface="Arial" charset="0"/>
              </a:rPr>
              <a:t>Behavior</a:t>
            </a:r>
          </a:p>
          <a:p>
            <a:pPr algn="ctr">
              <a:defRPr/>
            </a:pPr>
            <a:r>
              <a:rPr lang="en-US" sz="2800" dirty="0">
                <a:latin typeface="Arial" charset="0"/>
              </a:rPr>
              <a:t>is driven by </a:t>
            </a:r>
          </a:p>
          <a:p>
            <a:pPr algn="ctr">
              <a:defRPr/>
            </a:pPr>
            <a:r>
              <a:rPr lang="en-US" sz="2800" dirty="0">
                <a:latin typeface="Arial" charset="0"/>
              </a:rPr>
              <a:t>lowest, </a:t>
            </a:r>
          </a:p>
          <a:p>
            <a:pPr algn="ctr">
              <a:defRPr/>
            </a:pPr>
            <a:r>
              <a:rPr lang="en-US" sz="2800" dirty="0">
                <a:latin typeface="Arial" charset="0"/>
              </a:rPr>
              <a:t>unmet need</a:t>
            </a:r>
          </a:p>
          <a:p>
            <a:pPr algn="ctr">
              <a:defRPr/>
            </a:pPr>
            <a:endParaRPr lang="en-US" sz="2800" dirty="0">
              <a:latin typeface="Arial" charset="0"/>
            </a:endParaRPr>
          </a:p>
        </p:txBody>
      </p:sp>
      <p:sp>
        <p:nvSpPr>
          <p:cNvPr id="919557" name="AutoShape 5"/>
          <p:cNvSpPr>
            <a:spLocks noChangeArrowheads="1"/>
          </p:cNvSpPr>
          <p:nvPr/>
        </p:nvSpPr>
        <p:spPr bwMode="auto">
          <a:xfrm>
            <a:off x="5638800" y="1524000"/>
            <a:ext cx="2362200" cy="4114800"/>
          </a:xfrm>
          <a:prstGeom prst="roundRect">
            <a:avLst>
              <a:gd name="adj" fmla="val 16667"/>
            </a:avLst>
          </a:prstGeom>
          <a:solidFill>
            <a:schemeClr val="bg1">
              <a:lumMod val="85000"/>
            </a:schemeClr>
          </a:solidFill>
          <a:ln w="9525">
            <a:solidFill>
              <a:srgbClr val="CCCC00"/>
            </a:solidFill>
            <a:round/>
            <a:headEnd/>
            <a:tailEnd/>
          </a:ln>
          <a:effectLst/>
        </p:spPr>
        <p:txBody>
          <a:bodyPr wrap="none" anchor="ctr"/>
          <a:lstStyle/>
          <a:p>
            <a:pPr algn="ctr">
              <a:defRPr/>
            </a:pPr>
            <a:r>
              <a:rPr lang="en-US" sz="2800" b="1" dirty="0">
                <a:latin typeface="Arial" charset="0"/>
              </a:rPr>
              <a:t>Herzberg’s</a:t>
            </a:r>
          </a:p>
          <a:p>
            <a:pPr algn="ctr">
              <a:defRPr/>
            </a:pPr>
            <a:r>
              <a:rPr lang="en-US" sz="2800" b="1" dirty="0">
                <a:latin typeface="Arial" charset="0"/>
              </a:rPr>
              <a:t>Two-Factor</a:t>
            </a:r>
          </a:p>
          <a:p>
            <a:pPr algn="ctr">
              <a:defRPr/>
            </a:pPr>
            <a:r>
              <a:rPr lang="en-US" sz="2800" b="1" dirty="0">
                <a:latin typeface="Arial" charset="0"/>
              </a:rPr>
              <a:t>Theory</a:t>
            </a:r>
          </a:p>
          <a:p>
            <a:pPr algn="ctr">
              <a:defRPr/>
            </a:pPr>
            <a:endParaRPr lang="en-US" sz="2800" b="1" dirty="0">
              <a:latin typeface="Arial" charset="0"/>
            </a:endParaRPr>
          </a:p>
          <a:p>
            <a:pPr algn="ctr">
              <a:defRPr/>
            </a:pPr>
            <a:r>
              <a:rPr lang="en-US" sz="2800" dirty="0">
                <a:latin typeface="Arial" charset="0"/>
              </a:rPr>
              <a:t>Behavior is</a:t>
            </a:r>
          </a:p>
          <a:p>
            <a:pPr algn="ctr">
              <a:defRPr/>
            </a:pPr>
            <a:r>
              <a:rPr lang="en-US" sz="2800" dirty="0">
                <a:latin typeface="Arial" charset="0"/>
              </a:rPr>
              <a:t>guided by </a:t>
            </a:r>
          </a:p>
          <a:p>
            <a:pPr algn="ctr">
              <a:defRPr/>
            </a:pPr>
            <a:r>
              <a:rPr lang="en-US" sz="2800" dirty="0">
                <a:latin typeface="Arial" charset="0"/>
              </a:rPr>
              <a:t>motivating </a:t>
            </a:r>
          </a:p>
          <a:p>
            <a:pPr algn="ctr">
              <a:defRPr/>
            </a:pPr>
            <a:r>
              <a:rPr lang="en-US" sz="2800" dirty="0">
                <a:latin typeface="Arial" charset="0"/>
              </a:rPr>
              <a:t>and hygiene</a:t>
            </a:r>
          </a:p>
          <a:p>
            <a:pPr algn="ctr">
              <a:defRPr/>
            </a:pPr>
            <a:r>
              <a:rPr lang="en-US" sz="2800" dirty="0">
                <a:latin typeface="Arial" charset="0"/>
              </a:rPr>
              <a:t>factors</a:t>
            </a: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smtClean="0"/>
              <a:t>Maslow’s Hierarchy</a:t>
            </a:r>
          </a:p>
        </p:txBody>
      </p:sp>
      <p:pic>
        <p:nvPicPr>
          <p:cNvPr id="53251" name="Picture 2"/>
          <p:cNvPicPr>
            <a:picLocks noChangeAspect="1" noChangeArrowheads="1"/>
          </p:cNvPicPr>
          <p:nvPr/>
        </p:nvPicPr>
        <p:blipFill>
          <a:blip r:embed="rId3" cstate="print"/>
          <a:srcRect/>
          <a:stretch>
            <a:fillRect/>
          </a:stretch>
        </p:blipFill>
        <p:spPr bwMode="auto">
          <a:xfrm>
            <a:off x="1981200" y="1600200"/>
            <a:ext cx="4649788" cy="43211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Perception</a:t>
            </a:r>
          </a:p>
        </p:txBody>
      </p:sp>
      <p:sp>
        <p:nvSpPr>
          <p:cNvPr id="55299" name="Rectangle 8"/>
          <p:cNvSpPr>
            <a:spLocks noGrp="1" noChangeArrowheads="1"/>
          </p:cNvSpPr>
          <p:nvPr>
            <p:ph type="body" idx="1"/>
          </p:nvPr>
        </p:nvSpPr>
        <p:spPr/>
        <p:txBody>
          <a:bodyPr/>
          <a:lstStyle/>
          <a:p>
            <a:r>
              <a:rPr lang="en-US" dirty="0" smtClean="0">
                <a:latin typeface="Arial" pitchFamily="34" charset="0"/>
              </a:rPr>
              <a:t>Perception is the process by which we select, organize, and interpret information inputs to create a meaningful picture of the world.</a:t>
            </a:r>
            <a:endParaRPr lang="en-US" dirty="0" smtClean="0"/>
          </a:p>
          <a:p>
            <a:pPr eaLnBrk="1" hangingPunct="1"/>
            <a:r>
              <a:rPr lang="en-US" dirty="0" smtClean="0"/>
              <a:t>Selective attention</a:t>
            </a:r>
          </a:p>
          <a:p>
            <a:pPr eaLnBrk="1" hangingPunct="1"/>
            <a:r>
              <a:rPr lang="en-US" dirty="0" smtClean="0"/>
              <a:t>Selective retention</a:t>
            </a:r>
          </a:p>
          <a:p>
            <a:pPr eaLnBrk="1" hangingPunct="1"/>
            <a:r>
              <a:rPr lang="en-US" dirty="0" smtClean="0"/>
              <a:t>Selective distortion</a:t>
            </a:r>
          </a:p>
          <a:p>
            <a:pPr eaLnBrk="1" hangingPunct="1"/>
            <a:r>
              <a:rPr lang="en-US" dirty="0" smtClean="0"/>
              <a:t>Subliminal perception</a:t>
            </a: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Perception</a:t>
            </a:r>
          </a:p>
        </p:txBody>
      </p:sp>
      <p:sp>
        <p:nvSpPr>
          <p:cNvPr id="55299" name="Rectangle 8"/>
          <p:cNvSpPr>
            <a:spLocks noGrp="1" noChangeArrowheads="1"/>
          </p:cNvSpPr>
          <p:nvPr>
            <p:ph type="body" idx="1"/>
          </p:nvPr>
        </p:nvSpPr>
        <p:spPr/>
        <p:txBody>
          <a:bodyPr>
            <a:normAutofit fontScale="62500" lnSpcReduction="20000"/>
          </a:bodyPr>
          <a:lstStyle/>
          <a:p>
            <a:r>
              <a:rPr lang="en-US" dirty="0" smtClean="0">
                <a:latin typeface="Arial" pitchFamily="34" charset="0"/>
              </a:rPr>
              <a:t>Perceptions are more important than reality, because perceptions affect consumers’ actual behavior.</a:t>
            </a:r>
          </a:p>
          <a:p>
            <a:r>
              <a:rPr lang="en-US" dirty="0" smtClean="0">
                <a:latin typeface="Arial" pitchFamily="34" charset="0"/>
              </a:rPr>
              <a:t>It depends not only on physical stimuli, but also on the stimuli’s relationship to the surrounding environment and on conditions within each of us. </a:t>
            </a:r>
          </a:p>
          <a:p>
            <a:r>
              <a:rPr lang="en-US" dirty="0" smtClean="0">
                <a:latin typeface="Arial" pitchFamily="34" charset="0"/>
              </a:rPr>
              <a:t>Because we cannot possibly attend to all these, we screen most stimuli out—a process called selective attention. Selective attention means that marketers must work hard to attract consumers’ notice. </a:t>
            </a:r>
          </a:p>
          <a:p>
            <a:r>
              <a:rPr lang="en-US" dirty="0" smtClean="0">
                <a:latin typeface="Arial" pitchFamily="34" charset="0"/>
              </a:rPr>
              <a:t>Even noticed stimuli don’t always come across in the way the senders intended. Selective distortion is the tendency to interpret information in a way that fits our preconceptions. </a:t>
            </a:r>
          </a:p>
          <a:p>
            <a:r>
              <a:rPr lang="en-US" dirty="0" smtClean="0">
                <a:latin typeface="Arial" pitchFamily="34" charset="0"/>
              </a:rPr>
              <a:t>Consumers will often distort information to be consistent with prior brand and product beliefs and expectations.</a:t>
            </a:r>
          </a:p>
          <a:p>
            <a:r>
              <a:rPr lang="en-US" dirty="0" smtClean="0">
                <a:latin typeface="Arial" pitchFamily="34" charset="0"/>
              </a:rPr>
              <a:t>Because of selective retention, we’re likely to remember good points about a product we like and forget good points about competing products.</a:t>
            </a:r>
          </a:p>
          <a:p>
            <a:pPr eaLnBrk="1" hangingPunct="1"/>
            <a:endParaRPr lang="en-US" dirty="0" smtClean="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en-US" smtClean="0"/>
              <a:t>Learning</a:t>
            </a:r>
          </a:p>
        </p:txBody>
      </p:sp>
      <p:sp>
        <p:nvSpPr>
          <p:cNvPr id="4" name="Content Placeholder 3"/>
          <p:cNvSpPr>
            <a:spLocks noGrp="1"/>
          </p:cNvSpPr>
          <p:nvPr>
            <p:ph idx="1"/>
          </p:nvPr>
        </p:nvSpPr>
        <p:spPr/>
        <p:txBody>
          <a:bodyPr>
            <a:normAutofit fontScale="77500" lnSpcReduction="20000"/>
          </a:bodyPr>
          <a:lstStyle/>
          <a:p>
            <a:r>
              <a:rPr lang="en-US" dirty="0" smtClean="0">
                <a:latin typeface="Arial" pitchFamily="34" charset="0"/>
              </a:rPr>
              <a:t>Learning induces changes in our behavior arising from experience.</a:t>
            </a:r>
          </a:p>
          <a:p>
            <a:r>
              <a:rPr lang="en-US" dirty="0" smtClean="0">
                <a:latin typeface="Arial" pitchFamily="34" charset="0"/>
              </a:rPr>
              <a:t>Most human behavior is learned, although much learning is incidental. </a:t>
            </a:r>
          </a:p>
          <a:p>
            <a:r>
              <a:rPr lang="en-US" dirty="0" smtClean="0">
                <a:latin typeface="Arial" pitchFamily="34" charset="0"/>
              </a:rPr>
              <a:t>Learning theorists believe learning is produced through the interplay of drives, stimuli, cues, responses, and reinforcement. </a:t>
            </a:r>
          </a:p>
          <a:p>
            <a:r>
              <a:rPr lang="en-US" dirty="0" smtClean="0">
                <a:latin typeface="Arial" pitchFamily="34" charset="0"/>
              </a:rPr>
              <a:t>Two popular approaches to learning are classical conditioning and operant (instrumental) conditioning. </a:t>
            </a:r>
          </a:p>
          <a:p>
            <a:r>
              <a:rPr lang="en-US" dirty="0" smtClean="0">
                <a:latin typeface="Arial" pitchFamily="34" charset="0"/>
              </a:rPr>
              <a:t>A drive is a strong internal stimulus impelling action. </a:t>
            </a:r>
          </a:p>
          <a:p>
            <a:r>
              <a:rPr lang="en-US" dirty="0" smtClean="0">
                <a:latin typeface="Arial" pitchFamily="34" charset="0"/>
              </a:rPr>
              <a:t>Cues are minor stimuli that determine when, where, and how a person responds. </a:t>
            </a: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smtClean="0"/>
              <a:t>Emotions</a:t>
            </a:r>
          </a:p>
        </p:txBody>
      </p:sp>
      <p:pic>
        <p:nvPicPr>
          <p:cNvPr id="59395" name="Picture 2" descr="http://cache.kotaku.com/assets/resources/2008/04/happycubesadcube.jpg"/>
          <p:cNvPicPr>
            <a:picLocks noChangeAspect="1" noChangeArrowheads="1"/>
          </p:cNvPicPr>
          <p:nvPr/>
        </p:nvPicPr>
        <p:blipFill>
          <a:blip r:embed="rId3" cstate="print"/>
          <a:srcRect/>
          <a:stretch>
            <a:fillRect/>
          </a:stretch>
        </p:blipFill>
        <p:spPr bwMode="auto">
          <a:xfrm>
            <a:off x="1219200" y="1295400"/>
            <a:ext cx="6096000" cy="4572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4"/>
          <p:cNvSpPr>
            <a:spLocks noGrp="1"/>
          </p:cNvSpPr>
          <p:nvPr>
            <p:ph type="title"/>
          </p:nvPr>
        </p:nvSpPr>
        <p:spPr/>
        <p:txBody>
          <a:bodyPr/>
          <a:lstStyle/>
          <a:p>
            <a:pPr eaLnBrk="1" hangingPunct="1"/>
            <a:r>
              <a:rPr lang="en-US" smtClean="0"/>
              <a:t>Memory</a:t>
            </a:r>
          </a:p>
        </p:txBody>
      </p:sp>
      <p:sp>
        <p:nvSpPr>
          <p:cNvPr id="4" name="Content Placeholder 3"/>
          <p:cNvSpPr>
            <a:spLocks noGrp="1"/>
          </p:cNvSpPr>
          <p:nvPr>
            <p:ph idx="1"/>
          </p:nvPr>
        </p:nvSpPr>
        <p:spPr/>
        <p:txBody>
          <a:bodyPr>
            <a:normAutofit fontScale="55000" lnSpcReduction="20000"/>
          </a:bodyPr>
          <a:lstStyle/>
          <a:p>
            <a:r>
              <a:rPr lang="en-US" dirty="0" smtClean="0">
                <a:latin typeface="Arial" pitchFamily="34" charset="0"/>
              </a:rPr>
              <a:t>Cognitive psychologists distinguish between </a:t>
            </a:r>
          </a:p>
          <a:p>
            <a:pPr lvl="1"/>
            <a:r>
              <a:rPr lang="en-US" dirty="0" smtClean="0">
                <a:latin typeface="Arial" pitchFamily="34" charset="0"/>
              </a:rPr>
              <a:t>short-term memory (STM)—a temporary and limited repository of information</a:t>
            </a:r>
          </a:p>
          <a:p>
            <a:pPr lvl="1"/>
            <a:r>
              <a:rPr lang="en-US" dirty="0" smtClean="0">
                <a:latin typeface="Arial" pitchFamily="34" charset="0"/>
              </a:rPr>
              <a:t>long-term memory (LTM)—a more permanent, essentially unlimited repository. </a:t>
            </a:r>
          </a:p>
          <a:p>
            <a:r>
              <a:rPr lang="en-US" dirty="0" smtClean="0">
                <a:latin typeface="Arial" pitchFamily="34" charset="0"/>
              </a:rPr>
              <a:t>All the information and experiences we encounter as we go through life can end up in our long-term memory.</a:t>
            </a:r>
          </a:p>
          <a:p>
            <a:r>
              <a:rPr lang="en-US" dirty="0" smtClean="0">
                <a:latin typeface="Arial" pitchFamily="34" charset="0"/>
              </a:rPr>
              <a:t>Most widely accepted views of long-term memory structure assume we form some kind of associative model. </a:t>
            </a:r>
          </a:p>
          <a:p>
            <a:r>
              <a:rPr lang="en-US" dirty="0" smtClean="0">
                <a:latin typeface="Arial" pitchFamily="34" charset="0"/>
              </a:rPr>
              <a:t>The associative network memory model views LTM as a set of nodes and links.</a:t>
            </a:r>
          </a:p>
          <a:p>
            <a:pPr lvl="1"/>
            <a:r>
              <a:rPr lang="en-US" dirty="0" smtClean="0">
                <a:latin typeface="Arial" pitchFamily="34" charset="0"/>
              </a:rPr>
              <a:t> Nodes are stored information connected by links that vary in strength.</a:t>
            </a:r>
          </a:p>
          <a:p>
            <a:pPr lvl="1"/>
            <a:r>
              <a:rPr lang="en-US" dirty="0" smtClean="0">
                <a:latin typeface="Arial" pitchFamily="34" charset="0"/>
              </a:rPr>
              <a:t> Any type of information can be stored in the memory network, including verbal, visual, abstract, and contextual.</a:t>
            </a:r>
          </a:p>
          <a:p>
            <a:pPr lvl="1"/>
            <a:r>
              <a:rPr lang="en-US" dirty="0" smtClean="0">
                <a:latin typeface="Arial" pitchFamily="34" charset="0"/>
              </a:rPr>
              <a:t> A spreading activation process from node to node determines how much we retrieve and what information we can actually recall in any given situation.</a:t>
            </a:r>
          </a:p>
          <a:p>
            <a:pPr lvl="1"/>
            <a:r>
              <a:rPr lang="en-US" dirty="0" smtClean="0">
                <a:latin typeface="Arial" pitchFamily="34" charset="0"/>
              </a:rPr>
              <a:t> When encoding external information or retrieving internal information from LTM (other nodes are also activated if they’re strongly enough associated with that node.</a:t>
            </a:r>
          </a:p>
          <a:p>
            <a:r>
              <a:rPr lang="en-US" dirty="0" smtClean="0">
                <a:latin typeface="Arial" pitchFamily="34" charset="0"/>
              </a:rPr>
              <a:t>Brand associations consist of all brand-related thoughts, feelings, perceptions, images, experiences, beliefs, attitudes, and so on that become linked to the brand node.</a:t>
            </a:r>
          </a:p>
          <a:p>
            <a:endParaRPr lang="en-US" dirty="0"/>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dirty="0" smtClean="0"/>
              <a:t>State Farm Mental Map</a:t>
            </a:r>
          </a:p>
        </p:txBody>
      </p:sp>
      <p:pic>
        <p:nvPicPr>
          <p:cNvPr id="63491" name="Picture 2"/>
          <p:cNvPicPr>
            <a:picLocks noChangeAspect="1" noChangeArrowheads="1"/>
          </p:cNvPicPr>
          <p:nvPr/>
        </p:nvPicPr>
        <p:blipFill>
          <a:blip r:embed="rId3" cstate="print"/>
          <a:srcRect/>
          <a:stretch>
            <a:fillRect/>
          </a:stretch>
        </p:blipFill>
        <p:spPr bwMode="auto">
          <a:xfrm>
            <a:off x="990600" y="1785938"/>
            <a:ext cx="6143625" cy="39401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z="3200" dirty="0" smtClean="0"/>
              <a:t>Consumer Buying Process</a:t>
            </a:r>
          </a:p>
        </p:txBody>
      </p:sp>
      <p:sp>
        <p:nvSpPr>
          <p:cNvPr id="5" name="Rounded Rectangle 4"/>
          <p:cNvSpPr/>
          <p:nvPr/>
        </p:nvSpPr>
        <p:spPr>
          <a:xfrm>
            <a:off x="2514600" y="16002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Problem Recognition</a:t>
            </a:r>
          </a:p>
        </p:txBody>
      </p:sp>
      <p:sp>
        <p:nvSpPr>
          <p:cNvPr id="6" name="Rounded Rectangle 5"/>
          <p:cNvSpPr/>
          <p:nvPr/>
        </p:nvSpPr>
        <p:spPr>
          <a:xfrm>
            <a:off x="2514600" y="24384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Information Search</a:t>
            </a:r>
          </a:p>
        </p:txBody>
      </p:sp>
      <p:sp>
        <p:nvSpPr>
          <p:cNvPr id="7" name="Rounded Rectangle 6"/>
          <p:cNvSpPr/>
          <p:nvPr/>
        </p:nvSpPr>
        <p:spPr>
          <a:xfrm>
            <a:off x="2514600" y="32766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Evaluation of alternatives</a:t>
            </a:r>
          </a:p>
        </p:txBody>
      </p:sp>
      <p:sp>
        <p:nvSpPr>
          <p:cNvPr id="8" name="Rounded Rectangle 7"/>
          <p:cNvSpPr/>
          <p:nvPr/>
        </p:nvSpPr>
        <p:spPr>
          <a:xfrm>
            <a:off x="2514600" y="41148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Purchase Decision</a:t>
            </a:r>
          </a:p>
        </p:txBody>
      </p:sp>
      <p:sp>
        <p:nvSpPr>
          <p:cNvPr id="9" name="Rounded Rectangle 8"/>
          <p:cNvSpPr/>
          <p:nvPr/>
        </p:nvSpPr>
        <p:spPr>
          <a:xfrm>
            <a:off x="2514600" y="49530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Postpurchase Behavior</a:t>
            </a: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smtClean="0"/>
              <a:t>Sources of Information</a:t>
            </a:r>
          </a:p>
        </p:txBody>
      </p:sp>
      <p:sp>
        <p:nvSpPr>
          <p:cNvPr id="5" name="Rounded Rectangle 4"/>
          <p:cNvSpPr/>
          <p:nvPr/>
        </p:nvSpPr>
        <p:spPr>
          <a:xfrm>
            <a:off x="4267200" y="2057400"/>
            <a:ext cx="2362200" cy="9144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Commercial</a:t>
            </a:r>
          </a:p>
        </p:txBody>
      </p:sp>
      <p:sp>
        <p:nvSpPr>
          <p:cNvPr id="6" name="Rounded Rectangle 5"/>
          <p:cNvSpPr/>
          <p:nvPr/>
        </p:nvSpPr>
        <p:spPr>
          <a:xfrm>
            <a:off x="1676400" y="2057400"/>
            <a:ext cx="2362200" cy="9144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Personal</a:t>
            </a:r>
          </a:p>
        </p:txBody>
      </p:sp>
      <p:sp>
        <p:nvSpPr>
          <p:cNvPr id="7" name="Rounded Rectangle 6"/>
          <p:cNvSpPr/>
          <p:nvPr/>
        </p:nvSpPr>
        <p:spPr>
          <a:xfrm>
            <a:off x="1676400" y="3124200"/>
            <a:ext cx="2362200" cy="9144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Public</a:t>
            </a:r>
          </a:p>
        </p:txBody>
      </p:sp>
      <p:sp>
        <p:nvSpPr>
          <p:cNvPr id="8" name="Rounded Rectangle 7"/>
          <p:cNvSpPr/>
          <p:nvPr/>
        </p:nvSpPr>
        <p:spPr>
          <a:xfrm>
            <a:off x="4267200" y="3124200"/>
            <a:ext cx="2362200" cy="9144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Experiential</a:t>
            </a:r>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4"/>
          <p:cNvSpPr>
            <a:spLocks noGrp="1"/>
          </p:cNvSpPr>
          <p:nvPr>
            <p:ph type="title"/>
          </p:nvPr>
        </p:nvSpPr>
        <p:spPr/>
        <p:txBody>
          <a:bodyPr>
            <a:normAutofit/>
          </a:bodyPr>
          <a:lstStyle/>
          <a:p>
            <a:pPr eaLnBrk="1" hangingPunct="1"/>
            <a:r>
              <a:rPr lang="en-US" dirty="0" smtClean="0"/>
              <a:t>Successive Sets in Decision Making</a:t>
            </a:r>
          </a:p>
        </p:txBody>
      </p:sp>
      <p:pic>
        <p:nvPicPr>
          <p:cNvPr id="69635" name="Picture 2"/>
          <p:cNvPicPr>
            <a:picLocks noChangeAspect="1" noChangeArrowheads="1"/>
          </p:cNvPicPr>
          <p:nvPr/>
        </p:nvPicPr>
        <p:blipFill>
          <a:blip r:embed="rId3" cstate="print"/>
          <a:srcRect/>
          <a:stretch>
            <a:fillRect/>
          </a:stretch>
        </p:blipFill>
        <p:spPr bwMode="auto">
          <a:xfrm>
            <a:off x="762000" y="2133600"/>
            <a:ext cx="6781800" cy="292893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z="3200" dirty="0" smtClean="0"/>
              <a:t>Consumer Buying Process</a:t>
            </a:r>
          </a:p>
        </p:txBody>
      </p:sp>
      <p:sp>
        <p:nvSpPr>
          <p:cNvPr id="5" name="Rounded Rectangle 4"/>
          <p:cNvSpPr/>
          <p:nvPr/>
        </p:nvSpPr>
        <p:spPr>
          <a:xfrm>
            <a:off x="2514600" y="16002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Problem Recognition</a:t>
            </a:r>
          </a:p>
        </p:txBody>
      </p:sp>
      <p:sp>
        <p:nvSpPr>
          <p:cNvPr id="6" name="Rounded Rectangle 5"/>
          <p:cNvSpPr/>
          <p:nvPr/>
        </p:nvSpPr>
        <p:spPr>
          <a:xfrm>
            <a:off x="2514600" y="24384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Information Search</a:t>
            </a:r>
          </a:p>
        </p:txBody>
      </p:sp>
      <p:sp>
        <p:nvSpPr>
          <p:cNvPr id="7" name="Rounded Rectangle 6"/>
          <p:cNvSpPr/>
          <p:nvPr/>
        </p:nvSpPr>
        <p:spPr>
          <a:xfrm>
            <a:off x="2514600" y="32766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Evaluation of alternatives</a:t>
            </a:r>
          </a:p>
        </p:txBody>
      </p:sp>
      <p:sp>
        <p:nvSpPr>
          <p:cNvPr id="8" name="Rounded Rectangle 7"/>
          <p:cNvSpPr/>
          <p:nvPr/>
        </p:nvSpPr>
        <p:spPr>
          <a:xfrm>
            <a:off x="2514600" y="41148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Purchase Decision</a:t>
            </a:r>
          </a:p>
        </p:txBody>
      </p:sp>
      <p:sp>
        <p:nvSpPr>
          <p:cNvPr id="9" name="Rounded Rectangle 8"/>
          <p:cNvSpPr/>
          <p:nvPr/>
        </p:nvSpPr>
        <p:spPr>
          <a:xfrm>
            <a:off x="2514600" y="49530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Postpurchase Behavior</a:t>
            </a:r>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normAutofit fontScale="90000"/>
          </a:bodyPr>
          <a:lstStyle/>
          <a:p>
            <a:pPr eaLnBrk="1" hangingPunct="1"/>
            <a:r>
              <a:rPr lang="en-US" dirty="0" smtClean="0"/>
              <a:t>A Consumer’s Brand Beliefs about Laptop Computers</a:t>
            </a:r>
          </a:p>
        </p:txBody>
      </p:sp>
      <p:pic>
        <p:nvPicPr>
          <p:cNvPr id="71683" name="Picture 1"/>
          <p:cNvPicPr>
            <a:picLocks noChangeAspect="1" noChangeArrowheads="1"/>
          </p:cNvPicPr>
          <p:nvPr/>
        </p:nvPicPr>
        <p:blipFill>
          <a:blip r:embed="rId4" cstate="print"/>
          <a:srcRect/>
          <a:stretch>
            <a:fillRect/>
          </a:stretch>
        </p:blipFill>
        <p:spPr bwMode="auto">
          <a:xfrm>
            <a:off x="609600" y="2590800"/>
            <a:ext cx="7315200" cy="16764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z="3200" dirty="0" smtClean="0"/>
              <a:t>Consumer Buying Process</a:t>
            </a:r>
          </a:p>
        </p:txBody>
      </p:sp>
      <p:sp>
        <p:nvSpPr>
          <p:cNvPr id="5" name="Rounded Rectangle 4"/>
          <p:cNvSpPr/>
          <p:nvPr/>
        </p:nvSpPr>
        <p:spPr>
          <a:xfrm>
            <a:off x="2514600" y="16002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Problem Recognition</a:t>
            </a:r>
          </a:p>
        </p:txBody>
      </p:sp>
      <p:sp>
        <p:nvSpPr>
          <p:cNvPr id="6" name="Rounded Rectangle 5"/>
          <p:cNvSpPr/>
          <p:nvPr/>
        </p:nvSpPr>
        <p:spPr>
          <a:xfrm>
            <a:off x="2514600" y="24384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Information Search</a:t>
            </a:r>
          </a:p>
        </p:txBody>
      </p:sp>
      <p:sp>
        <p:nvSpPr>
          <p:cNvPr id="7" name="Rounded Rectangle 6"/>
          <p:cNvSpPr/>
          <p:nvPr/>
        </p:nvSpPr>
        <p:spPr>
          <a:xfrm>
            <a:off x="2514600" y="32766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Evaluation of alternatives</a:t>
            </a:r>
          </a:p>
        </p:txBody>
      </p:sp>
      <p:sp>
        <p:nvSpPr>
          <p:cNvPr id="8" name="Rounded Rectangle 7"/>
          <p:cNvSpPr/>
          <p:nvPr/>
        </p:nvSpPr>
        <p:spPr>
          <a:xfrm>
            <a:off x="2514600" y="41148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Purchase Decision</a:t>
            </a:r>
          </a:p>
        </p:txBody>
      </p:sp>
      <p:sp>
        <p:nvSpPr>
          <p:cNvPr id="9" name="Rounded Rectangle 8"/>
          <p:cNvSpPr/>
          <p:nvPr/>
        </p:nvSpPr>
        <p:spPr>
          <a:xfrm>
            <a:off x="2514600" y="49530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Postpurchase Behavior</a:t>
            </a:r>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762000" y="274638"/>
            <a:ext cx="7696200" cy="1249362"/>
          </a:xfrm>
        </p:spPr>
        <p:txBody>
          <a:bodyPr>
            <a:normAutofit fontScale="90000"/>
          </a:bodyPr>
          <a:lstStyle/>
          <a:p>
            <a:pPr eaLnBrk="1" hangingPunct="1"/>
            <a:r>
              <a:rPr lang="en-US" dirty="0" smtClean="0"/>
              <a:t>Steps Between Alternative Evaluation </a:t>
            </a:r>
            <a:br>
              <a:rPr lang="en-US" dirty="0" smtClean="0"/>
            </a:br>
            <a:r>
              <a:rPr lang="en-US" dirty="0" smtClean="0"/>
              <a:t>and Purchase</a:t>
            </a:r>
          </a:p>
        </p:txBody>
      </p:sp>
      <p:pic>
        <p:nvPicPr>
          <p:cNvPr id="73731" name="Picture 1"/>
          <p:cNvPicPr>
            <a:picLocks noChangeAspect="1" noChangeArrowheads="1"/>
          </p:cNvPicPr>
          <p:nvPr/>
        </p:nvPicPr>
        <p:blipFill>
          <a:blip r:embed="rId4" cstate="print"/>
          <a:srcRect/>
          <a:stretch>
            <a:fillRect/>
          </a:stretch>
        </p:blipFill>
        <p:spPr bwMode="auto">
          <a:xfrm>
            <a:off x="2819400" y="1828800"/>
            <a:ext cx="3027363" cy="43910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p:txBody>
          <a:bodyPr/>
          <a:lstStyle/>
          <a:p>
            <a:pPr eaLnBrk="1" hangingPunct="1"/>
            <a:r>
              <a:rPr lang="en-US" sz="3200" smtClean="0"/>
              <a:t>Non-Compensatory Models of Choice</a:t>
            </a:r>
          </a:p>
        </p:txBody>
      </p:sp>
      <p:sp>
        <p:nvSpPr>
          <p:cNvPr id="75779" name="Rectangle 5"/>
          <p:cNvSpPr>
            <a:spLocks noGrp="1" noChangeArrowheads="1"/>
          </p:cNvSpPr>
          <p:nvPr>
            <p:ph type="body" idx="1"/>
          </p:nvPr>
        </p:nvSpPr>
        <p:spPr/>
        <p:txBody>
          <a:bodyPr/>
          <a:lstStyle/>
          <a:p>
            <a:pPr eaLnBrk="1" hangingPunct="1"/>
            <a:r>
              <a:rPr lang="en-US" smtClean="0"/>
              <a:t>Conjunctive</a:t>
            </a:r>
          </a:p>
          <a:p>
            <a:pPr eaLnBrk="1" hangingPunct="1"/>
            <a:r>
              <a:rPr lang="en-US" smtClean="0"/>
              <a:t>Lexicographic</a:t>
            </a:r>
          </a:p>
          <a:p>
            <a:pPr eaLnBrk="1" hangingPunct="1"/>
            <a:r>
              <a:rPr lang="en-US" smtClean="0"/>
              <a:t>Elimination-by-aspects </a:t>
            </a:r>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z="3200" dirty="0" smtClean="0"/>
              <a:t>Consumer Buying Process</a:t>
            </a:r>
          </a:p>
        </p:txBody>
      </p:sp>
      <p:sp>
        <p:nvSpPr>
          <p:cNvPr id="5" name="Rounded Rectangle 4"/>
          <p:cNvSpPr/>
          <p:nvPr/>
        </p:nvSpPr>
        <p:spPr>
          <a:xfrm>
            <a:off x="2514600" y="16002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Problem Recognition</a:t>
            </a:r>
          </a:p>
        </p:txBody>
      </p:sp>
      <p:sp>
        <p:nvSpPr>
          <p:cNvPr id="6" name="Rounded Rectangle 5"/>
          <p:cNvSpPr/>
          <p:nvPr/>
        </p:nvSpPr>
        <p:spPr>
          <a:xfrm>
            <a:off x="2514600" y="24384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Information Search</a:t>
            </a:r>
          </a:p>
        </p:txBody>
      </p:sp>
      <p:sp>
        <p:nvSpPr>
          <p:cNvPr id="7" name="Rounded Rectangle 6"/>
          <p:cNvSpPr/>
          <p:nvPr/>
        </p:nvSpPr>
        <p:spPr>
          <a:xfrm>
            <a:off x="2514600" y="32766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Evaluation of alternatives</a:t>
            </a:r>
          </a:p>
        </p:txBody>
      </p:sp>
      <p:sp>
        <p:nvSpPr>
          <p:cNvPr id="8" name="Rounded Rectangle 7"/>
          <p:cNvSpPr/>
          <p:nvPr/>
        </p:nvSpPr>
        <p:spPr>
          <a:xfrm>
            <a:off x="2514600" y="41148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Purchase Decision</a:t>
            </a:r>
          </a:p>
        </p:txBody>
      </p:sp>
      <p:sp>
        <p:nvSpPr>
          <p:cNvPr id="9" name="Rounded Rectangle 8"/>
          <p:cNvSpPr/>
          <p:nvPr/>
        </p:nvSpPr>
        <p:spPr>
          <a:xfrm>
            <a:off x="2514600" y="49530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Postpurchase Behavior</a:t>
            </a: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smtClean="0"/>
              <a:t>Perceived Risk</a:t>
            </a:r>
          </a:p>
        </p:txBody>
      </p:sp>
      <p:sp>
        <p:nvSpPr>
          <p:cNvPr id="77827" name="Rectangle 10"/>
          <p:cNvSpPr>
            <a:spLocks noGrp="1" noChangeArrowheads="1"/>
          </p:cNvSpPr>
          <p:nvPr>
            <p:ph type="body" idx="1"/>
          </p:nvPr>
        </p:nvSpPr>
        <p:spPr/>
        <p:txBody>
          <a:bodyPr/>
          <a:lstStyle/>
          <a:p>
            <a:pPr eaLnBrk="1" hangingPunct="1"/>
            <a:r>
              <a:rPr lang="en-US" smtClean="0"/>
              <a:t>Functional</a:t>
            </a:r>
          </a:p>
          <a:p>
            <a:pPr eaLnBrk="1" hangingPunct="1"/>
            <a:r>
              <a:rPr lang="en-US" smtClean="0"/>
              <a:t>Physical</a:t>
            </a:r>
          </a:p>
          <a:p>
            <a:pPr eaLnBrk="1" hangingPunct="1"/>
            <a:r>
              <a:rPr lang="en-US" smtClean="0"/>
              <a:t>Financial</a:t>
            </a:r>
          </a:p>
          <a:p>
            <a:pPr eaLnBrk="1" hangingPunct="1"/>
            <a:r>
              <a:rPr lang="en-US" smtClean="0"/>
              <a:t>Social</a:t>
            </a:r>
          </a:p>
          <a:p>
            <a:pPr eaLnBrk="1" hangingPunct="1"/>
            <a:r>
              <a:rPr lang="en-US" smtClean="0"/>
              <a:t>Psychological</a:t>
            </a:r>
          </a:p>
          <a:p>
            <a:pPr eaLnBrk="1" hangingPunct="1"/>
            <a:r>
              <a:rPr lang="en-US" smtClean="0"/>
              <a:t>Time</a:t>
            </a:r>
          </a:p>
        </p:txBody>
      </p:sp>
      <p:pic>
        <p:nvPicPr>
          <p:cNvPr id="77828" name="Picture 1"/>
          <p:cNvPicPr>
            <a:picLocks noChangeAspect="1" noChangeArrowheads="1"/>
          </p:cNvPicPr>
          <p:nvPr/>
        </p:nvPicPr>
        <p:blipFill>
          <a:blip r:embed="rId3" cstate="print"/>
          <a:srcRect/>
          <a:stretch>
            <a:fillRect/>
          </a:stretch>
        </p:blipFill>
        <p:spPr bwMode="auto">
          <a:xfrm>
            <a:off x="3276600" y="1752600"/>
            <a:ext cx="4367213" cy="30861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4"/>
          <p:cNvSpPr>
            <a:spLocks noGrp="1"/>
          </p:cNvSpPr>
          <p:nvPr>
            <p:ph type="title"/>
          </p:nvPr>
        </p:nvSpPr>
        <p:spPr/>
        <p:txBody>
          <a:bodyPr>
            <a:normAutofit fontScale="90000"/>
          </a:bodyPr>
          <a:lstStyle/>
          <a:p>
            <a:pPr eaLnBrk="1" hangingPunct="1"/>
            <a:r>
              <a:rPr lang="en-US" dirty="0" smtClean="0"/>
              <a:t>How Customers </a:t>
            </a:r>
            <a:br>
              <a:rPr lang="en-US" dirty="0" smtClean="0"/>
            </a:br>
            <a:r>
              <a:rPr lang="en-US" dirty="0" smtClean="0"/>
              <a:t>Use or Dispose of Products</a:t>
            </a:r>
          </a:p>
        </p:txBody>
      </p:sp>
      <p:pic>
        <p:nvPicPr>
          <p:cNvPr id="79875" name="Picture 2"/>
          <p:cNvPicPr>
            <a:picLocks noChangeAspect="1" noChangeArrowheads="1"/>
          </p:cNvPicPr>
          <p:nvPr/>
        </p:nvPicPr>
        <p:blipFill>
          <a:blip r:embed="rId3" cstate="print"/>
          <a:srcRect/>
          <a:stretch>
            <a:fillRect/>
          </a:stretch>
        </p:blipFill>
        <p:spPr bwMode="auto">
          <a:xfrm>
            <a:off x="762000" y="1905000"/>
            <a:ext cx="6543675" cy="35687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pPr eaLnBrk="1" hangingPunct="1"/>
            <a:r>
              <a:rPr lang="en-US" sz="3200" smtClean="0"/>
              <a:t>Decision Heuristics</a:t>
            </a:r>
          </a:p>
        </p:txBody>
      </p:sp>
      <p:sp>
        <p:nvSpPr>
          <p:cNvPr id="83970" name="Rectangle 4"/>
          <p:cNvSpPr>
            <a:spLocks noGrp="1" noChangeArrowheads="1"/>
          </p:cNvSpPr>
          <p:nvPr>
            <p:ph idx="1"/>
          </p:nvPr>
        </p:nvSpPr>
        <p:spPr/>
        <p:txBody>
          <a:bodyPr/>
          <a:lstStyle/>
          <a:p>
            <a:pPr eaLnBrk="1" hangingPunct="1"/>
            <a:r>
              <a:rPr lang="en-US" smtClean="0"/>
              <a:t>Availability</a:t>
            </a:r>
          </a:p>
          <a:p>
            <a:pPr eaLnBrk="1" hangingPunct="1"/>
            <a:r>
              <a:rPr lang="en-US" smtClean="0"/>
              <a:t>Representativeness</a:t>
            </a:r>
          </a:p>
          <a:p>
            <a:pPr eaLnBrk="1" hangingPunct="1"/>
            <a:r>
              <a:rPr lang="en-US" smtClean="0"/>
              <a:t>Anchoring and adjustment</a:t>
            </a:r>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4"/>
          <p:cNvSpPr>
            <a:spLocks noGrp="1"/>
          </p:cNvSpPr>
          <p:nvPr>
            <p:ph type="title"/>
          </p:nvPr>
        </p:nvSpPr>
        <p:spPr/>
        <p:txBody>
          <a:bodyPr/>
          <a:lstStyle/>
          <a:p>
            <a:pPr eaLnBrk="1" hangingPunct="1"/>
            <a:r>
              <a:rPr lang="en-US" smtClean="0"/>
              <a:t>Framing</a:t>
            </a:r>
          </a:p>
        </p:txBody>
      </p:sp>
      <p:pic>
        <p:nvPicPr>
          <p:cNvPr id="86019" name="Picture 2"/>
          <p:cNvPicPr>
            <a:picLocks noChangeAspect="1" noChangeArrowheads="1"/>
          </p:cNvPicPr>
          <p:nvPr/>
        </p:nvPicPr>
        <p:blipFill>
          <a:blip r:embed="rId3" cstate="print"/>
          <a:srcRect/>
          <a:stretch>
            <a:fillRect/>
          </a:stretch>
        </p:blipFill>
        <p:spPr bwMode="auto">
          <a:xfrm>
            <a:off x="1905000" y="1524000"/>
            <a:ext cx="4852988" cy="357981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smtClean="0"/>
              <a:t>Mental Accounting</a:t>
            </a:r>
          </a:p>
        </p:txBody>
      </p:sp>
      <p:sp>
        <p:nvSpPr>
          <p:cNvPr id="88067" name="Rectangle 3"/>
          <p:cNvSpPr>
            <a:spLocks noGrp="1" noChangeArrowheads="1"/>
          </p:cNvSpPr>
          <p:nvPr>
            <p:ph type="body" idx="1"/>
          </p:nvPr>
        </p:nvSpPr>
        <p:spPr>
          <a:xfrm>
            <a:off x="762000" y="1811338"/>
            <a:ext cx="7696200" cy="4360862"/>
          </a:xfrm>
        </p:spPr>
        <p:txBody>
          <a:bodyPr/>
          <a:lstStyle/>
          <a:p>
            <a:pPr eaLnBrk="1" hangingPunct="1"/>
            <a:r>
              <a:rPr lang="en-US" smtClean="0"/>
              <a:t>Consumers tend to…</a:t>
            </a:r>
          </a:p>
          <a:p>
            <a:pPr lvl="1" eaLnBrk="1" hangingPunct="1"/>
            <a:r>
              <a:rPr lang="en-US" smtClean="0"/>
              <a:t>Segregate gains</a:t>
            </a:r>
          </a:p>
          <a:p>
            <a:pPr lvl="1" eaLnBrk="1" hangingPunct="1"/>
            <a:r>
              <a:rPr lang="en-US" smtClean="0"/>
              <a:t>Integrate losses</a:t>
            </a:r>
          </a:p>
          <a:p>
            <a:pPr lvl="1" eaLnBrk="1" hangingPunct="1"/>
            <a:r>
              <a:rPr lang="en-US" smtClean="0"/>
              <a:t>Integrate smaller losses with larger gains</a:t>
            </a:r>
          </a:p>
          <a:p>
            <a:pPr lvl="1" eaLnBrk="1" hangingPunct="1"/>
            <a:r>
              <a:rPr lang="en-US" smtClean="0"/>
              <a:t>Segregate small gains from large losses</a:t>
            </a:r>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6390</TotalTime>
  <Words>4099</Words>
  <Application>Microsoft Office PowerPoint</Application>
  <PresentationFormat>On-screen Show (4:3)</PresentationFormat>
  <Paragraphs>197</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Applied Marketing Strategies</vt:lpstr>
      <vt:lpstr>Marketing Ecology</vt:lpstr>
      <vt:lpstr> Analyzing  Consumer Markets</vt:lpstr>
      <vt:lpstr>Lecture Agenda</vt:lpstr>
      <vt:lpstr>Model of Consumer Behavior</vt:lpstr>
      <vt:lpstr>Motivation</vt:lpstr>
      <vt:lpstr>Maslow’s Hierarchy</vt:lpstr>
      <vt:lpstr>Perception</vt:lpstr>
      <vt:lpstr>Perception</vt:lpstr>
      <vt:lpstr>Learning</vt:lpstr>
      <vt:lpstr>Emotions</vt:lpstr>
      <vt:lpstr>Memory</vt:lpstr>
      <vt:lpstr>State Farm Mental Map</vt:lpstr>
      <vt:lpstr>Consumer Buying Process</vt:lpstr>
      <vt:lpstr>Sources of Information</vt:lpstr>
      <vt:lpstr>Successive Sets in Decision Making</vt:lpstr>
      <vt:lpstr>Consumer Buying Process</vt:lpstr>
      <vt:lpstr>A Consumer’s Brand Beliefs about Laptop Computers</vt:lpstr>
      <vt:lpstr>Consumer Buying Process</vt:lpstr>
      <vt:lpstr>Steps Between Alternative Evaluation  and Purchase</vt:lpstr>
      <vt:lpstr>Non-Compensatory Models of Choice</vt:lpstr>
      <vt:lpstr>Consumer Buying Process</vt:lpstr>
      <vt:lpstr>Perceived Risk</vt:lpstr>
      <vt:lpstr>How Customers  Use or Dispose of Products</vt:lpstr>
      <vt:lpstr>Decision Heuristics</vt:lpstr>
      <vt:lpstr>Framing</vt:lpstr>
      <vt:lpstr>Mental Accounting</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67</cp:revision>
  <dcterms:created xsi:type="dcterms:W3CDTF">2006-08-16T00:00:00Z</dcterms:created>
  <dcterms:modified xsi:type="dcterms:W3CDTF">2012-12-21T08:12:04Z</dcterms:modified>
</cp:coreProperties>
</file>