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302" r:id="rId4"/>
    <p:sldId id="303" r:id="rId5"/>
    <p:sldId id="304" r:id="rId6"/>
    <p:sldId id="305" r:id="rId7"/>
    <p:sldId id="306" r:id="rId8"/>
    <p:sldId id="307" r:id="rId9"/>
    <p:sldId id="309" r:id="rId10"/>
    <p:sldId id="310" r:id="rId11"/>
    <p:sldId id="311" r:id="rId12"/>
    <p:sldId id="340" r:id="rId13"/>
    <p:sldId id="312" r:id="rId14"/>
    <p:sldId id="313" r:id="rId15"/>
    <p:sldId id="314" r:id="rId16"/>
    <p:sldId id="315" r:id="rId17"/>
    <p:sldId id="316" r:id="rId18"/>
    <p:sldId id="317" r:id="rId19"/>
    <p:sldId id="319" r:id="rId20"/>
    <p:sldId id="320" r:id="rId21"/>
    <p:sldId id="321" r:id="rId22"/>
    <p:sldId id="322" r:id="rId23"/>
    <p:sldId id="323" r:id="rId24"/>
    <p:sldId id="324" r:id="rId25"/>
    <p:sldId id="325" r:id="rId26"/>
    <p:sldId id="326" r:id="rId27"/>
    <p:sldId id="327" r:id="rId28"/>
    <p:sldId id="328" r:id="rId29"/>
    <p:sldId id="329" r:id="rId30"/>
    <p:sldId id="330" r:id="rId31"/>
    <p:sldId id="331" r:id="rId32"/>
    <p:sldId id="332" r:id="rId33"/>
    <p:sldId id="333" r:id="rId34"/>
    <p:sldId id="334" r:id="rId35"/>
    <p:sldId id="335" r:id="rId36"/>
    <p:sldId id="336" r:id="rId37"/>
    <p:sldId id="337" r:id="rId38"/>
    <p:sldId id="338" r:id="rId39"/>
    <p:sldId id="33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9" autoAdjust="0"/>
    <p:restoredTop sz="62039" autoAdjust="0"/>
  </p:normalViewPr>
  <p:slideViewPr>
    <p:cSldViewPr>
      <p:cViewPr varScale="1">
        <p:scale>
          <a:sx n="45" d="100"/>
          <a:sy n="45" d="100"/>
        </p:scale>
        <p:origin x="-1320" y="-67"/>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20/12/2012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3D46E027-1D62-4BA3-AAE3-B4702E1BA315}" type="slidenum">
              <a:rPr lang="en-US" smtClean="0">
                <a:latin typeface="Arial" pitchFamily="34" charset="0"/>
              </a:rPr>
              <a:pPr/>
              <a:t>3</a:t>
            </a:fld>
            <a:endParaRPr lang="en-US" smtClean="0">
              <a:latin typeface="Arial" pitchFamily="34" charset="0"/>
            </a:endParaRPr>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2D93901A-1D18-4150-86C0-D25F1BE51A04}" type="slidenum">
              <a:rPr lang="en-US" smtClean="0">
                <a:latin typeface="Arial" pitchFamily="34" charset="0"/>
              </a:rPr>
              <a:pPr/>
              <a:t>4</a:t>
            </a:fld>
            <a:endParaRPr lang="en-US" smtClean="0">
              <a:latin typeface="Arial" pitchFamily="34"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r>
              <a:rPr lang="en-US" smtClean="0">
                <a:latin typeface="Arial" pitchFamily="34" charset="0"/>
              </a:rPr>
              <a:t>The aim of marketing is to meet and satisfy target customers’ needs and wants better than competitors. Marketers must have a thorough understanding of how consumers think, feel, and act and offer clear value to each and every target consumer.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a:ln/>
        </p:spPr>
      </p:sp>
      <p:sp>
        <p:nvSpPr>
          <p:cNvPr id="19458" name="Notes Placeholder 2"/>
          <p:cNvSpPr>
            <a:spLocks noGrp="1"/>
          </p:cNvSpPr>
          <p:nvPr>
            <p:ph type="body" idx="1"/>
          </p:nvPr>
        </p:nvSpPr>
        <p:spPr>
          <a:noFill/>
          <a:ln/>
        </p:spPr>
        <p:txBody>
          <a:bodyPr/>
          <a:lstStyle/>
          <a:p>
            <a:pPr eaLnBrk="1" hangingPunct="1"/>
            <a:r>
              <a:rPr lang="en-US" dirty="0" smtClean="0">
                <a:latin typeface="Arial" pitchFamily="34" charset="0"/>
              </a:rPr>
              <a:t>Consumer behavior is the study of how individuals, groups, and organizations select, buy, use, and dispose of goods, services, ideas, or experiences to satisfy their needs and wants. Marketers must fully understand both the theory and reality of consumer behavior. Table 6.1 provides a snapshot profile of U.S. consumers.</a:t>
            </a:r>
          </a:p>
        </p:txBody>
      </p:sp>
      <p:sp>
        <p:nvSpPr>
          <p:cNvPr id="19459" name="Slide Number Placeholder 3"/>
          <p:cNvSpPr>
            <a:spLocks noGrp="1"/>
          </p:cNvSpPr>
          <p:nvPr>
            <p:ph type="sldNum" sz="quarter" idx="5"/>
          </p:nvPr>
        </p:nvSpPr>
        <p:spPr>
          <a:noFill/>
        </p:spPr>
        <p:txBody>
          <a:bodyPr/>
          <a:lstStyle/>
          <a:p>
            <a:fld id="{199A7FF8-66A6-4AA0-8FCB-557BB69513D3}" type="slidenum">
              <a:rPr lang="en-US" smtClean="0">
                <a:latin typeface="Arial" pitchFamily="34" charset="0"/>
              </a:rPr>
              <a:pPr/>
              <a:t>5</a:t>
            </a:fld>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7586A5DA-1865-4038-9044-35AA099A3A37}" type="slidenum">
              <a:rPr lang="en-US" smtClean="0">
                <a:latin typeface="Arial" pitchFamily="34" charset="0"/>
              </a:rPr>
              <a:pPr/>
              <a:t>6</a:t>
            </a:fld>
            <a:endParaRPr lang="en-US" smtClean="0">
              <a:latin typeface="Arial" pitchFamily="34" charset="0"/>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r>
              <a:rPr lang="en-US" smtClean="0">
                <a:latin typeface="Arial" pitchFamily="34" charset="0"/>
              </a:rPr>
              <a:t>A consumer’s buying behavior is influenced by cultural, social, and personal factors. Of these, cultural factors exert the broadest and deepest influence.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A066ED48-12B5-4D10-815F-1C04CD04B513}" type="slidenum">
              <a:rPr lang="en-US" smtClean="0">
                <a:latin typeface="Arial" pitchFamily="34" charset="0"/>
              </a:rPr>
              <a:pPr/>
              <a:t>7</a:t>
            </a:fld>
            <a:endParaRPr lang="en-US" smtClean="0">
              <a:latin typeface="Arial" pitchFamily="34" charset="0"/>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r>
              <a:rPr lang="en-US" dirty="0" smtClean="0">
                <a:latin typeface="Arial" pitchFamily="34" charset="0"/>
              </a:rPr>
              <a:t>Culture, subculture, and social class are particularly important influences on consumer buying behavior. Culture is the fundamental determinant of a person’s wants and behavior. Through family and other key institutions, a child growing up in the United States is exposed to values such as achievement and success, activity, efficiency and practicality, progress, material comfort, individualism, freedom, external comfort, humanitarianism, and youthfulness.  A child growing up in another country might have a different view of self, relationship to others, and rituals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A68BCFBA-5279-4B7D-AFCA-48C71699D6F6}" type="slidenum">
              <a:rPr lang="en-US" smtClean="0">
                <a:latin typeface="Arial" pitchFamily="34" charset="0"/>
              </a:rPr>
              <a:pPr/>
              <a:t>8</a:t>
            </a:fld>
            <a:endParaRPr lang="en-US" smtClean="0">
              <a:latin typeface="Arial" pitchFamily="34"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r>
              <a:rPr lang="en-US" smtClean="0">
                <a:latin typeface="Arial" pitchFamily="34" charset="0"/>
              </a:rPr>
              <a:t>Each culture consists of smaller subcultures that provide more specific identification and socialization for their members. Subcultures include nationalities, religions, racial groups, and geographic regions. When subcultures grow large and affluent enough, companies often design specialized marketing programs to serve them.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EB10F8CD-E84F-4CFC-BA49-69387B456B26}" type="slidenum">
              <a:rPr lang="en-US" smtClean="0">
                <a:latin typeface="Arial" pitchFamily="34" charset="0"/>
              </a:rPr>
              <a:pPr/>
              <a:t>9</a:t>
            </a:fld>
            <a:endParaRPr lang="en-US" smtClean="0">
              <a:latin typeface="Arial" pitchFamily="34"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r>
              <a:rPr lang="en-US" smtClean="0">
                <a:latin typeface="Arial" pitchFamily="34" charset="0"/>
              </a:rPr>
              <a:t>Virtually all human societies exhibit social stratification, most often in the form of social classes, relatively homogeneous and enduring divisions in a society, hierarchically ordered and with members who share similar values, interests, and behavior. One classic depiction of social classes in the United States defined seven ascending levels: (1) lower lowers, (2) upper lowers, (3) working class, (4) middle class, (5) upper middles, (6) lower uppers, and (7) upper uppers. Social class members show distinct product and brand preferences in many areas, including clothing, home furnishings, leisure activities, and automobiles. They also differ in media preferences; upper-class consumers often prefer magazines and books, and lower-class consumers often prefer television.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B5EB2CE8-5E37-43B8-90C7-E9F74CA6B8D3}" type="slidenum">
              <a:rPr lang="en-US" smtClean="0">
                <a:latin typeface="Arial" pitchFamily="34" charset="0"/>
              </a:rPr>
              <a:pPr/>
              <a:t>10</a:t>
            </a:fld>
            <a:endParaRPr lang="en-US" smtClean="0">
              <a:latin typeface="Arial" pitchFamily="34" charset="0"/>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pPr eaLnBrk="1" hangingPunct="1"/>
            <a:r>
              <a:rPr lang="en-US" smtClean="0">
                <a:latin typeface="Arial" pitchFamily="34" charset="0"/>
              </a:rPr>
              <a:t>In addition to cultural factors, social factors such as reference groups, family, and social roles and statuses affect our buying behavior.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0AAFD9D2-1489-405F-BE74-841B9AF8E9CB}" type="slidenum">
              <a:rPr lang="en-US" smtClean="0">
                <a:latin typeface="Arial" pitchFamily="34" charset="0"/>
              </a:rPr>
              <a:pPr/>
              <a:t>11</a:t>
            </a:fld>
            <a:endParaRPr lang="en-US" smtClean="0">
              <a:latin typeface="Arial" pitchFamily="34"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r>
              <a:rPr lang="en-US" smtClean="0">
                <a:latin typeface="Arial" pitchFamily="34" charset="0"/>
              </a:rPr>
              <a:t>A person’s reference groups are all the groups that have a direct (face-to-face) or indirect influence on their attitudes or behavior. Groups having a direct influence are called membership groups. Some of these are primary groups with whom the person interacts fairly continuously and informally, such as family, friends, neighbors, and coworkers. People also belong to secondary groups, such as religious, professional, and trade-union groups, which tend to be more formal and require less continuous interaction. Reference groups influence members in at least three ways. They expose an individual to new behaviors and lifestyles, they influence attitudes and self-concept, and they create pressures for conformity that may affect product and brand choices. People are also influenced by groups to which they do not belong</a:t>
            </a:r>
            <a:r>
              <a:rPr lang="en-US" i="1" smtClean="0">
                <a:latin typeface="Arial" pitchFamily="34" charset="0"/>
              </a:rPr>
              <a:t>. </a:t>
            </a:r>
            <a:r>
              <a:rPr lang="en-US" smtClean="0">
                <a:latin typeface="Arial" pitchFamily="34" charset="0"/>
              </a:rPr>
              <a:t>Aspirational groups are those a person hopes to join; disassociative groups are those whose values or behavior an individual rejects. Where reference group influence is strong, marketers must determine how to reach and influence the group’s opinion leaders. An opinion leader is the person who offers informal advice or information about a specific product or product category, such as which of several brands is best or how a particular product may be used. Opinion leaders are often highly confident, socially active, and frequent users of the category.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0AAFD9D2-1489-405F-BE74-841B9AF8E9CB}" type="slidenum">
              <a:rPr lang="en-US" smtClean="0">
                <a:latin typeface="Arial" pitchFamily="34" charset="0"/>
              </a:rPr>
              <a:pPr/>
              <a:t>12</a:t>
            </a:fld>
            <a:endParaRPr lang="en-US" smtClean="0">
              <a:latin typeface="Arial" pitchFamily="34"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r>
              <a:rPr lang="en-US" dirty="0" smtClean="0">
                <a:latin typeface="Arial" pitchFamily="34" charset="0"/>
              </a:rPr>
              <a:t>A person’s reference groups are all the groups that have a direct (face-to-face) or indirect influence on their attitudes or behavior. Groups having a direct influence are called membership groups. Some of these are primary groups with whom the person interacts fairly continuously and informally, such as family, friends, neighbors, and coworkers. People also belong to secondary groups, such as religious, professional, and trade-union groups, which tend to be more formal and require less continuous interaction. Reference groups influence members in at least three ways. They expose an individual to new behaviors and lifestyles, they influence attitudes and self-concept, and they create pressures for conformity that may affect product and brand choices. People are also influenced by groups to which they do not belong</a:t>
            </a:r>
            <a:r>
              <a:rPr lang="en-US" i="1" dirty="0" smtClean="0">
                <a:latin typeface="Arial" pitchFamily="34" charset="0"/>
              </a:rPr>
              <a:t>. </a:t>
            </a:r>
            <a:r>
              <a:rPr lang="en-US" dirty="0" err="1" smtClean="0">
                <a:latin typeface="Arial" pitchFamily="34" charset="0"/>
              </a:rPr>
              <a:t>Aspirational</a:t>
            </a:r>
            <a:r>
              <a:rPr lang="en-US" dirty="0" smtClean="0">
                <a:latin typeface="Arial" pitchFamily="34" charset="0"/>
              </a:rPr>
              <a:t> groups are those a person hopes to join; </a:t>
            </a:r>
            <a:r>
              <a:rPr lang="en-US" dirty="0" err="1" smtClean="0">
                <a:latin typeface="Arial" pitchFamily="34" charset="0"/>
              </a:rPr>
              <a:t>disassociative</a:t>
            </a:r>
            <a:r>
              <a:rPr lang="en-US" dirty="0" smtClean="0">
                <a:latin typeface="Arial" pitchFamily="34" charset="0"/>
              </a:rPr>
              <a:t> groups are those whose values or behavior an individual rejects. Where reference group influence is strong, marketers must determine how to reach and influence the group’s opinion leaders. An opinion leader is the person who offers informal advice or information about a specific product or product category, such as which of several brands is best or how a particular product may be used. Opinion leaders are often highly confident, socially active, and frequent users of the category.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21772EDB-DB81-4F5C-8FA6-99A9A158F3E1}" type="slidenum">
              <a:rPr lang="en-US" smtClean="0">
                <a:latin typeface="Arial" pitchFamily="34" charset="0"/>
              </a:rPr>
              <a:pPr/>
              <a:t>13</a:t>
            </a:fld>
            <a:endParaRPr lang="en-US" smtClean="0">
              <a:latin typeface="Arial" pitchFamily="34" charset="0"/>
            </a:endParaRPr>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pPr eaLnBrk="1" hangingPunct="1"/>
            <a:r>
              <a:rPr lang="en-US" dirty="0" smtClean="0">
                <a:latin typeface="Arial" pitchFamily="34" charset="0"/>
              </a:rPr>
              <a:t>The family is the most important consumer buying organization in society, and family members constitute the most influential primary reference group. There are two families in the buyer’s life. The family of orientation consists of parents and siblings. From parents a person acquires an orientation toward religion, politics, and economics and a sense of personal ambition, self-worth, and love. Even if the buyer no longer interacts very much with his or her parents, parental influence on behavior can be significant. Almost 40 percent of families have auto insurance with the same company as the husband’s parents. </a:t>
            </a:r>
          </a:p>
          <a:p>
            <a:pPr eaLnBrk="1" hangingPunct="1"/>
            <a:r>
              <a:rPr lang="en-US" dirty="0" smtClean="0">
                <a:latin typeface="Arial" pitchFamily="34" charset="0"/>
              </a:rPr>
              <a:t>A more direct influence on everyday buying behavior is the family of procreation—namely, the person’s spouse and children. In the United States, husband–wife engagement in purchases has traditionally varied widely by product category. The wife has usually acted as the family’s main purchasing agent, especially for food, sundries, and staple clothing items. Now traditional purchasing roles are changing, and marketers would be wise to see both men and women as possible targets.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4A050AE9-C6C1-4BA6-B421-B6A53A8EC08A}" type="slidenum">
              <a:rPr lang="en-US" smtClean="0">
                <a:latin typeface="Arial" pitchFamily="34" charset="0"/>
              </a:rPr>
              <a:pPr/>
              <a:t>14</a:t>
            </a:fld>
            <a:endParaRPr lang="en-US" smtClean="0">
              <a:latin typeface="Arial" pitchFamily="34" charset="0"/>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r>
              <a:rPr lang="en-US" smtClean="0">
                <a:latin typeface="Arial" pitchFamily="34" charset="0"/>
              </a:rPr>
              <a:t>Personal factors that affect consumer decisions include age, life cycle stage, occupation, wealth, personality, values, lifestyle, and self-concept. We’ll take a closer look at a few of these in the coming slides.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ln/>
        </p:spPr>
      </p:sp>
      <p:sp>
        <p:nvSpPr>
          <p:cNvPr id="39938" name="Notes Placeholder 2"/>
          <p:cNvSpPr>
            <a:spLocks noGrp="1"/>
          </p:cNvSpPr>
          <p:nvPr>
            <p:ph type="body" idx="1"/>
          </p:nvPr>
        </p:nvSpPr>
        <p:spPr>
          <a:noFill/>
          <a:ln/>
        </p:spPr>
        <p:txBody>
          <a:bodyPr/>
          <a:lstStyle/>
          <a:p>
            <a:pPr eaLnBrk="1" hangingPunct="1"/>
            <a:r>
              <a:rPr lang="en-US" smtClean="0">
                <a:latin typeface="Arial" pitchFamily="34" charset="0"/>
              </a:rPr>
              <a:t>Our taste in food, clothes, furniture, and recreation is often related to our age. Consumption is also shaped by the family life cycle and the number, age, and gender of people in the household at any point in time. U.S. households are increasingly fragmented—the traditional family of four with a husband, wife, and two kids makes up a much smaller percentage of total households than it once did. The average U.S. household size in 2008 was 2.6 persons. In addition, psychological life-cycle stages may matter. Adults experience certain “passages” or “transformations” as they go through life. Their behavior as they go through these passages, such as becoming a parent, is not necessarily fixed but changes with the times. Marketers should also consider critical life events or transitions—marriage, childbirth, illness, relocation, divorce, first job, career change, retirement, death of a spouse—as giving rise to new needs.</a:t>
            </a:r>
          </a:p>
        </p:txBody>
      </p:sp>
      <p:sp>
        <p:nvSpPr>
          <p:cNvPr id="39939" name="Slide Number Placeholder 3"/>
          <p:cNvSpPr>
            <a:spLocks noGrp="1"/>
          </p:cNvSpPr>
          <p:nvPr>
            <p:ph type="sldNum" sz="quarter" idx="5"/>
          </p:nvPr>
        </p:nvSpPr>
        <p:spPr>
          <a:noFill/>
        </p:spPr>
        <p:txBody>
          <a:bodyPr/>
          <a:lstStyle/>
          <a:p>
            <a:fld id="{40CE9096-DBC1-49DC-9476-A7E3939CCF46}" type="slidenum">
              <a:rPr lang="en-US" smtClean="0">
                <a:latin typeface="Arial" pitchFamily="34" charset="0"/>
              </a:rPr>
              <a:pPr/>
              <a:t>15</a:t>
            </a:fld>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ln/>
        </p:spPr>
      </p:sp>
      <p:sp>
        <p:nvSpPr>
          <p:cNvPr id="41986" name="Notes Placeholder 2"/>
          <p:cNvSpPr>
            <a:spLocks noGrp="1"/>
          </p:cNvSpPr>
          <p:nvPr>
            <p:ph type="body" idx="1"/>
          </p:nvPr>
        </p:nvSpPr>
        <p:spPr>
          <a:noFill/>
          <a:ln/>
        </p:spPr>
        <p:txBody>
          <a:bodyPr/>
          <a:lstStyle/>
          <a:p>
            <a:pPr eaLnBrk="1" hangingPunct="1"/>
            <a:r>
              <a:rPr lang="en-US" smtClean="0">
                <a:latin typeface="Arial" pitchFamily="34" charset="0"/>
              </a:rPr>
              <a:t>Occupation also influences consumption patterns. Marketers try to identify the occupational groups that have above-average interest in their products and services and even tailor products for certain occupational groups: Computer software companies, for example, design different products for brand managers, engineers, lawyers, and physicians.</a:t>
            </a:r>
          </a:p>
          <a:p>
            <a:pPr eaLnBrk="1" hangingPunct="1"/>
            <a:r>
              <a:rPr lang="en-US" smtClean="0">
                <a:latin typeface="Arial" pitchFamily="34" charset="0"/>
              </a:rPr>
              <a:t>As the recent recession clearly indicated, both product and brand choice are greatly affected by economic circumstances: spendable income (level, stability, and time pattern), savings and assets (including the percentage that is liquid), debts, borrowing power, and attitudes toward spending and saving. Luxury-goods makers such as Gucci, Prada, and Burberry are vulnerable to an economic downturn. If economic indicators point to a recession, marketers can take steps to redesign, reposition, and reprice their products or introduce or increase the emphasis on discount brands so they can continue to offer value to target customers. Some firms—such as Snap Fitness—are well-positioned to take advantage of good and bad economic times to begin with. twice—24 hour Snap Fitness actually expanded the number of its clubs, and its revenue doubled. The franchise chain did all this despite charging members only $35 per month with easy cancellation fees. Its secret? A no-frills approach reinforced by the motto, “Fast, Convenient, Affordable.”</a:t>
            </a:r>
          </a:p>
        </p:txBody>
      </p:sp>
      <p:sp>
        <p:nvSpPr>
          <p:cNvPr id="41987" name="Slide Number Placeholder 3"/>
          <p:cNvSpPr>
            <a:spLocks noGrp="1"/>
          </p:cNvSpPr>
          <p:nvPr>
            <p:ph type="sldNum" sz="quarter" idx="5"/>
          </p:nvPr>
        </p:nvSpPr>
        <p:spPr>
          <a:noFill/>
        </p:spPr>
        <p:txBody>
          <a:bodyPr/>
          <a:lstStyle/>
          <a:p>
            <a:fld id="{B6300675-1FAF-4825-8EAC-2667D6ADE7E9}" type="slidenum">
              <a:rPr lang="en-US" smtClean="0">
                <a:latin typeface="Arial" pitchFamily="34" charset="0"/>
              </a:rPr>
              <a:pPr/>
              <a:t>16</a:t>
            </a:fld>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a:ln/>
        </p:spPr>
      </p:sp>
      <p:sp>
        <p:nvSpPr>
          <p:cNvPr id="44034" name="Notes Placeholder 2"/>
          <p:cNvSpPr>
            <a:spLocks noGrp="1"/>
          </p:cNvSpPr>
          <p:nvPr>
            <p:ph type="body" idx="1"/>
          </p:nvPr>
        </p:nvSpPr>
        <p:spPr>
          <a:noFill/>
          <a:ln/>
        </p:spPr>
        <p:txBody>
          <a:bodyPr/>
          <a:lstStyle/>
          <a:p>
            <a:pPr eaLnBrk="1" hangingPunct="1"/>
            <a:r>
              <a:rPr lang="en-US" dirty="0" smtClean="0">
                <a:latin typeface="Arial" pitchFamily="34" charset="0"/>
              </a:rPr>
              <a:t>Each person has personality characteristics that influence his or her buying behavior. By personality, we mean a set of distinguishing human psychological traits that lead to relatively consistent and enduring responses to environmental stimuli (including buying behavior).We often describe personality in terms of such traits as self-confidence dominance, autonomy, deference, sociability, defensiveness, and adaptability. Personality can be a useful variable in analyzing consumer brand choices. People from the same subculture, social class, and occupation may lead quite different lifestyles. A lifestyle is a person’s pattern of living in the world as expressed in activities, interests, and opinions. It portrays the “whole person” interacting with his or her environment. Marketers search for relationships between their products and lifestyle groups. In this content from Joie de Vivre we see a focus on the consumers’ personality. </a:t>
            </a:r>
          </a:p>
        </p:txBody>
      </p:sp>
      <p:sp>
        <p:nvSpPr>
          <p:cNvPr id="44035" name="Slide Number Placeholder 3"/>
          <p:cNvSpPr>
            <a:spLocks noGrp="1"/>
          </p:cNvSpPr>
          <p:nvPr>
            <p:ph type="sldNum" sz="quarter" idx="5"/>
          </p:nvPr>
        </p:nvSpPr>
        <p:spPr>
          <a:noFill/>
        </p:spPr>
        <p:txBody>
          <a:bodyPr/>
          <a:lstStyle/>
          <a:p>
            <a:fld id="{B8F8063F-3405-4A22-B847-151D519D1862}" type="slidenum">
              <a:rPr lang="en-US" smtClean="0">
                <a:latin typeface="Arial" pitchFamily="34" charset="0"/>
              </a:rPr>
              <a:pPr/>
              <a:t>17</a:t>
            </a:fld>
            <a:endParaRPr 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33C3ACAF-60FA-4645-96F7-F9ED251B07A3}" type="slidenum">
              <a:rPr lang="en-US" smtClean="0">
                <a:latin typeface="Arial" pitchFamily="34" charset="0"/>
              </a:rPr>
              <a:pPr/>
              <a:t>18</a:t>
            </a:fld>
            <a:endParaRPr lang="en-US" smtClean="0">
              <a:latin typeface="Arial" pitchFamily="34" charset="0"/>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pPr eaLnBrk="1" hangingPunct="1"/>
            <a:r>
              <a:rPr lang="en-US" dirty="0" smtClean="0">
                <a:latin typeface="Arial" pitchFamily="34" charset="0"/>
              </a:rPr>
              <a:t>Brands also have personalities, and consumers are likely to choose brands whose personalities match their own. We define brand personality as the specific mix of human traits that we can attribute to a particular brand. Research on brand personalities identified the following traits:</a:t>
            </a:r>
          </a:p>
          <a:p>
            <a:pPr eaLnBrk="1" hangingPunct="1"/>
            <a:r>
              <a:rPr lang="en-US" dirty="0" smtClean="0">
                <a:latin typeface="Arial" pitchFamily="34" charset="0"/>
              </a:rPr>
              <a:t>1. Sincerity (down-to-earth, honest, wholesome, and cheerful)</a:t>
            </a:r>
          </a:p>
          <a:p>
            <a:pPr eaLnBrk="1" hangingPunct="1"/>
            <a:r>
              <a:rPr lang="en-US" dirty="0" smtClean="0">
                <a:latin typeface="Arial" pitchFamily="34" charset="0"/>
              </a:rPr>
              <a:t>2. Excitement (daring, spirited, imaginative, and up-to-date)</a:t>
            </a:r>
          </a:p>
          <a:p>
            <a:pPr eaLnBrk="1" hangingPunct="1"/>
            <a:r>
              <a:rPr lang="en-US" dirty="0" smtClean="0">
                <a:latin typeface="Arial" pitchFamily="34" charset="0"/>
              </a:rPr>
              <a:t>3. Competence (reliable, intelligent, and successful)</a:t>
            </a:r>
          </a:p>
          <a:p>
            <a:pPr eaLnBrk="1" hangingPunct="1"/>
            <a:r>
              <a:rPr lang="en-US" dirty="0" smtClean="0">
                <a:latin typeface="Arial" pitchFamily="34" charset="0"/>
              </a:rPr>
              <a:t>4. Sophistication (upper-class and charming)</a:t>
            </a:r>
          </a:p>
          <a:p>
            <a:pPr eaLnBrk="1" hangingPunct="1"/>
            <a:r>
              <a:rPr lang="en-US" dirty="0" smtClean="0">
                <a:latin typeface="Arial" pitchFamily="34" charset="0"/>
              </a:rPr>
              <a:t>5. Ruggedness (outdoorsy and tough)</a:t>
            </a:r>
          </a:p>
          <a:p>
            <a:pPr eaLnBrk="1" hangingPunct="1"/>
            <a:r>
              <a:rPr lang="en-US" dirty="0" smtClean="0">
                <a:latin typeface="Arial" pitchFamily="34" charset="0"/>
              </a:rPr>
              <a:t>Brands tend to be strong on one particular trait. For instance, Levi’s on “ruggedness”; MTV on “excitement”; CNN on “competence”; and Campbell’s on “sincerity.” These brands will, in theory, attract users high on the same traits.</a:t>
            </a:r>
          </a:p>
          <a:p>
            <a:pPr eaLnBrk="1" hangingPunct="1"/>
            <a:r>
              <a:rPr lang="en-US" dirty="0" smtClean="0">
                <a:latin typeface="Arial" pitchFamily="34" charset="0"/>
              </a:rPr>
              <a:t>Best Buy has developed a personality image of sincerity using its </a:t>
            </a:r>
            <a:r>
              <a:rPr lang="en-US" dirty="0" err="1" smtClean="0">
                <a:latin typeface="Arial" pitchFamily="34" charset="0"/>
              </a:rPr>
              <a:t>Twelp</a:t>
            </a:r>
            <a:r>
              <a:rPr lang="en-US" dirty="0" smtClean="0">
                <a:latin typeface="Arial" pitchFamily="34" charset="0"/>
              </a:rPr>
              <a:t> Force on Twitter.</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p:spPr>
        <p:txBody>
          <a:bodyPr/>
          <a:lstStyle/>
          <a:p>
            <a:pPr eaLnBrk="1" hangingPunct="1"/>
            <a:r>
              <a:rPr lang="en-US" smtClean="0">
                <a:latin typeface="Arial" pitchFamily="34" charset="0"/>
              </a:rPr>
              <a:t>The starting point for understanding consumer behavior is the stimulus-response model shown in Figure 6.1.Marketing and environmental stimuli enter the consumer’s consciousness, and a set of psychological processes combine with certain consumer characteristics to result in decision processes and purchase decisions. The marketer’s task is to understand what happens in the consumer’s consciousness between the arrival of the outside marketing stimuli and the ultimate purchase decisions. Four key psychological processes—motivation, perception, learning, and memory—fundamentally influence consumer responses.</a:t>
            </a:r>
          </a:p>
        </p:txBody>
      </p:sp>
      <p:sp>
        <p:nvSpPr>
          <p:cNvPr id="50179" name="Slide Number Placeholder 3"/>
          <p:cNvSpPr>
            <a:spLocks noGrp="1"/>
          </p:cNvSpPr>
          <p:nvPr>
            <p:ph type="sldNum" sz="quarter" idx="5"/>
          </p:nvPr>
        </p:nvSpPr>
        <p:spPr>
          <a:noFill/>
        </p:spPr>
        <p:txBody>
          <a:bodyPr/>
          <a:lstStyle/>
          <a:p>
            <a:fld id="{6D8E3D95-67E1-440E-B889-EE09A622D89D}" type="slidenum">
              <a:rPr lang="en-US" smtClean="0">
                <a:latin typeface="Arial" pitchFamily="34" charset="0"/>
              </a:rPr>
              <a:pPr/>
              <a:t>19</a:t>
            </a:fld>
            <a:endParaRPr 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E1F91432-4FBE-4F3D-B37A-3230191E186C}" type="slidenum">
              <a:rPr lang="en-US" smtClean="0">
                <a:latin typeface="Arial" pitchFamily="34" charset="0"/>
              </a:rPr>
              <a:pPr/>
              <a:t>20</a:t>
            </a:fld>
            <a:endParaRPr lang="en-US" smtClean="0">
              <a:latin typeface="Arial" pitchFamily="34" charset="0"/>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r>
              <a:rPr lang="en-US" smtClean="0">
                <a:latin typeface="Arial" pitchFamily="34" charset="0"/>
              </a:rPr>
              <a:t>Three of the best-known theories of human motivation—those of Sigmund Freud, Abraham Maslow, and Frederick Herzberg—carry quite different implications for consumer analysis and marketing strategy. Sigmund Freud assumed the psychological forces shaping people’s behavior are largely unconscious, and that a person cannot fully understand his or her own motivations. Someone who examines specific brands will react not only to their stated capabilities, but also to other, less conscious cues such as shape, size, weight, material, color, and brand name. Abraham Maslow sought to explain why people are driven by particular needs at particular times. His answer is that human needs are arranged in a hierarchy from most to least pressing—physiological needs, safety needs, social needs, esteem needs, and self-actualization. We discuss Maslow’s theory on the next slide. Frederick Herzberg developed a two-factor theory that distinguishes dissatisfiers (factors that cause dissatisfaction) from satisfiers (factors that cause satisfaction).</a:t>
            </a:r>
            <a:r>
              <a:rPr lang="en-US" i="1" smtClean="0">
                <a:latin typeface="Arial" pitchFamily="34" charset="0"/>
              </a:rPr>
              <a:t> </a:t>
            </a:r>
            <a:r>
              <a:rPr lang="en-US" smtClean="0">
                <a:latin typeface="Arial" pitchFamily="34" charset="0"/>
              </a:rPr>
              <a:t>The absence of dissatisfiers is not enough to motivate a purchase; satisfiers must be present.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a:ln/>
        </p:spPr>
        <p:txBody>
          <a:bodyPr/>
          <a:lstStyle/>
          <a:p>
            <a:pPr eaLnBrk="1" hangingPunct="1"/>
            <a:r>
              <a:rPr lang="en-US" smtClean="0">
                <a:latin typeface="Arial" pitchFamily="34" charset="0"/>
              </a:rPr>
              <a:t>The slide illustrates Maslow’s Need Hierarchy. The theory suggests that people will try to satisfy their most important need first and then try to satisfy the next most important. For example, a starving man (need 1) will not take an interest in the latest happenings in the art world (need 5), nor in how he is viewed by others (need 3 or 4), nor even in whether he is breathing clean air (need 2), but when he has enough food and water, the next most important need will become salient.</a:t>
            </a:r>
          </a:p>
        </p:txBody>
      </p:sp>
      <p:sp>
        <p:nvSpPr>
          <p:cNvPr id="54275" name="Slide Number Placeholder 3"/>
          <p:cNvSpPr>
            <a:spLocks noGrp="1"/>
          </p:cNvSpPr>
          <p:nvPr>
            <p:ph type="sldNum" sz="quarter" idx="5"/>
          </p:nvPr>
        </p:nvSpPr>
        <p:spPr>
          <a:noFill/>
        </p:spPr>
        <p:txBody>
          <a:bodyPr/>
          <a:lstStyle/>
          <a:p>
            <a:fld id="{A1AACDFF-AE6C-472D-A68A-D807763F4809}" type="slidenum">
              <a:rPr lang="en-US" smtClean="0">
                <a:latin typeface="Arial" pitchFamily="34" charset="0"/>
              </a:rPr>
              <a:pPr/>
              <a:t>21</a:t>
            </a:fld>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1CAED512-7F27-4095-9B72-0D72DB0588F0}" type="slidenum">
              <a:rPr lang="en-US" smtClean="0">
                <a:latin typeface="Arial" pitchFamily="34" charset="0"/>
              </a:rPr>
              <a:pPr/>
              <a:t>22</a:t>
            </a:fld>
            <a:endParaRPr lang="en-US" smtClean="0">
              <a:latin typeface="Arial" pitchFamily="34"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r>
              <a:rPr lang="en-US" smtClean="0">
                <a:latin typeface="Arial" pitchFamily="34" charset="0"/>
              </a:rPr>
              <a:t>A motivated person is ready to act—how is influenced by his or her perception of the situation. In marketing, perceptions are more important than reality, because perceptions affect consumers’ actual behavior. Perception is the process by which we select, organize, and interpret information inputs to create a meaningful picture of the world. It depends not only on physical stimuli, but also on the stimuli’s relationship to the surrounding environment and on conditions within each of us. Because we cannot possibly attend to all these, we screen most stimuli out—a process called selective attention. Selective attention means that marketers must work hard to attract consumers’ notice. Even noticed stimuli don’t always come across in the way the senders intended. Selective distortion is the tendency to interpret information in a way that fits our preconceptions. Consumers will often distort information to be consistent with prior brand and product beliefs and expectations. Because of selective retention, we’re likely to remember good points about a product we like and forget good points about competing products.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a:ln/>
        </p:spPr>
        <p:txBody>
          <a:bodyPr/>
          <a:lstStyle/>
          <a:p>
            <a:pPr eaLnBrk="1" hangingPunct="1"/>
            <a:r>
              <a:rPr lang="en-US" smtClean="0">
                <a:latin typeface="Arial" pitchFamily="34" charset="0"/>
              </a:rPr>
              <a:t>When we act, we learn. Learning induces changes in our behavior arising from experience. Most human behavior is learned, although much learning is incidental. Learning theorists believe learning is produced through the interplay of drives, stimuli, cues, responses, and reinforcement. Two popular approaches to learning are classical conditioning and operant (instrumental) conditioning. A drive is a strong internal stimulus impelling action. Cues are minor stimuli that determine when, where, and how a person responds. Suppose you buy an HP computer. If your experience is rewarding, your response to computers and HP will be positively reinforced. Later, when you want to buy a printer, you may assume that because it makes good computers, HP also makes good printers. In other words, you generalize your response to similar stimuli. A countertendency to generalization is discrimination. Discrimination means we have learned to recognize differences in sets of similar stimuli and can adjust our responses accordingly.</a:t>
            </a:r>
          </a:p>
        </p:txBody>
      </p:sp>
      <p:sp>
        <p:nvSpPr>
          <p:cNvPr id="58371" name="Slide Number Placeholder 3"/>
          <p:cNvSpPr>
            <a:spLocks noGrp="1"/>
          </p:cNvSpPr>
          <p:nvPr>
            <p:ph type="sldNum" sz="quarter" idx="5"/>
          </p:nvPr>
        </p:nvSpPr>
        <p:spPr>
          <a:noFill/>
        </p:spPr>
        <p:txBody>
          <a:bodyPr/>
          <a:lstStyle/>
          <a:p>
            <a:fld id="{286EBBAD-A887-4313-B4EA-989D44F5FC31}" type="slidenum">
              <a:rPr lang="en-US" smtClean="0">
                <a:latin typeface="Arial" pitchFamily="34" charset="0"/>
              </a:rPr>
              <a:pPr/>
              <a:t>23</a:t>
            </a:fld>
            <a:endParaRPr 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p:spPr>
        <p:txBody>
          <a:bodyPr/>
          <a:lstStyle/>
          <a:p>
            <a:pPr eaLnBrk="1" hangingPunct="1"/>
            <a:r>
              <a:rPr lang="en-US" smtClean="0">
                <a:latin typeface="Arial" pitchFamily="34" charset="0"/>
              </a:rPr>
              <a:t>A brand or product may make a consumer feel emotions like pride and confidence . An ad may create feelings of amusement, disgust, or wonder. Emotions are connected to the choices we make as consumers.</a:t>
            </a:r>
          </a:p>
        </p:txBody>
      </p:sp>
      <p:sp>
        <p:nvSpPr>
          <p:cNvPr id="60419" name="Slide Number Placeholder 3"/>
          <p:cNvSpPr>
            <a:spLocks noGrp="1"/>
          </p:cNvSpPr>
          <p:nvPr>
            <p:ph type="sldNum" sz="quarter" idx="5"/>
          </p:nvPr>
        </p:nvSpPr>
        <p:spPr>
          <a:noFill/>
        </p:spPr>
        <p:txBody>
          <a:bodyPr/>
          <a:lstStyle/>
          <a:p>
            <a:fld id="{9219D2B2-25C9-4C94-B669-2DB609D808DD}" type="slidenum">
              <a:rPr lang="en-US" smtClean="0">
                <a:latin typeface="Arial" pitchFamily="34" charset="0"/>
              </a:rPr>
              <a:pPr/>
              <a:t>24</a:t>
            </a:fld>
            <a:endParaRPr 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p:spPr>
        <p:txBody>
          <a:bodyPr/>
          <a:lstStyle/>
          <a:p>
            <a:pPr eaLnBrk="1" hangingPunct="1"/>
            <a:r>
              <a:rPr lang="en-US" smtClean="0">
                <a:latin typeface="Arial" pitchFamily="34" charset="0"/>
              </a:rPr>
              <a:t>Cognitive psychologists distinguish between short-term memory (STM)—a temporary and limited repository of information—and long-term memory (LTM)—a more permanent, essentially unlimited repository. All the information and experiences we encounter as we go through life can end up in our long-term memory. Most widely accepted views of long-term memory structure assume we form some kind of associative model. For example, the associative network memory model views LTM as a set of nodes and links. Nodes are stored information connected by links that vary in strength. Any type of information can be stored in the memory network, including verbal, visual, abstract, and contextual. A spreading activation process from node to node determines how much we retrieve and what information we can actually recall in any given situation. When a node becomes activated because we’re encoding external information (when we read or hear a word or phrase) or retrieving internal information from LTM (when we think about some concept), other nodes are also activated if they’re strongly enough associated with that node. In this model, we can think of consumer brand knowledge as a node in memory with a variety of linked associations. The strength and organization of these associations will be important determinants of the information we can recall about the brand. Brand associations consist of all brand-related thoughts, feelings, perceptions, images, experiences, beliefs, attitudes, and so on that become linked to the brand node.</a:t>
            </a:r>
          </a:p>
        </p:txBody>
      </p:sp>
      <p:sp>
        <p:nvSpPr>
          <p:cNvPr id="62467" name="Slide Number Placeholder 3"/>
          <p:cNvSpPr>
            <a:spLocks noGrp="1"/>
          </p:cNvSpPr>
          <p:nvPr>
            <p:ph type="sldNum" sz="quarter" idx="5"/>
          </p:nvPr>
        </p:nvSpPr>
        <p:spPr>
          <a:noFill/>
        </p:spPr>
        <p:txBody>
          <a:bodyPr/>
          <a:lstStyle/>
          <a:p>
            <a:fld id="{1EA9C8E4-93FA-4F02-9DC3-9E91E3DBC507}" type="slidenum">
              <a:rPr lang="en-US" smtClean="0">
                <a:latin typeface="Arial" pitchFamily="34" charset="0"/>
              </a:rPr>
              <a:pPr/>
              <a:t>25</a:t>
            </a:fld>
            <a:endParaRPr 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64514" name="Notes Placeholder 2"/>
          <p:cNvSpPr>
            <a:spLocks noGrp="1"/>
          </p:cNvSpPr>
          <p:nvPr>
            <p:ph type="body" idx="1"/>
          </p:nvPr>
        </p:nvSpPr>
        <p:spPr>
          <a:noFill/>
          <a:ln/>
        </p:spPr>
        <p:txBody>
          <a:bodyPr/>
          <a:lstStyle/>
          <a:p>
            <a:pPr eaLnBrk="1" hangingPunct="1"/>
            <a:r>
              <a:rPr lang="en-US" smtClean="0">
                <a:latin typeface="Arial" pitchFamily="34" charset="0"/>
              </a:rPr>
              <a:t>We can think of marketing as a way of making sure consumers have product and service experiences to create the right brand knowledge structures and maintain them in memory. Companies such as Procter &amp; Gamble like to create mental maps of consumers that depict their knowledge of a particular brand in terms of the key associations likely to be triggered in a marketing setting, and their relative strength, favorability, and uniqueness to consumers. Figure 6.3 displays a very simple mental map highlighting brand beliefs for a hypothetical consumer for State Farm insurance.</a:t>
            </a:r>
          </a:p>
        </p:txBody>
      </p:sp>
      <p:sp>
        <p:nvSpPr>
          <p:cNvPr id="64515" name="Slide Number Placeholder 3"/>
          <p:cNvSpPr>
            <a:spLocks noGrp="1"/>
          </p:cNvSpPr>
          <p:nvPr>
            <p:ph type="sldNum" sz="quarter" idx="5"/>
          </p:nvPr>
        </p:nvSpPr>
        <p:spPr>
          <a:noFill/>
        </p:spPr>
        <p:txBody>
          <a:bodyPr/>
          <a:lstStyle/>
          <a:p>
            <a:fld id="{0C803C39-FC92-4D5C-ABCD-573B383F89E3}" type="slidenum">
              <a:rPr lang="en-US" smtClean="0">
                <a:latin typeface="Arial" pitchFamily="34" charset="0"/>
              </a:rPr>
              <a:pPr/>
              <a:t>26</a:t>
            </a:fld>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AADB4C35-8CF0-4F8E-AFF5-90E600938E90}" type="slidenum">
              <a:rPr lang="en-US" smtClean="0">
                <a:latin typeface="Arial" pitchFamily="34" charset="0"/>
              </a:rPr>
              <a:pPr/>
              <a:t>27</a:t>
            </a:fld>
            <a:endParaRPr lang="en-US" smtClean="0">
              <a:latin typeface="Arial" pitchFamily="34"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r>
              <a:rPr lang="en-US" smtClean="0">
                <a:latin typeface="Arial" pitchFamily="34" charset="0"/>
              </a:rPr>
              <a:t>Marketing scholars have developed a “stage model” of the process (see Figure 6.4). The consumer typically passes through five stages: problem recognition, information search, evaluation of alternatives, purchase decision, and postpurchase behavior. Clearly, the buying process starts long before the actual purchase and has consequences long afterward.  Consumers don’t always pass through all five stages—they may skip or reverse some. When you buy your regular brand of toothpaste, you go directly from the need to the purchase decision, skipping information search and evaluation. The model in Figure 6.4 provides a good frame of reference, however, because it captures the full range of considerations that arise when a consumer faces a highly involving new purchase.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D9FDD2A9-7315-4E59-BD4D-663C530C5148}" type="slidenum">
              <a:rPr lang="en-US" smtClean="0">
                <a:latin typeface="Arial" pitchFamily="34" charset="0"/>
              </a:rPr>
              <a:pPr/>
              <a:t>28</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r>
              <a:rPr lang="en-US" smtClean="0">
                <a:latin typeface="Arial" pitchFamily="34" charset="0"/>
              </a:rPr>
              <a:t>Major information sources to which consumers will turn fall into four groups:</a:t>
            </a:r>
          </a:p>
          <a:p>
            <a:pPr eaLnBrk="1" hangingPunct="1"/>
            <a:r>
              <a:rPr lang="en-US" smtClean="0">
                <a:latin typeface="Arial" pitchFamily="34" charset="0"/>
              </a:rPr>
              <a:t>The personal sources include family, friends, neighbors, acquaintances.</a:t>
            </a:r>
          </a:p>
          <a:p>
            <a:pPr eaLnBrk="1" hangingPunct="1"/>
            <a:r>
              <a:rPr lang="en-US" smtClean="0">
                <a:latin typeface="Arial" pitchFamily="34" charset="0"/>
              </a:rPr>
              <a:t>Commercial sources include advertising, Web sites, salespersons, dealers, packaging, and displays.</a:t>
            </a:r>
          </a:p>
          <a:p>
            <a:pPr eaLnBrk="1" hangingPunct="1"/>
            <a:r>
              <a:rPr lang="en-US" smtClean="0">
                <a:latin typeface="Arial" pitchFamily="34" charset="0"/>
              </a:rPr>
              <a:t>Public sources refer to mass media and consumer-rating organizations.</a:t>
            </a:r>
          </a:p>
          <a:p>
            <a:pPr eaLnBrk="1" hangingPunct="1"/>
            <a:r>
              <a:rPr lang="en-US" smtClean="0">
                <a:latin typeface="Arial" pitchFamily="34" charset="0"/>
              </a:rPr>
              <a:t>Experiential sources refer to the consumers’ experiences handling, examining, and using the product.</a:t>
            </a:r>
          </a:p>
          <a:p>
            <a:pPr eaLnBrk="1" hangingPunct="1"/>
            <a:r>
              <a:rPr lang="en-US" smtClean="0">
                <a:latin typeface="Arial" pitchFamily="34" charset="0"/>
              </a:rPr>
              <a:t>The relative amount and influence of these sources vary with the product category and the buyer’s characteristics. Generally speaking, although consumers receive the greatest amount of information about a product from commercial—that is, marketer-dominated—sources, the most effective information often comes from personal or experiential sources, or public sources that are independent authorities.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p:spPr>
        <p:txBody>
          <a:bodyPr/>
          <a:lstStyle/>
          <a:p>
            <a:pPr eaLnBrk="1" hangingPunct="1"/>
            <a:r>
              <a:rPr lang="en-US" smtClean="0">
                <a:latin typeface="Arial" pitchFamily="34" charset="0"/>
              </a:rPr>
              <a:t>Figure 6.5 illustrates how consumers move through from developing an initial set of brands to consider to making a final decision. By gathering information, the consumer learns about competing brands and their features. The first box in Figure 6.5 shows the total set of brands available. The individual consumer will come to know a subset of these, the awareness set. Only some, the consideration set, will meet initial buying criteria. As the consumer gathers more information, just a few, the choice set, will remain strong contenders. The consumer makes a final choice from these.</a:t>
            </a:r>
          </a:p>
        </p:txBody>
      </p:sp>
      <p:sp>
        <p:nvSpPr>
          <p:cNvPr id="70659" name="Slide Number Placeholder 3"/>
          <p:cNvSpPr>
            <a:spLocks noGrp="1"/>
          </p:cNvSpPr>
          <p:nvPr>
            <p:ph type="sldNum" sz="quarter" idx="5"/>
          </p:nvPr>
        </p:nvSpPr>
        <p:spPr>
          <a:noFill/>
        </p:spPr>
        <p:txBody>
          <a:bodyPr/>
          <a:lstStyle/>
          <a:p>
            <a:fld id="{5A359761-DC73-405C-8B12-DEEEA525906C}" type="slidenum">
              <a:rPr lang="en-US" smtClean="0">
                <a:latin typeface="Arial" pitchFamily="34" charset="0"/>
              </a:rPr>
              <a:pPr/>
              <a:t>29</a:t>
            </a:fld>
            <a:endParaRPr 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a:ln/>
        </p:spPr>
        <p:txBody>
          <a:bodyPr/>
          <a:lstStyle/>
          <a:p>
            <a:pPr eaLnBrk="1" hangingPunct="1"/>
            <a:r>
              <a:rPr lang="en-US" smtClean="0">
                <a:latin typeface="Arial" pitchFamily="34" charset="0"/>
              </a:rPr>
              <a:t>Table 6.4 illustrates the use of the expectancy-value model of attitude formation in decision making. The expectancy-value model of attitude formation posits that consumers evaluate products and services by combining their brand beliefs—the positives and negatives—according to importance. Suppose Linda has narrowed her choice set to four laptop computers (A, B, C, and D). Assume she’s interested in four attributes: memory capacity, graphics capability, size and weight, and price. Table 6.4 shows her beliefs about how each brand rates on the four attributes. If one computer dominated the others on all the criteria, we could predict that Linda would choose it. But, as is often the case, her choice set consists of brands that vary in their appeal. If Linda wants the best memory capacity, she should buy C; if she wants the best graphics capability, she should buy A; and so on. If we knew the weights Linda attaches to the four attributes, we could more reliably predict her laptop choice. Suppose she assigned 40 percent of the importance to the laptop’s memory capacity, 30 percent to graphics capability, 20 percent to size and weight, and 10 percent to price. To find Linda’s perceived value for each laptop according to the expectancy-value model, we multiply her weights by her beliefs about each computer’s attributes. </a:t>
            </a:r>
          </a:p>
        </p:txBody>
      </p:sp>
      <p:sp>
        <p:nvSpPr>
          <p:cNvPr id="72707" name="Slide Number Placeholder 3"/>
          <p:cNvSpPr>
            <a:spLocks noGrp="1"/>
          </p:cNvSpPr>
          <p:nvPr>
            <p:ph type="sldNum" sz="quarter" idx="5"/>
          </p:nvPr>
        </p:nvSpPr>
        <p:spPr>
          <a:noFill/>
        </p:spPr>
        <p:txBody>
          <a:bodyPr/>
          <a:lstStyle/>
          <a:p>
            <a:fld id="{9A26EB24-D34C-4095-A3A7-38A844722EC8}" type="slidenum">
              <a:rPr lang="en-US" smtClean="0">
                <a:latin typeface="Arial" pitchFamily="34" charset="0"/>
              </a:rPr>
              <a:pPr/>
              <a:t>30</a:t>
            </a:fld>
            <a:endParaRPr 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a:ln/>
        </p:spPr>
      </p:sp>
      <p:sp>
        <p:nvSpPr>
          <p:cNvPr id="74754" name="Notes Placeholder 2"/>
          <p:cNvSpPr>
            <a:spLocks noGrp="1"/>
          </p:cNvSpPr>
          <p:nvPr>
            <p:ph type="body" idx="1"/>
          </p:nvPr>
        </p:nvSpPr>
        <p:spPr>
          <a:noFill/>
          <a:ln/>
        </p:spPr>
        <p:txBody>
          <a:bodyPr/>
          <a:lstStyle/>
          <a:p>
            <a:pPr eaLnBrk="1" hangingPunct="1"/>
            <a:r>
              <a:rPr lang="en-US" smtClean="0">
                <a:latin typeface="Arial" pitchFamily="34" charset="0"/>
              </a:rPr>
              <a:t>Even if consumers form brand evaluations, two general factors can intervene between the purchase intention and the purchase decision (see Figure 6.6). The first factor is the </a:t>
            </a:r>
            <a:r>
              <a:rPr lang="en-US" i="1" smtClean="0">
                <a:latin typeface="Arial" pitchFamily="34" charset="0"/>
              </a:rPr>
              <a:t>attitudes of others. The influence of another person’s attitude depends on two </a:t>
            </a:r>
            <a:r>
              <a:rPr lang="en-US" smtClean="0">
                <a:latin typeface="Arial" pitchFamily="34" charset="0"/>
              </a:rPr>
              <a:t>things: (1) the intensity of the other person’s negative attitude toward our preferred alternative and (2) our motivation to comply with the other person’s wishes. The more intense the other person’s negativism and the closer he or she is to us, the more we will adjust our purchase intention. The converse is also true.</a:t>
            </a:r>
          </a:p>
        </p:txBody>
      </p:sp>
      <p:sp>
        <p:nvSpPr>
          <p:cNvPr id="74755" name="Slide Number Placeholder 3"/>
          <p:cNvSpPr>
            <a:spLocks noGrp="1"/>
          </p:cNvSpPr>
          <p:nvPr>
            <p:ph type="sldNum" sz="quarter" idx="5"/>
          </p:nvPr>
        </p:nvSpPr>
        <p:spPr>
          <a:noFill/>
        </p:spPr>
        <p:txBody>
          <a:bodyPr/>
          <a:lstStyle/>
          <a:p>
            <a:fld id="{41107DD4-6928-4258-A369-C181A8A6FF2F}" type="slidenum">
              <a:rPr lang="en-US" smtClean="0">
                <a:latin typeface="Arial" pitchFamily="34" charset="0"/>
              </a:rPr>
              <a:pPr/>
              <a:t>31</a:t>
            </a:fld>
            <a:endParaRPr 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3E9DBB74-BDCE-4325-AFE9-A700DA8CEEB3}" type="slidenum">
              <a:rPr lang="en-US" smtClean="0">
                <a:latin typeface="Arial" pitchFamily="34" charset="0"/>
              </a:rPr>
              <a:pPr/>
              <a:t>32</a:t>
            </a:fld>
            <a:endParaRPr lang="en-US" smtClean="0">
              <a:latin typeface="Arial" pitchFamily="34" charset="0"/>
            </a:endParaRPr>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eaLnBrk="1" hangingPunct="1"/>
            <a:r>
              <a:rPr lang="en-US" smtClean="0">
                <a:latin typeface="Arial" pitchFamily="34" charset="0"/>
              </a:rPr>
              <a:t>The expectancy-value model is a compensatory model, in that perceived good things about a product can help to overcome perceived bad things. But consumers often take “mental shortcuts” called heuristics or rules of thumb in the decision process. With noncompensatory models of consumer choice, positive and negative attribute considerations don’t necessarily net out. Evaluating attributes in isolation makes decision making easier for a consumer, but it also increases the likelihood that she would have made a different choice if she had deliberated in greater detail. We highlight three choice heuristics here.</a:t>
            </a:r>
          </a:p>
          <a:p>
            <a:pPr eaLnBrk="1" hangingPunct="1"/>
            <a:r>
              <a:rPr lang="en-US" smtClean="0">
                <a:latin typeface="Arial" pitchFamily="34" charset="0"/>
              </a:rPr>
              <a:t>1. Using the conjunctive heuristic, the consumer sets a minimum acceptable cutoff level for each attribute and chooses the first alternative that meets the minimum standard for all attributes. For example, if Linda decided all attributes had to rate at least 5, she would choose laptop computer B.</a:t>
            </a:r>
          </a:p>
          <a:p>
            <a:pPr eaLnBrk="1" hangingPunct="1"/>
            <a:r>
              <a:rPr lang="en-US" smtClean="0">
                <a:latin typeface="Arial" pitchFamily="34" charset="0"/>
              </a:rPr>
              <a:t>2. With the lexicographic heuristic, the consumer chooses the best brand on the basis of its perceived most important attribute. With this decision rule, Linda would choose laptop computer C.</a:t>
            </a:r>
          </a:p>
          <a:p>
            <a:pPr eaLnBrk="1" hangingPunct="1"/>
            <a:r>
              <a:rPr lang="en-US" smtClean="0">
                <a:latin typeface="Arial" pitchFamily="34" charset="0"/>
              </a:rPr>
              <a:t>3. Using the elimination-by-aspects heuristic, the consumer compares brands on an attribute selected probabilistically—where the probability of choosing an attribute is positively related to its importance—and eliminates brands that do not meet minimum acceptable cutoffs.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p:spPr>
        <p:txBody>
          <a:bodyPr/>
          <a:lstStyle/>
          <a:p>
            <a:fld id="{5A4680E1-ED3E-4203-817F-220BABDDEC29}" type="slidenum">
              <a:rPr lang="en-US" smtClean="0">
                <a:latin typeface="Arial" pitchFamily="34" charset="0"/>
              </a:rPr>
              <a:pPr/>
              <a:t>33</a:t>
            </a:fld>
            <a:endParaRPr lang="en-US" smtClean="0">
              <a:latin typeface="Arial" pitchFamily="34" charset="0"/>
            </a:endParaRPr>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pPr eaLnBrk="1" hangingPunct="1"/>
            <a:r>
              <a:rPr lang="en-US" smtClean="0">
                <a:latin typeface="Arial" pitchFamily="34" charset="0"/>
              </a:rPr>
              <a:t>A consumer’s decision to modify, postpone, or avoid a purchase decision is heavily influenced by one or more types of perceived risk:</a:t>
            </a:r>
          </a:p>
          <a:p>
            <a:pPr eaLnBrk="1" hangingPunct="1"/>
            <a:r>
              <a:rPr lang="en-US" smtClean="0">
                <a:latin typeface="Arial" pitchFamily="34" charset="0"/>
              </a:rPr>
              <a:t>1. Functional risk—The product does not perform to expectations.</a:t>
            </a:r>
          </a:p>
          <a:p>
            <a:pPr eaLnBrk="1" hangingPunct="1"/>
            <a:r>
              <a:rPr lang="en-US" smtClean="0">
                <a:latin typeface="Arial" pitchFamily="34" charset="0"/>
              </a:rPr>
              <a:t>2. Physical risk—The product poses a threat to the physical well-being or health of the user or others.</a:t>
            </a:r>
          </a:p>
          <a:p>
            <a:pPr eaLnBrk="1" hangingPunct="1"/>
            <a:r>
              <a:rPr lang="en-US" smtClean="0">
                <a:latin typeface="Arial" pitchFamily="34" charset="0"/>
              </a:rPr>
              <a:t>3. Financial risk—The product is not worth the price paid.</a:t>
            </a:r>
          </a:p>
          <a:p>
            <a:pPr eaLnBrk="1" hangingPunct="1"/>
            <a:r>
              <a:rPr lang="en-US" smtClean="0">
                <a:latin typeface="Arial" pitchFamily="34" charset="0"/>
              </a:rPr>
              <a:t>4. Social risk—The product results in embarrassment in front of others.</a:t>
            </a:r>
          </a:p>
          <a:p>
            <a:pPr eaLnBrk="1" hangingPunct="1"/>
            <a:r>
              <a:rPr lang="en-US" smtClean="0">
                <a:latin typeface="Arial" pitchFamily="34" charset="0"/>
              </a:rPr>
              <a:t>5. Psychological risk—The product affects the mental well-being of the user.</a:t>
            </a:r>
          </a:p>
          <a:p>
            <a:pPr eaLnBrk="1" hangingPunct="1"/>
            <a:r>
              <a:rPr lang="en-US" smtClean="0">
                <a:latin typeface="Arial" pitchFamily="34" charset="0"/>
              </a:rPr>
              <a:t>6. Time risk—The failure of the product results in an opportunity cost of finding another satisfactory product.</a:t>
            </a:r>
          </a:p>
          <a:p>
            <a:pPr eaLnBrk="1" hangingPunct="1"/>
            <a:r>
              <a:rPr lang="en-US" smtClean="0">
                <a:latin typeface="Arial" pitchFamily="34" charset="0"/>
              </a:rPr>
              <a:t>In this promotional message for QuickBooks, the money-back guarantee seeks to lower perceived risk.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ln/>
        </p:spPr>
      </p:sp>
      <p:sp>
        <p:nvSpPr>
          <p:cNvPr id="80898" name="Notes Placeholder 2"/>
          <p:cNvSpPr>
            <a:spLocks noGrp="1"/>
          </p:cNvSpPr>
          <p:nvPr>
            <p:ph type="body" idx="1"/>
          </p:nvPr>
        </p:nvSpPr>
        <p:spPr>
          <a:noFill/>
          <a:ln/>
        </p:spPr>
        <p:txBody>
          <a:bodyPr/>
          <a:lstStyle/>
          <a:p>
            <a:pPr eaLnBrk="1" hangingPunct="1"/>
            <a:r>
              <a:rPr lang="en-US" smtClean="0">
                <a:latin typeface="Arial" pitchFamily="34" charset="0"/>
              </a:rPr>
              <a:t>Marketers should also monitor how buyers use and dispose of the product (Figure 6.7). A key driver of sales frequency is product consumption rate—the more quickly buyers consume a product, the sooner they may be back in the market to repurchase it. Consumers may fail to replace some products soon enough because they overestimate product life. One strategy to speed replacement is to tie the act of replacing the product to a certain holiday, event, or time of year.</a:t>
            </a:r>
          </a:p>
        </p:txBody>
      </p:sp>
      <p:sp>
        <p:nvSpPr>
          <p:cNvPr id="80899" name="Slide Number Placeholder 3"/>
          <p:cNvSpPr>
            <a:spLocks noGrp="1"/>
          </p:cNvSpPr>
          <p:nvPr>
            <p:ph type="sldNum" sz="quarter" idx="5"/>
          </p:nvPr>
        </p:nvSpPr>
        <p:spPr>
          <a:noFill/>
        </p:spPr>
        <p:txBody>
          <a:bodyPr/>
          <a:lstStyle/>
          <a:p>
            <a:fld id="{F96A6D37-9447-4C80-B4B1-35FC917DFF96}" type="slidenum">
              <a:rPr lang="en-US" smtClean="0">
                <a:latin typeface="Arial" pitchFamily="34" charset="0"/>
              </a:rPr>
              <a:pPr/>
              <a:t>34</a:t>
            </a:fld>
            <a:endParaRPr lang="en-US"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ln/>
        </p:spPr>
        <p:txBody>
          <a:bodyPr/>
          <a:lstStyle/>
          <a:p>
            <a:pPr eaLnBrk="1" hangingPunct="1"/>
            <a:r>
              <a:rPr lang="en-US" smtClean="0">
                <a:latin typeface="Arial" pitchFamily="34" charset="0"/>
              </a:rPr>
              <a:t>The elaboration likelihood model, an influential model of attitude formation and change, describes how consumers make evaluations in both low- and high-involvement circumstances. There are two means of persuasion in their model: the central route, in which attitude formation or change stimulates much thought and is based on the consumer’s diligent, rational consideration of the most important product information; and the peripheral route, in which attitude formation or change provokes much less thought and results from the consumer’s association of a brand with either positive or negative peripheral cues. Peripheral cues for consumers include a celebrity endorsement, a credible source, or any object that generates positive feelings. Consumers follow the central route only if they possess sufficient motivation, ability, and opportunity. We buy many products under conditions of low involvement and without significant brand differences.</a:t>
            </a:r>
          </a:p>
        </p:txBody>
      </p:sp>
      <p:sp>
        <p:nvSpPr>
          <p:cNvPr id="82947" name="Slide Number Placeholder 3"/>
          <p:cNvSpPr>
            <a:spLocks noGrp="1"/>
          </p:cNvSpPr>
          <p:nvPr>
            <p:ph type="sldNum" sz="quarter" idx="5"/>
          </p:nvPr>
        </p:nvSpPr>
        <p:spPr>
          <a:noFill/>
        </p:spPr>
        <p:txBody>
          <a:bodyPr/>
          <a:lstStyle/>
          <a:p>
            <a:fld id="{CFA312B3-AC88-4901-B35A-83779AFFE356}" type="slidenum">
              <a:rPr lang="en-US" smtClean="0">
                <a:latin typeface="Arial" pitchFamily="34" charset="0"/>
              </a:rPr>
              <a:pPr/>
              <a:t>35</a:t>
            </a:fld>
            <a:endParaRPr lang="en-US"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DE282BC9-71ED-40B1-B3D9-BE8E9DCEA02E}" type="slidenum">
              <a:rPr lang="en-US" smtClean="0">
                <a:latin typeface="Arial" pitchFamily="34" charset="0"/>
              </a:rPr>
              <a:pPr/>
              <a:t>36</a:t>
            </a:fld>
            <a:endParaRPr lang="en-US" smtClean="0">
              <a:latin typeface="Arial" pitchFamily="34" charset="0"/>
            </a:endParaRPr>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r>
              <a:rPr lang="en-US" smtClean="0">
                <a:latin typeface="Arial" pitchFamily="34" charset="0"/>
              </a:rPr>
              <a:t>The availability heuristic—Consumers base their predictions on the quickness and ease with which a particular example of an outcome comes to mind. If an example comes to mind too easily, consumers might overestimate the likelihood of its happening. The representativeness heuristic—Consumers base their predictions on how representative or similar the outcome is to other examples. The anchoring and adjustment heuristic—Consumers arrive at an initial judgment and then adjust it based on additional information.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ln/>
        </p:spPr>
      </p:sp>
      <p:sp>
        <p:nvSpPr>
          <p:cNvPr id="87042" name="Notes Placeholder 2"/>
          <p:cNvSpPr>
            <a:spLocks noGrp="1"/>
          </p:cNvSpPr>
          <p:nvPr>
            <p:ph type="body" idx="1"/>
          </p:nvPr>
        </p:nvSpPr>
        <p:spPr>
          <a:noFill/>
          <a:ln/>
        </p:spPr>
        <p:txBody>
          <a:bodyPr/>
          <a:lstStyle/>
          <a:p>
            <a:pPr eaLnBrk="1" hangingPunct="1"/>
            <a:r>
              <a:rPr lang="en-US" smtClean="0">
                <a:latin typeface="Arial" pitchFamily="34" charset="0"/>
              </a:rPr>
              <a:t>Decision framing is the manner in which choices are presented to and seen by a decision maker. A $200 cell phone may not seem that expensive in the context of a set of $400 phones but may seem very expensive if those phones cost $50. Framing effects are pervasive and can be powerful. Marketers can influence consumer decision making through what they call the choice architecture—the environment in which decisions are structured and buying choices are made. According to these researchers, in the right environment, consumers can be given a “nudge” via some small feature in the environment that attracts attention and alters behavior.</a:t>
            </a:r>
          </a:p>
        </p:txBody>
      </p:sp>
      <p:sp>
        <p:nvSpPr>
          <p:cNvPr id="87043" name="Slide Number Placeholder 3"/>
          <p:cNvSpPr>
            <a:spLocks noGrp="1"/>
          </p:cNvSpPr>
          <p:nvPr>
            <p:ph type="sldNum" sz="quarter" idx="5"/>
          </p:nvPr>
        </p:nvSpPr>
        <p:spPr>
          <a:noFill/>
        </p:spPr>
        <p:txBody>
          <a:bodyPr/>
          <a:lstStyle/>
          <a:p>
            <a:fld id="{18F754BD-C966-4CFA-BFA8-8D596C4B6D67}" type="slidenum">
              <a:rPr lang="en-US" smtClean="0">
                <a:latin typeface="Arial" pitchFamily="34" charset="0"/>
              </a:rPr>
              <a:pPr/>
              <a:t>37</a:t>
            </a:fld>
            <a:endParaRPr lang="en-US"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p:spPr>
        <p:txBody>
          <a:bodyPr/>
          <a:lstStyle/>
          <a:p>
            <a:fld id="{EE9BDEDE-DE12-4A22-B05F-BB8DFAFFEF76}" type="slidenum">
              <a:rPr lang="en-US" smtClean="0">
                <a:latin typeface="Arial" pitchFamily="34" charset="0"/>
              </a:rPr>
              <a:pPr/>
              <a:t>38</a:t>
            </a:fld>
            <a:endParaRPr lang="en-US" smtClean="0">
              <a:latin typeface="Arial" pitchFamily="34" charset="0"/>
            </a:endParaRPr>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pPr eaLnBrk="1" hangingPunct="1"/>
            <a:r>
              <a:rPr lang="en-US" smtClean="0">
                <a:latin typeface="Arial" pitchFamily="34" charset="0"/>
              </a:rPr>
              <a:t>Mental accounting is based on a set of core principles:</a:t>
            </a:r>
          </a:p>
          <a:p>
            <a:pPr eaLnBrk="1" hangingPunct="1"/>
            <a:r>
              <a:rPr lang="en-US" smtClean="0">
                <a:latin typeface="Arial" pitchFamily="34" charset="0"/>
              </a:rPr>
              <a:t>1. Consumers tend to segregate gains. When a seller has a product with more than one positive dimension, it’s desirable to have the consumer evaluate each dimension separately. Listing multiple benefits of a large industrial product, for example, can make the sum of the parts seem greater than the whole.</a:t>
            </a:r>
          </a:p>
          <a:p>
            <a:pPr eaLnBrk="1" hangingPunct="1"/>
            <a:r>
              <a:rPr lang="en-US" smtClean="0">
                <a:latin typeface="Arial" pitchFamily="34" charset="0"/>
              </a:rPr>
              <a:t>2. Consumers tend to integrate losses. Marketers have a distinct advantage in selling something if its cost can be added to another large purchase. House buyers are more inclined to view additional expenditures favorably given the high price of buying a house.</a:t>
            </a:r>
          </a:p>
          <a:p>
            <a:pPr eaLnBrk="1" hangingPunct="1"/>
            <a:r>
              <a:rPr lang="en-US" smtClean="0">
                <a:latin typeface="Arial" pitchFamily="34" charset="0"/>
              </a:rPr>
              <a:t>3. Consumers tend to integrate smaller losses with larger gains. The “cancellation” principle might explain why withholding taxes from monthly paychecks is less aversive than large, lump-sum tax payments—the smaller withholdings are more likely to be absorbed by the larger pay amount.</a:t>
            </a:r>
          </a:p>
          <a:p>
            <a:pPr eaLnBrk="1" hangingPunct="1"/>
            <a:r>
              <a:rPr lang="en-US" smtClean="0">
                <a:latin typeface="Arial" pitchFamily="34" charset="0"/>
              </a:rPr>
              <a:t>4. Consumers tend to segregate small gains from large losses. The “silver lining” principle might explain the popularity of rebates on big-ticket purchases such as cars. The principles of mental accounting are derived in part from prospect theory. Prospect theory maintains that consumers frame their decision alternatives in terms of gains and losses according to a value function. Consumers are generally loss-averse. They tend to overweight very low probabilities and underweight very high probabilities.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a:ln/>
        </p:spPr>
      </p:sp>
      <p:sp>
        <p:nvSpPr>
          <p:cNvPr id="91138" name="Notes Placeholder 2"/>
          <p:cNvSpPr>
            <a:spLocks noGrp="1"/>
          </p:cNvSpPr>
          <p:nvPr>
            <p:ph type="body" idx="1"/>
          </p:nvPr>
        </p:nvSpPr>
        <p:spPr>
          <a:noFill/>
          <a:ln/>
        </p:spPr>
        <p:txBody>
          <a:bodyPr/>
          <a:lstStyle/>
          <a:p>
            <a:pPr eaLnBrk="1" hangingPunct="1"/>
            <a:r>
              <a:rPr lang="en-US" smtClean="0">
                <a:latin typeface="Arial" pitchFamily="34" charset="0"/>
              </a:rPr>
              <a:t>This chapter addressed four key questions, shown in the slide. </a:t>
            </a:r>
          </a:p>
        </p:txBody>
      </p:sp>
      <p:sp>
        <p:nvSpPr>
          <p:cNvPr id="91139" name="Slide Number Placeholder 3"/>
          <p:cNvSpPr>
            <a:spLocks noGrp="1"/>
          </p:cNvSpPr>
          <p:nvPr>
            <p:ph type="sldNum" sz="quarter" idx="5"/>
          </p:nvPr>
        </p:nvSpPr>
        <p:spPr>
          <a:noFill/>
        </p:spPr>
        <p:txBody>
          <a:bodyPr/>
          <a:lstStyle/>
          <a:p>
            <a:fld id="{D6F72C10-6533-4D1A-B781-CD95427FCA12}" type="slidenum">
              <a:rPr lang="en-US" smtClean="0">
                <a:latin typeface="Arial" pitchFamily="34" charset="0"/>
              </a:rPr>
              <a:pPr/>
              <a:t>39</a:t>
            </a:fld>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DD11DB-85CB-4516-9E9E-9026A8CAF7B8}"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7E4D0-B70E-4F6A-8826-433A6D053FA9}"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062CBF-117F-4E96-899A-6F0E36FC59DA}"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A2CF51-10D0-4B14-AEB7-538B16049474}" type="datetime1">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FEFDD6-EEE1-4EB6-A6FE-CB752FB0E959}" type="datetime1">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99A78F-6C5B-4728-A46C-4A5B4158A7E1}" type="datetime1">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44EEC-282E-4521-BBC5-CEEF2B916FC8}" type="datetime1">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50B7AE-2E9D-472D-9270-A2D09F2F7DD7}" type="datetime1">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BE652-A233-4D15-BC77-02F80F096488}" type="datetime1">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20D381-BD89-4A52-9D11-9BBBC5A2A92F}"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81181C-9A39-4069-A478-FF90E2626827}"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11749-61B9-439C-8C4A-1BCE151993DB}" type="datetime1">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16</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 xmlns:p14="http://schemas.microsoft.com/office/powerpoint/2010/main"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p:txBody>
          <a:bodyPr>
            <a:normAutofit fontScale="90000"/>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Analyzing </a:t>
            </a:r>
            <a:br>
              <a:rPr lang="en-US" dirty="0" smtClean="0">
                <a:solidFill>
                  <a:schemeClr val="tx1"/>
                </a:solidFill>
                <a:latin typeface="Garamond" pitchFamily="18" charset="0"/>
              </a:rPr>
            </a:br>
            <a:r>
              <a:rPr lang="en-US" dirty="0" smtClean="0">
                <a:solidFill>
                  <a:schemeClr val="tx1"/>
                </a:solidFill>
                <a:latin typeface="Garamond" pitchFamily="18" charset="0"/>
              </a:rPr>
              <a:t>Consumer Markets</a:t>
            </a:r>
          </a:p>
        </p:txBody>
      </p:sp>
      <p:sp>
        <p:nvSpPr>
          <p:cNvPr id="4" name="Subtitle 3"/>
          <p:cNvSpPr>
            <a:spLocks noGrp="1"/>
          </p:cNvSpPr>
          <p:nvPr>
            <p:ph type="subTitle" idx="1"/>
          </p:nvPr>
        </p:nvSpPr>
        <p:spPr/>
        <p:txBody>
          <a:bodyPr/>
          <a:lstStyle/>
          <a:p>
            <a:endParaRPr lang="en-US"/>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r>
              <a:rPr lang="en-US" dirty="0" smtClean="0"/>
              <a:t>Lecture Agenda</a:t>
            </a:r>
            <a:endParaRPr lang="en-US" dirty="0" smtClean="0"/>
          </a:p>
        </p:txBody>
      </p:sp>
      <p:sp>
        <p:nvSpPr>
          <p:cNvPr id="16387" name="Rectangle 5"/>
          <p:cNvSpPr>
            <a:spLocks noGrp="1" noChangeArrowheads="1"/>
          </p:cNvSpPr>
          <p:nvPr>
            <p:ph type="body" idx="1"/>
          </p:nvPr>
        </p:nvSpPr>
        <p:spPr/>
        <p:txBody>
          <a:bodyPr>
            <a:normAutofit lnSpcReduction="10000"/>
          </a:bodyPr>
          <a:lstStyle/>
          <a:p>
            <a:pPr eaLnBrk="1" hangingPunct="1"/>
            <a:r>
              <a:rPr lang="en-US" smtClean="0"/>
              <a:t>How do consumer characteristics influence buying behavior?</a:t>
            </a:r>
          </a:p>
          <a:p>
            <a:pPr eaLnBrk="1" hangingPunct="1"/>
            <a:r>
              <a:rPr lang="en-US" smtClean="0"/>
              <a:t>What major psychological processes influence consumer responses to the marketing program?</a:t>
            </a:r>
          </a:p>
          <a:p>
            <a:pPr eaLnBrk="1" hangingPunct="1"/>
            <a:r>
              <a:rPr lang="en-US" smtClean="0"/>
              <a:t>How do consumers make purchasing decisions?</a:t>
            </a:r>
          </a:p>
          <a:p>
            <a:pPr eaLnBrk="1" hangingPunct="1"/>
            <a:r>
              <a:rPr lang="en-US" smtClean="0"/>
              <a:t>In what ways do consumers stray from a deliberate rational decision process?</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US" smtClean="0"/>
              <a:t>Consumer Behavior</a:t>
            </a:r>
          </a:p>
        </p:txBody>
      </p:sp>
      <p:sp>
        <p:nvSpPr>
          <p:cNvPr id="5" name="Content Placeholder 4"/>
          <p:cNvSpPr>
            <a:spLocks noGrp="1"/>
          </p:cNvSpPr>
          <p:nvPr>
            <p:ph idx="1"/>
          </p:nvPr>
        </p:nvSpPr>
        <p:spPr/>
        <p:txBody>
          <a:bodyPr/>
          <a:lstStyle/>
          <a:p>
            <a:r>
              <a:rPr lang="en-US" dirty="0" smtClean="0">
                <a:latin typeface="Arial" pitchFamily="34" charset="0"/>
              </a:rPr>
              <a:t>Consumer behavior is the study of how individuals, groups, and organizations select, buy, use, and dispose of goods, services, ideas, or experiences to satisfy their needs and wants.</a:t>
            </a:r>
            <a:endParaRPr lang="en-US" dirty="0"/>
          </a:p>
        </p:txBody>
      </p:sp>
      <p:pic>
        <p:nvPicPr>
          <p:cNvPr id="18435" name="Picture 3"/>
          <p:cNvPicPr>
            <a:picLocks noChangeAspect="1" noChangeArrowheads="1"/>
          </p:cNvPicPr>
          <p:nvPr/>
        </p:nvPicPr>
        <p:blipFill>
          <a:blip r:embed="rId3" cstate="print"/>
          <a:srcRect/>
          <a:stretch>
            <a:fillRect/>
          </a:stretch>
        </p:blipFill>
        <p:spPr bwMode="auto">
          <a:xfrm>
            <a:off x="5791200" y="3581400"/>
            <a:ext cx="2950308" cy="3048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title"/>
          </p:nvPr>
        </p:nvSpPr>
        <p:spPr/>
        <p:txBody>
          <a:bodyPr>
            <a:normAutofit fontScale="90000"/>
          </a:bodyPr>
          <a:lstStyle/>
          <a:p>
            <a:pPr eaLnBrk="1" hangingPunct="1"/>
            <a:r>
              <a:rPr lang="en-US" smtClean="0"/>
              <a:t>What Influences </a:t>
            </a:r>
            <a:br>
              <a:rPr lang="en-US" smtClean="0"/>
            </a:br>
            <a:r>
              <a:rPr lang="en-US" smtClean="0"/>
              <a:t>Consumer Behavior?</a:t>
            </a:r>
          </a:p>
        </p:txBody>
      </p:sp>
      <p:sp>
        <p:nvSpPr>
          <p:cNvPr id="5" name="Rounded Rectangle 4"/>
          <p:cNvSpPr/>
          <p:nvPr/>
        </p:nvSpPr>
        <p:spPr>
          <a:xfrm>
            <a:off x="2362200" y="1828800"/>
            <a:ext cx="3886200" cy="1066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Cultural Factors</a:t>
            </a:r>
          </a:p>
        </p:txBody>
      </p:sp>
      <p:sp>
        <p:nvSpPr>
          <p:cNvPr id="6" name="Rounded Rectangle 5"/>
          <p:cNvSpPr/>
          <p:nvPr/>
        </p:nvSpPr>
        <p:spPr>
          <a:xfrm>
            <a:off x="2362200" y="3124200"/>
            <a:ext cx="3886200" cy="1066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Social  Factors</a:t>
            </a:r>
          </a:p>
        </p:txBody>
      </p:sp>
      <p:sp>
        <p:nvSpPr>
          <p:cNvPr id="7" name="Rounded Rectangle 6"/>
          <p:cNvSpPr/>
          <p:nvPr/>
        </p:nvSpPr>
        <p:spPr>
          <a:xfrm>
            <a:off x="2362200" y="4419600"/>
            <a:ext cx="3886200" cy="1066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Personal Factors</a:t>
            </a: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What is Culture?</a:t>
            </a:r>
          </a:p>
        </p:txBody>
      </p:sp>
      <p:sp>
        <p:nvSpPr>
          <p:cNvPr id="22531" name="Rectangle 5"/>
          <p:cNvSpPr>
            <a:spLocks noGrp="1" noChangeArrowheads="1"/>
          </p:cNvSpPr>
          <p:nvPr>
            <p:ph type="body" idx="1"/>
          </p:nvPr>
        </p:nvSpPr>
        <p:spPr>
          <a:xfrm>
            <a:off x="533400" y="1600200"/>
            <a:ext cx="7467600" cy="4572000"/>
          </a:xfrm>
        </p:spPr>
        <p:txBody>
          <a:bodyPr/>
          <a:lstStyle/>
          <a:p>
            <a:pPr indent="4763" algn="r" eaLnBrk="1" hangingPunct="1">
              <a:buFontTx/>
              <a:buNone/>
            </a:pPr>
            <a:r>
              <a:rPr lang="en-US" b="1" smtClean="0"/>
              <a:t>Culture</a:t>
            </a:r>
            <a:r>
              <a:rPr lang="en-US" smtClean="0"/>
              <a:t> is the fundamental determinant of a person’s wants and behaviors acquired through socialization processes with family and other key institutions.</a:t>
            </a:r>
          </a:p>
          <a:p>
            <a:pPr indent="4763" eaLnBrk="1" hangingPunct="1"/>
            <a:endParaRPr lang="en-US" smtClean="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Subcultures</a:t>
            </a:r>
          </a:p>
        </p:txBody>
      </p:sp>
      <p:sp>
        <p:nvSpPr>
          <p:cNvPr id="24579" name="Rectangle 9"/>
          <p:cNvSpPr>
            <a:spLocks noGrp="1" noChangeArrowheads="1"/>
          </p:cNvSpPr>
          <p:nvPr>
            <p:ph type="body" idx="1"/>
          </p:nvPr>
        </p:nvSpPr>
        <p:spPr/>
        <p:txBody>
          <a:bodyPr/>
          <a:lstStyle/>
          <a:p>
            <a:pPr eaLnBrk="1" hangingPunct="1"/>
            <a:r>
              <a:rPr lang="en-US" smtClean="0"/>
              <a:t>Nationalities</a:t>
            </a:r>
          </a:p>
          <a:p>
            <a:pPr eaLnBrk="1" hangingPunct="1"/>
            <a:r>
              <a:rPr lang="en-US" smtClean="0"/>
              <a:t>Religions</a:t>
            </a:r>
          </a:p>
          <a:p>
            <a:pPr eaLnBrk="1" hangingPunct="1"/>
            <a:r>
              <a:rPr lang="en-US" smtClean="0"/>
              <a:t>Racial groups</a:t>
            </a:r>
          </a:p>
          <a:p>
            <a:pPr eaLnBrk="1" hangingPunct="1"/>
            <a:r>
              <a:rPr lang="en-US" smtClean="0"/>
              <a:t>Geographic regions</a:t>
            </a: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Social Classes</a:t>
            </a:r>
          </a:p>
        </p:txBody>
      </p:sp>
      <p:sp>
        <p:nvSpPr>
          <p:cNvPr id="5" name="Rounded Rectangle 4"/>
          <p:cNvSpPr/>
          <p:nvPr/>
        </p:nvSpPr>
        <p:spPr>
          <a:xfrm>
            <a:off x="838200" y="1295400"/>
            <a:ext cx="27432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Upper uppers</a:t>
            </a:r>
          </a:p>
        </p:txBody>
      </p:sp>
      <p:sp>
        <p:nvSpPr>
          <p:cNvPr id="6" name="Rounded Rectangle 5"/>
          <p:cNvSpPr/>
          <p:nvPr/>
        </p:nvSpPr>
        <p:spPr>
          <a:xfrm>
            <a:off x="1447800" y="1981200"/>
            <a:ext cx="27432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Lower uppers</a:t>
            </a:r>
          </a:p>
        </p:txBody>
      </p:sp>
      <p:sp>
        <p:nvSpPr>
          <p:cNvPr id="7" name="Rounded Rectangle 6"/>
          <p:cNvSpPr/>
          <p:nvPr/>
        </p:nvSpPr>
        <p:spPr>
          <a:xfrm>
            <a:off x="2057400" y="2667000"/>
            <a:ext cx="27432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Upper middles</a:t>
            </a:r>
          </a:p>
        </p:txBody>
      </p:sp>
      <p:sp>
        <p:nvSpPr>
          <p:cNvPr id="8" name="Rounded Rectangle 7"/>
          <p:cNvSpPr/>
          <p:nvPr/>
        </p:nvSpPr>
        <p:spPr>
          <a:xfrm>
            <a:off x="2895600" y="3352800"/>
            <a:ext cx="27432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Middle</a:t>
            </a:r>
          </a:p>
        </p:txBody>
      </p:sp>
      <p:sp>
        <p:nvSpPr>
          <p:cNvPr id="9" name="Rounded Rectangle 8"/>
          <p:cNvSpPr/>
          <p:nvPr/>
        </p:nvSpPr>
        <p:spPr>
          <a:xfrm>
            <a:off x="3733800" y="4038600"/>
            <a:ext cx="27432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Working</a:t>
            </a:r>
          </a:p>
        </p:txBody>
      </p:sp>
      <p:sp>
        <p:nvSpPr>
          <p:cNvPr id="10" name="Rounded Rectangle 9"/>
          <p:cNvSpPr/>
          <p:nvPr/>
        </p:nvSpPr>
        <p:spPr>
          <a:xfrm>
            <a:off x="4572000" y="4724400"/>
            <a:ext cx="27432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Upper lowers</a:t>
            </a:r>
          </a:p>
        </p:txBody>
      </p:sp>
      <p:sp>
        <p:nvSpPr>
          <p:cNvPr id="11" name="Rounded Rectangle 10"/>
          <p:cNvSpPr/>
          <p:nvPr/>
        </p:nvSpPr>
        <p:spPr>
          <a:xfrm>
            <a:off x="5105400" y="5410200"/>
            <a:ext cx="27432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Lower lowers</a:t>
            </a: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title"/>
          </p:nvPr>
        </p:nvSpPr>
        <p:spPr/>
        <p:txBody>
          <a:bodyPr/>
          <a:lstStyle/>
          <a:p>
            <a:pPr eaLnBrk="1" hangingPunct="1"/>
            <a:r>
              <a:rPr lang="en-US" smtClean="0"/>
              <a:t>Social Factors</a:t>
            </a:r>
          </a:p>
        </p:txBody>
      </p:sp>
      <p:sp>
        <p:nvSpPr>
          <p:cNvPr id="6" name="Rounded Rectangle 5"/>
          <p:cNvSpPr/>
          <p:nvPr/>
        </p:nvSpPr>
        <p:spPr>
          <a:xfrm>
            <a:off x="2209800" y="1524000"/>
            <a:ext cx="41910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Reference groups</a:t>
            </a:r>
          </a:p>
        </p:txBody>
      </p:sp>
      <p:sp>
        <p:nvSpPr>
          <p:cNvPr id="7" name="Rounded Rectangle 6"/>
          <p:cNvSpPr/>
          <p:nvPr/>
        </p:nvSpPr>
        <p:spPr>
          <a:xfrm>
            <a:off x="2209800" y="2286000"/>
            <a:ext cx="41910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Family</a:t>
            </a:r>
          </a:p>
        </p:txBody>
      </p:sp>
      <p:sp>
        <p:nvSpPr>
          <p:cNvPr id="8" name="Rounded Rectangle 7"/>
          <p:cNvSpPr/>
          <p:nvPr/>
        </p:nvSpPr>
        <p:spPr>
          <a:xfrm>
            <a:off x="2209800" y="3048000"/>
            <a:ext cx="41910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Social roles</a:t>
            </a:r>
          </a:p>
        </p:txBody>
      </p:sp>
      <p:sp>
        <p:nvSpPr>
          <p:cNvPr id="9" name="Rounded Rectangle 8"/>
          <p:cNvSpPr/>
          <p:nvPr/>
        </p:nvSpPr>
        <p:spPr>
          <a:xfrm>
            <a:off x="2209800" y="3810000"/>
            <a:ext cx="41910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Statuses</a:t>
            </a: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Reference Groups</a:t>
            </a:r>
          </a:p>
        </p:txBody>
      </p:sp>
      <p:sp>
        <p:nvSpPr>
          <p:cNvPr id="32771" name="Rectangle 9"/>
          <p:cNvSpPr>
            <a:spLocks noGrp="1" noChangeArrowheads="1"/>
          </p:cNvSpPr>
          <p:nvPr>
            <p:ph type="body" idx="1"/>
          </p:nvPr>
        </p:nvSpPr>
        <p:spPr/>
        <p:txBody>
          <a:bodyPr/>
          <a:lstStyle/>
          <a:p>
            <a:pPr eaLnBrk="1" hangingPunct="1"/>
            <a:r>
              <a:rPr lang="en-US" smtClean="0"/>
              <a:t>Membership groups</a:t>
            </a:r>
          </a:p>
          <a:p>
            <a:pPr eaLnBrk="1" hangingPunct="1"/>
            <a:r>
              <a:rPr lang="en-US" smtClean="0"/>
              <a:t>Primary groups</a:t>
            </a:r>
          </a:p>
          <a:p>
            <a:pPr eaLnBrk="1" hangingPunct="1"/>
            <a:r>
              <a:rPr lang="en-US" smtClean="0"/>
              <a:t>Secondary groups</a:t>
            </a:r>
          </a:p>
          <a:p>
            <a:pPr eaLnBrk="1" hangingPunct="1"/>
            <a:r>
              <a:rPr lang="en-US" smtClean="0"/>
              <a:t>Aspirational groups</a:t>
            </a:r>
          </a:p>
          <a:p>
            <a:pPr eaLnBrk="1" hangingPunct="1"/>
            <a:r>
              <a:rPr lang="en-US" smtClean="0"/>
              <a:t>Disassociative groups</a:t>
            </a:r>
          </a:p>
          <a:p>
            <a:pPr eaLnBrk="1" hangingPunct="1"/>
            <a:endParaRPr lang="en-US" smtClean="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Reference Groups</a:t>
            </a:r>
          </a:p>
        </p:txBody>
      </p:sp>
      <p:sp>
        <p:nvSpPr>
          <p:cNvPr id="32771" name="Rectangle 9"/>
          <p:cNvSpPr>
            <a:spLocks noGrp="1" noChangeArrowheads="1"/>
          </p:cNvSpPr>
          <p:nvPr>
            <p:ph type="body" idx="1"/>
          </p:nvPr>
        </p:nvSpPr>
        <p:spPr/>
        <p:txBody>
          <a:bodyPr>
            <a:normAutofit fontScale="55000" lnSpcReduction="20000"/>
          </a:bodyPr>
          <a:lstStyle/>
          <a:p>
            <a:r>
              <a:rPr lang="en-US" b="1" dirty="0" smtClean="0">
                <a:latin typeface="Arial" pitchFamily="34" charset="0"/>
              </a:rPr>
              <a:t>Reference groups </a:t>
            </a:r>
            <a:r>
              <a:rPr lang="en-US" dirty="0" smtClean="0">
                <a:latin typeface="Arial" pitchFamily="34" charset="0"/>
              </a:rPr>
              <a:t>are all the groups that have a direct (face-to-face) or indirect influence on their attitudes or behavior. </a:t>
            </a:r>
          </a:p>
          <a:p>
            <a:r>
              <a:rPr lang="en-US" dirty="0" smtClean="0">
                <a:latin typeface="Arial" pitchFamily="34" charset="0"/>
              </a:rPr>
              <a:t>Groups having a direct influence are called </a:t>
            </a:r>
            <a:r>
              <a:rPr lang="en-US" b="1" dirty="0" smtClean="0">
                <a:latin typeface="Arial" pitchFamily="34" charset="0"/>
              </a:rPr>
              <a:t>membership groups. </a:t>
            </a:r>
          </a:p>
          <a:p>
            <a:r>
              <a:rPr lang="en-US" dirty="0" smtClean="0">
                <a:latin typeface="Arial" pitchFamily="34" charset="0"/>
              </a:rPr>
              <a:t>Some of these are </a:t>
            </a:r>
            <a:r>
              <a:rPr lang="en-US" b="1" dirty="0" smtClean="0">
                <a:latin typeface="Arial" pitchFamily="34" charset="0"/>
              </a:rPr>
              <a:t>primary groups </a:t>
            </a:r>
            <a:r>
              <a:rPr lang="en-US" dirty="0" smtClean="0">
                <a:latin typeface="Arial" pitchFamily="34" charset="0"/>
              </a:rPr>
              <a:t>with whom the person interacts fairly continuously and informally, such as family, friends, neighbors, and coworkers. </a:t>
            </a:r>
          </a:p>
          <a:p>
            <a:r>
              <a:rPr lang="en-US" dirty="0" smtClean="0">
                <a:latin typeface="Arial" pitchFamily="34" charset="0"/>
              </a:rPr>
              <a:t>People also belong to </a:t>
            </a:r>
            <a:r>
              <a:rPr lang="en-US" b="1" dirty="0" smtClean="0">
                <a:latin typeface="Arial" pitchFamily="34" charset="0"/>
              </a:rPr>
              <a:t>secondary groups</a:t>
            </a:r>
            <a:r>
              <a:rPr lang="en-US" dirty="0" smtClean="0">
                <a:latin typeface="Arial" pitchFamily="34" charset="0"/>
              </a:rPr>
              <a:t>, such as religious, professional, and trade-union groups, which tend to be more formal and require less continuous interaction. </a:t>
            </a:r>
          </a:p>
          <a:p>
            <a:pPr lvl="1"/>
            <a:r>
              <a:rPr lang="en-US" dirty="0" smtClean="0">
                <a:latin typeface="Arial" pitchFamily="34" charset="0"/>
              </a:rPr>
              <a:t>Reference groups influence members in at least three ways. </a:t>
            </a:r>
          </a:p>
          <a:p>
            <a:pPr lvl="1"/>
            <a:r>
              <a:rPr lang="en-US" dirty="0" smtClean="0">
                <a:latin typeface="Arial" pitchFamily="34" charset="0"/>
              </a:rPr>
              <a:t>Expose an individual to new behaviors and lifestyles </a:t>
            </a:r>
          </a:p>
          <a:p>
            <a:pPr lvl="1"/>
            <a:r>
              <a:rPr lang="en-US" dirty="0" smtClean="0">
                <a:latin typeface="Arial" pitchFamily="34" charset="0"/>
              </a:rPr>
              <a:t>Influence attitudes and self-concept </a:t>
            </a:r>
          </a:p>
          <a:p>
            <a:pPr lvl="1"/>
            <a:r>
              <a:rPr lang="en-US" dirty="0" smtClean="0">
                <a:latin typeface="Arial" pitchFamily="34" charset="0"/>
              </a:rPr>
              <a:t>Create pressures for conformity that may affect product and brand choices. </a:t>
            </a:r>
          </a:p>
          <a:p>
            <a:r>
              <a:rPr lang="en-US" b="1" dirty="0" err="1" smtClean="0">
                <a:latin typeface="Arial" pitchFamily="34" charset="0"/>
              </a:rPr>
              <a:t>Aspirational</a:t>
            </a:r>
            <a:r>
              <a:rPr lang="en-US" b="1" dirty="0" smtClean="0">
                <a:latin typeface="Arial" pitchFamily="34" charset="0"/>
              </a:rPr>
              <a:t> groups </a:t>
            </a:r>
            <a:r>
              <a:rPr lang="en-US" dirty="0" smtClean="0">
                <a:latin typeface="Arial" pitchFamily="34" charset="0"/>
              </a:rPr>
              <a:t>are those a person hopes to join</a:t>
            </a:r>
          </a:p>
          <a:p>
            <a:r>
              <a:rPr lang="en-US" b="1" dirty="0" err="1" smtClean="0">
                <a:latin typeface="Arial" pitchFamily="34" charset="0"/>
              </a:rPr>
              <a:t>Disassociative</a:t>
            </a:r>
            <a:r>
              <a:rPr lang="en-US" b="1" dirty="0" smtClean="0">
                <a:latin typeface="Arial" pitchFamily="34" charset="0"/>
              </a:rPr>
              <a:t> groups </a:t>
            </a:r>
            <a:r>
              <a:rPr lang="en-US" dirty="0" smtClean="0">
                <a:latin typeface="Arial" pitchFamily="34" charset="0"/>
              </a:rPr>
              <a:t>are those whose values or behavior an individual rejects. </a:t>
            </a:r>
          </a:p>
          <a:p>
            <a:r>
              <a:rPr lang="en-US" dirty="0" smtClean="0">
                <a:latin typeface="Arial" pitchFamily="34" charset="0"/>
              </a:rPr>
              <a:t>An </a:t>
            </a:r>
            <a:r>
              <a:rPr lang="en-US" b="1" dirty="0" smtClean="0">
                <a:latin typeface="Arial" pitchFamily="34" charset="0"/>
              </a:rPr>
              <a:t>opinion leader </a:t>
            </a:r>
            <a:r>
              <a:rPr lang="en-US" dirty="0" smtClean="0">
                <a:latin typeface="Arial" pitchFamily="34" charset="0"/>
              </a:rPr>
              <a:t>is the person who offers informal advice or information about a specific product or product category, </a:t>
            </a:r>
            <a:endParaRPr lang="en-US" dirty="0" smtClean="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3200" dirty="0" smtClean="0"/>
              <a:t>Family Distinctions </a:t>
            </a:r>
            <a:br>
              <a:rPr lang="en-US" sz="3200" dirty="0" smtClean="0"/>
            </a:br>
            <a:r>
              <a:rPr lang="en-US" sz="3200" dirty="0" smtClean="0"/>
              <a:t>	Affecting Buying Decisions</a:t>
            </a:r>
          </a:p>
        </p:txBody>
      </p:sp>
      <p:sp>
        <p:nvSpPr>
          <p:cNvPr id="4" name="Content Placeholder 3"/>
          <p:cNvSpPr>
            <a:spLocks noGrp="1"/>
          </p:cNvSpPr>
          <p:nvPr>
            <p:ph idx="1"/>
          </p:nvPr>
        </p:nvSpPr>
        <p:spPr/>
        <p:txBody>
          <a:bodyPr>
            <a:normAutofit fontScale="70000" lnSpcReduction="20000"/>
          </a:bodyPr>
          <a:lstStyle/>
          <a:p>
            <a:r>
              <a:rPr lang="en-US" dirty="0" smtClean="0">
                <a:latin typeface="Arial" pitchFamily="34" charset="0"/>
              </a:rPr>
              <a:t>Family members constitute the most influential primary reference group. There are two families in the buyer’s life. </a:t>
            </a:r>
          </a:p>
          <a:p>
            <a:r>
              <a:rPr lang="en-US" dirty="0" smtClean="0">
                <a:latin typeface="Arial" pitchFamily="34" charset="0"/>
              </a:rPr>
              <a:t>The family of orientation consists of parents and siblings. </a:t>
            </a:r>
          </a:p>
          <a:p>
            <a:pPr lvl="1"/>
            <a:r>
              <a:rPr lang="en-US" dirty="0" smtClean="0">
                <a:latin typeface="Arial" pitchFamily="34" charset="0"/>
              </a:rPr>
              <a:t>From parents a person acquires an orientation toward </a:t>
            </a:r>
          </a:p>
          <a:p>
            <a:pPr lvl="2"/>
            <a:r>
              <a:rPr lang="en-US" dirty="0" smtClean="0">
                <a:latin typeface="Arial" pitchFamily="34" charset="0"/>
              </a:rPr>
              <a:t>Religion, </a:t>
            </a:r>
          </a:p>
          <a:p>
            <a:pPr lvl="2"/>
            <a:r>
              <a:rPr lang="en-US" dirty="0" smtClean="0">
                <a:latin typeface="Arial" pitchFamily="34" charset="0"/>
              </a:rPr>
              <a:t>Politics, and economics </a:t>
            </a:r>
          </a:p>
          <a:p>
            <a:pPr lvl="2"/>
            <a:r>
              <a:rPr lang="en-US" dirty="0" smtClean="0">
                <a:latin typeface="Arial" pitchFamily="34" charset="0"/>
              </a:rPr>
              <a:t>Sense of personal ambition,</a:t>
            </a:r>
          </a:p>
          <a:p>
            <a:pPr lvl="2"/>
            <a:r>
              <a:rPr lang="en-US" dirty="0" smtClean="0">
                <a:latin typeface="Arial" pitchFamily="34" charset="0"/>
              </a:rPr>
              <a:t>Self-worth</a:t>
            </a:r>
          </a:p>
          <a:p>
            <a:pPr lvl="2"/>
            <a:r>
              <a:rPr lang="en-US" dirty="0" smtClean="0">
                <a:latin typeface="Arial" pitchFamily="34" charset="0"/>
              </a:rPr>
              <a:t>Love </a:t>
            </a:r>
          </a:p>
          <a:p>
            <a:r>
              <a:rPr lang="en-US" dirty="0" smtClean="0">
                <a:latin typeface="Arial" pitchFamily="34" charset="0"/>
              </a:rPr>
              <a:t>A more direct influence on everyday buying behavior is the family of procreation—namely, the person’s spouse and children. In the United States, husband–wife engagement in purchases has traditionally varied widely by product category</a:t>
            </a:r>
            <a:endParaRPr lang="en-US"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Personal Factors</a:t>
            </a:r>
          </a:p>
        </p:txBody>
      </p:sp>
      <p:sp>
        <p:nvSpPr>
          <p:cNvPr id="36867" name="Rectangle 11"/>
          <p:cNvSpPr>
            <a:spLocks noGrp="1" noChangeArrowheads="1"/>
          </p:cNvSpPr>
          <p:nvPr>
            <p:ph type="body" sz="half" idx="1"/>
          </p:nvPr>
        </p:nvSpPr>
        <p:spPr/>
        <p:txBody>
          <a:bodyPr/>
          <a:lstStyle/>
          <a:p>
            <a:pPr eaLnBrk="1" hangingPunct="1"/>
            <a:r>
              <a:rPr lang="en-US" smtClean="0"/>
              <a:t>Age</a:t>
            </a:r>
          </a:p>
          <a:p>
            <a:pPr eaLnBrk="1" hangingPunct="1"/>
            <a:r>
              <a:rPr lang="en-US" smtClean="0"/>
              <a:t>Life cycle stage</a:t>
            </a:r>
          </a:p>
          <a:p>
            <a:pPr eaLnBrk="1" hangingPunct="1"/>
            <a:r>
              <a:rPr lang="en-US" smtClean="0"/>
              <a:t>Occupation</a:t>
            </a:r>
          </a:p>
          <a:p>
            <a:pPr eaLnBrk="1" hangingPunct="1"/>
            <a:r>
              <a:rPr lang="en-US" smtClean="0"/>
              <a:t>Wealth</a:t>
            </a:r>
          </a:p>
        </p:txBody>
      </p:sp>
      <p:sp>
        <p:nvSpPr>
          <p:cNvPr id="36868" name="Rectangle 12"/>
          <p:cNvSpPr>
            <a:spLocks noGrp="1" noChangeArrowheads="1"/>
          </p:cNvSpPr>
          <p:nvPr>
            <p:ph type="body" sz="half" idx="2"/>
          </p:nvPr>
        </p:nvSpPr>
        <p:spPr/>
        <p:txBody>
          <a:bodyPr/>
          <a:lstStyle/>
          <a:p>
            <a:pPr eaLnBrk="1" hangingPunct="1"/>
            <a:r>
              <a:rPr lang="en-US" smtClean="0"/>
              <a:t>Personality</a:t>
            </a:r>
          </a:p>
          <a:p>
            <a:pPr eaLnBrk="1" hangingPunct="1"/>
            <a:r>
              <a:rPr lang="en-US" smtClean="0"/>
              <a:t>Values</a:t>
            </a:r>
          </a:p>
          <a:p>
            <a:pPr eaLnBrk="1" hangingPunct="1"/>
            <a:r>
              <a:rPr lang="en-US" smtClean="0"/>
              <a:t>Lifestyle</a:t>
            </a:r>
          </a:p>
          <a:p>
            <a:pPr eaLnBrk="1" hangingPunct="1"/>
            <a:r>
              <a:rPr lang="en-US" smtClean="0"/>
              <a:t>Self-concept</a:t>
            </a: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5"/>
          <p:cNvSpPr>
            <a:spLocks noGrp="1"/>
          </p:cNvSpPr>
          <p:nvPr>
            <p:ph type="title"/>
          </p:nvPr>
        </p:nvSpPr>
        <p:spPr/>
        <p:txBody>
          <a:bodyPr/>
          <a:lstStyle/>
          <a:p>
            <a:pPr eaLnBrk="1" hangingPunct="1"/>
            <a:r>
              <a:rPr lang="en-US" smtClean="0"/>
              <a:t>Age and Stage of Lifecycle</a:t>
            </a:r>
          </a:p>
        </p:txBody>
      </p:sp>
      <p:pic>
        <p:nvPicPr>
          <p:cNvPr id="38915" name="Picture 2"/>
          <p:cNvPicPr>
            <a:picLocks noChangeAspect="1" noChangeArrowheads="1"/>
          </p:cNvPicPr>
          <p:nvPr/>
        </p:nvPicPr>
        <p:blipFill>
          <a:blip r:embed="rId3" cstate="print"/>
          <a:srcRect/>
          <a:stretch>
            <a:fillRect/>
          </a:stretch>
        </p:blipFill>
        <p:spPr bwMode="auto">
          <a:xfrm>
            <a:off x="2362200" y="1676400"/>
            <a:ext cx="3714750" cy="39497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normAutofit fontScale="90000"/>
          </a:bodyPr>
          <a:lstStyle/>
          <a:p>
            <a:pPr eaLnBrk="1" hangingPunct="1"/>
            <a:r>
              <a:rPr lang="en-US" smtClean="0"/>
              <a:t>Occupation and Economic Circumstances</a:t>
            </a:r>
          </a:p>
        </p:txBody>
      </p:sp>
      <p:pic>
        <p:nvPicPr>
          <p:cNvPr id="40963" name="Picture 2"/>
          <p:cNvPicPr>
            <a:picLocks noChangeAspect="1" noChangeArrowheads="1"/>
          </p:cNvPicPr>
          <p:nvPr/>
        </p:nvPicPr>
        <p:blipFill>
          <a:blip r:embed="rId3" cstate="print"/>
          <a:srcRect/>
          <a:stretch>
            <a:fillRect/>
          </a:stretch>
        </p:blipFill>
        <p:spPr bwMode="auto">
          <a:xfrm>
            <a:off x="1905000" y="1981200"/>
            <a:ext cx="4657725" cy="323691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smtClean="0"/>
              <a:t>Personality</a:t>
            </a:r>
          </a:p>
        </p:txBody>
      </p:sp>
      <p:sp>
        <p:nvSpPr>
          <p:cNvPr id="5" name="Content Placeholder 4"/>
          <p:cNvSpPr>
            <a:spLocks noGrp="1"/>
          </p:cNvSpPr>
          <p:nvPr>
            <p:ph idx="1"/>
          </p:nvPr>
        </p:nvSpPr>
        <p:spPr/>
        <p:txBody>
          <a:bodyPr>
            <a:normAutofit fontScale="77500" lnSpcReduction="20000"/>
          </a:bodyPr>
          <a:lstStyle/>
          <a:p>
            <a:r>
              <a:rPr lang="en-US" dirty="0" smtClean="0">
                <a:latin typeface="Arial" pitchFamily="34" charset="0"/>
              </a:rPr>
              <a:t>A set of distinguishing human psychological traits that lead to relatively consistent and enduring responses to environmental stimuli (including buying behavior).</a:t>
            </a:r>
          </a:p>
          <a:p>
            <a:r>
              <a:rPr lang="en-US" dirty="0" smtClean="0">
                <a:latin typeface="Arial" pitchFamily="34" charset="0"/>
              </a:rPr>
              <a:t>Personality is described in terms of traits such as </a:t>
            </a:r>
          </a:p>
          <a:p>
            <a:pPr lvl="1"/>
            <a:r>
              <a:rPr lang="en-US" dirty="0" smtClean="0">
                <a:latin typeface="Arial" pitchFamily="34" charset="0"/>
              </a:rPr>
              <a:t>Self-confidence </a:t>
            </a:r>
          </a:p>
          <a:p>
            <a:pPr lvl="1"/>
            <a:r>
              <a:rPr lang="en-US" dirty="0" smtClean="0">
                <a:latin typeface="Arial" pitchFamily="34" charset="0"/>
              </a:rPr>
              <a:t>Dominance, </a:t>
            </a:r>
          </a:p>
          <a:p>
            <a:pPr lvl="1"/>
            <a:r>
              <a:rPr lang="en-US" dirty="0" smtClean="0">
                <a:latin typeface="Arial" pitchFamily="34" charset="0"/>
              </a:rPr>
              <a:t>Autonomy, </a:t>
            </a:r>
          </a:p>
          <a:p>
            <a:pPr lvl="1"/>
            <a:r>
              <a:rPr lang="en-US" dirty="0" smtClean="0">
                <a:latin typeface="Arial" pitchFamily="34" charset="0"/>
              </a:rPr>
              <a:t>Deference, sociability, </a:t>
            </a:r>
          </a:p>
          <a:p>
            <a:pPr lvl="1"/>
            <a:r>
              <a:rPr lang="en-US" dirty="0" smtClean="0">
                <a:latin typeface="Arial" pitchFamily="34" charset="0"/>
              </a:rPr>
              <a:t>Defensiveness</a:t>
            </a:r>
          </a:p>
          <a:p>
            <a:pPr lvl="1"/>
            <a:r>
              <a:rPr lang="en-US" dirty="0" smtClean="0">
                <a:latin typeface="Arial" pitchFamily="34" charset="0"/>
              </a:rPr>
              <a:t>Adaptability.</a:t>
            </a:r>
          </a:p>
          <a:p>
            <a:r>
              <a:rPr lang="en-US" dirty="0" smtClean="0">
                <a:latin typeface="Arial" pitchFamily="34" charset="0"/>
              </a:rPr>
              <a:t>A lifestyle is a person’s pattern of living in the world as expressed in activities, interests, and opinions.</a:t>
            </a:r>
            <a:endParaRPr lang="en-US"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Brand Personality</a:t>
            </a:r>
          </a:p>
        </p:txBody>
      </p:sp>
      <p:sp>
        <p:nvSpPr>
          <p:cNvPr id="45059" name="Rectangle 11"/>
          <p:cNvSpPr>
            <a:spLocks noGrp="1" noChangeArrowheads="1"/>
          </p:cNvSpPr>
          <p:nvPr>
            <p:ph type="body" idx="1"/>
          </p:nvPr>
        </p:nvSpPr>
        <p:spPr/>
        <p:txBody>
          <a:bodyPr/>
          <a:lstStyle/>
          <a:p>
            <a:pPr eaLnBrk="1" hangingPunct="1"/>
            <a:r>
              <a:rPr lang="en-US" smtClean="0"/>
              <a:t>Sincerity</a:t>
            </a:r>
          </a:p>
          <a:p>
            <a:pPr eaLnBrk="1" hangingPunct="1"/>
            <a:r>
              <a:rPr lang="en-US" smtClean="0"/>
              <a:t>Excitement</a:t>
            </a:r>
          </a:p>
          <a:p>
            <a:pPr eaLnBrk="1" hangingPunct="1"/>
            <a:r>
              <a:rPr lang="en-US" smtClean="0"/>
              <a:t>Competence</a:t>
            </a:r>
          </a:p>
          <a:p>
            <a:pPr eaLnBrk="1" hangingPunct="1"/>
            <a:r>
              <a:rPr lang="en-US" smtClean="0"/>
              <a:t>Sophistication</a:t>
            </a:r>
          </a:p>
          <a:p>
            <a:pPr eaLnBrk="1" hangingPunct="1"/>
            <a:r>
              <a:rPr lang="en-US" smtClean="0"/>
              <a:t>Ruggedness</a:t>
            </a:r>
          </a:p>
        </p:txBody>
      </p:sp>
      <p:pic>
        <p:nvPicPr>
          <p:cNvPr id="45060" name="Picture 1"/>
          <p:cNvPicPr>
            <a:picLocks noChangeAspect="1" noChangeArrowheads="1"/>
          </p:cNvPicPr>
          <p:nvPr/>
        </p:nvPicPr>
        <p:blipFill>
          <a:blip r:embed="rId4" cstate="print"/>
          <a:srcRect/>
          <a:stretch>
            <a:fillRect/>
          </a:stretch>
        </p:blipFill>
        <p:spPr bwMode="auto">
          <a:xfrm>
            <a:off x="3581400" y="1676400"/>
            <a:ext cx="4457700" cy="29622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4"/>
          <p:cNvSpPr>
            <a:spLocks noGrp="1"/>
          </p:cNvSpPr>
          <p:nvPr>
            <p:ph type="title"/>
          </p:nvPr>
        </p:nvSpPr>
        <p:spPr/>
        <p:txBody>
          <a:bodyPr>
            <a:normAutofit/>
          </a:bodyPr>
          <a:lstStyle/>
          <a:p>
            <a:pPr eaLnBrk="1" hangingPunct="1"/>
            <a:r>
              <a:rPr lang="en-US" dirty="0" smtClean="0"/>
              <a:t>Model of Consumer Behavior</a:t>
            </a:r>
          </a:p>
        </p:txBody>
      </p:sp>
      <p:pic>
        <p:nvPicPr>
          <p:cNvPr id="49155" name="Picture 2"/>
          <p:cNvPicPr>
            <a:picLocks noChangeAspect="1" noChangeArrowheads="1"/>
          </p:cNvPicPr>
          <p:nvPr/>
        </p:nvPicPr>
        <p:blipFill>
          <a:blip r:embed="rId3" cstate="print"/>
          <a:srcRect/>
          <a:stretch>
            <a:fillRect/>
          </a:stretch>
        </p:blipFill>
        <p:spPr bwMode="auto">
          <a:xfrm>
            <a:off x="88900" y="1981200"/>
            <a:ext cx="8075613" cy="3352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mtClean="0"/>
              <a:t>Motivation</a:t>
            </a:r>
          </a:p>
        </p:txBody>
      </p:sp>
      <p:sp>
        <p:nvSpPr>
          <p:cNvPr id="919555" name="AutoShape 3"/>
          <p:cNvSpPr>
            <a:spLocks noChangeArrowheads="1"/>
          </p:cNvSpPr>
          <p:nvPr/>
        </p:nvSpPr>
        <p:spPr bwMode="auto">
          <a:xfrm>
            <a:off x="381000" y="1524000"/>
            <a:ext cx="2362200" cy="4114800"/>
          </a:xfrm>
          <a:prstGeom prst="roundRect">
            <a:avLst>
              <a:gd name="adj" fmla="val 16667"/>
            </a:avLst>
          </a:prstGeom>
          <a:solidFill>
            <a:schemeClr val="bg1">
              <a:lumMod val="85000"/>
            </a:schemeClr>
          </a:solidFill>
          <a:ln w="9525">
            <a:solidFill>
              <a:srgbClr val="CCCC00"/>
            </a:solidFill>
            <a:round/>
            <a:headEnd/>
            <a:tailEnd/>
          </a:ln>
          <a:effectLst/>
        </p:spPr>
        <p:txBody>
          <a:bodyPr wrap="none" anchor="ctr"/>
          <a:lstStyle/>
          <a:p>
            <a:pPr algn="ctr">
              <a:defRPr/>
            </a:pPr>
            <a:r>
              <a:rPr lang="en-US" sz="2800" b="1" dirty="0">
                <a:latin typeface="Arial" charset="0"/>
              </a:rPr>
              <a:t>Freud’s</a:t>
            </a:r>
          </a:p>
          <a:p>
            <a:pPr algn="ctr">
              <a:defRPr/>
            </a:pPr>
            <a:r>
              <a:rPr lang="en-US" sz="2800" b="1" dirty="0">
                <a:latin typeface="Arial" charset="0"/>
              </a:rPr>
              <a:t>Theory</a:t>
            </a:r>
          </a:p>
          <a:p>
            <a:pPr algn="ctr">
              <a:defRPr/>
            </a:pPr>
            <a:endParaRPr lang="en-US" sz="2800" dirty="0">
              <a:latin typeface="Arial" charset="0"/>
            </a:endParaRPr>
          </a:p>
          <a:p>
            <a:pPr algn="ctr">
              <a:defRPr/>
            </a:pPr>
            <a:r>
              <a:rPr lang="en-US" sz="2800" dirty="0">
                <a:latin typeface="Arial" charset="0"/>
              </a:rPr>
              <a:t>Behavior</a:t>
            </a:r>
          </a:p>
          <a:p>
            <a:pPr algn="ctr">
              <a:defRPr/>
            </a:pPr>
            <a:r>
              <a:rPr lang="en-US" sz="2800" dirty="0">
                <a:latin typeface="Arial" charset="0"/>
              </a:rPr>
              <a:t>is guided by </a:t>
            </a:r>
          </a:p>
          <a:p>
            <a:pPr algn="ctr">
              <a:defRPr/>
            </a:pPr>
            <a:r>
              <a:rPr lang="en-US" sz="2800" dirty="0">
                <a:latin typeface="Arial" charset="0"/>
              </a:rPr>
              <a:t>subconscious</a:t>
            </a:r>
          </a:p>
          <a:p>
            <a:pPr algn="ctr">
              <a:defRPr/>
            </a:pPr>
            <a:r>
              <a:rPr lang="en-US" sz="2800" dirty="0">
                <a:latin typeface="Arial" charset="0"/>
              </a:rPr>
              <a:t>motivations</a:t>
            </a:r>
          </a:p>
        </p:txBody>
      </p:sp>
      <p:sp>
        <p:nvSpPr>
          <p:cNvPr id="919556" name="AutoShape 4"/>
          <p:cNvSpPr>
            <a:spLocks noChangeArrowheads="1"/>
          </p:cNvSpPr>
          <p:nvPr/>
        </p:nvSpPr>
        <p:spPr bwMode="auto">
          <a:xfrm>
            <a:off x="2971800" y="1524000"/>
            <a:ext cx="2362200" cy="4114800"/>
          </a:xfrm>
          <a:prstGeom prst="roundRect">
            <a:avLst>
              <a:gd name="adj" fmla="val 16667"/>
            </a:avLst>
          </a:prstGeom>
          <a:solidFill>
            <a:schemeClr val="bg1">
              <a:lumMod val="85000"/>
            </a:schemeClr>
          </a:solidFill>
          <a:ln w="9525">
            <a:solidFill>
              <a:srgbClr val="CCCC00"/>
            </a:solidFill>
            <a:round/>
            <a:headEnd/>
            <a:tailEnd/>
          </a:ln>
          <a:effectLst/>
        </p:spPr>
        <p:txBody>
          <a:bodyPr wrap="none" anchor="ctr"/>
          <a:lstStyle/>
          <a:p>
            <a:pPr algn="ctr">
              <a:defRPr/>
            </a:pPr>
            <a:r>
              <a:rPr lang="en-US" sz="2800" b="1" dirty="0">
                <a:latin typeface="Arial" charset="0"/>
              </a:rPr>
              <a:t>Maslow’s</a:t>
            </a:r>
          </a:p>
          <a:p>
            <a:pPr algn="ctr">
              <a:defRPr/>
            </a:pPr>
            <a:r>
              <a:rPr lang="en-US" sz="2800" b="1" dirty="0">
                <a:latin typeface="Arial" charset="0"/>
              </a:rPr>
              <a:t>Hierarchy</a:t>
            </a:r>
          </a:p>
          <a:p>
            <a:pPr algn="ctr">
              <a:defRPr/>
            </a:pPr>
            <a:r>
              <a:rPr lang="en-US" sz="2800" b="1" dirty="0">
                <a:latin typeface="Arial" charset="0"/>
              </a:rPr>
              <a:t>of Needs</a:t>
            </a:r>
          </a:p>
          <a:p>
            <a:pPr algn="ctr">
              <a:defRPr/>
            </a:pPr>
            <a:endParaRPr lang="en-US" sz="2800" dirty="0">
              <a:latin typeface="Arial" charset="0"/>
            </a:endParaRPr>
          </a:p>
          <a:p>
            <a:pPr algn="ctr">
              <a:defRPr/>
            </a:pPr>
            <a:r>
              <a:rPr lang="en-US" sz="2800" dirty="0">
                <a:latin typeface="Arial" charset="0"/>
              </a:rPr>
              <a:t>Behavior</a:t>
            </a:r>
          </a:p>
          <a:p>
            <a:pPr algn="ctr">
              <a:defRPr/>
            </a:pPr>
            <a:r>
              <a:rPr lang="en-US" sz="2800" dirty="0">
                <a:latin typeface="Arial" charset="0"/>
              </a:rPr>
              <a:t>is driven by </a:t>
            </a:r>
          </a:p>
          <a:p>
            <a:pPr algn="ctr">
              <a:defRPr/>
            </a:pPr>
            <a:r>
              <a:rPr lang="en-US" sz="2800" dirty="0">
                <a:latin typeface="Arial" charset="0"/>
              </a:rPr>
              <a:t>lowest, </a:t>
            </a:r>
          </a:p>
          <a:p>
            <a:pPr algn="ctr">
              <a:defRPr/>
            </a:pPr>
            <a:r>
              <a:rPr lang="en-US" sz="2800" dirty="0">
                <a:latin typeface="Arial" charset="0"/>
              </a:rPr>
              <a:t>unmet need</a:t>
            </a:r>
          </a:p>
          <a:p>
            <a:pPr algn="ctr">
              <a:defRPr/>
            </a:pPr>
            <a:endParaRPr lang="en-US" sz="2800" dirty="0">
              <a:latin typeface="Arial" charset="0"/>
            </a:endParaRPr>
          </a:p>
        </p:txBody>
      </p:sp>
      <p:sp>
        <p:nvSpPr>
          <p:cNvPr id="919557" name="AutoShape 5"/>
          <p:cNvSpPr>
            <a:spLocks noChangeArrowheads="1"/>
          </p:cNvSpPr>
          <p:nvPr/>
        </p:nvSpPr>
        <p:spPr bwMode="auto">
          <a:xfrm>
            <a:off x="5638800" y="1524000"/>
            <a:ext cx="2362200" cy="4114800"/>
          </a:xfrm>
          <a:prstGeom prst="roundRect">
            <a:avLst>
              <a:gd name="adj" fmla="val 16667"/>
            </a:avLst>
          </a:prstGeom>
          <a:solidFill>
            <a:schemeClr val="bg1">
              <a:lumMod val="85000"/>
            </a:schemeClr>
          </a:solidFill>
          <a:ln w="9525">
            <a:solidFill>
              <a:srgbClr val="CCCC00"/>
            </a:solidFill>
            <a:round/>
            <a:headEnd/>
            <a:tailEnd/>
          </a:ln>
          <a:effectLst/>
        </p:spPr>
        <p:txBody>
          <a:bodyPr wrap="none" anchor="ctr"/>
          <a:lstStyle/>
          <a:p>
            <a:pPr algn="ctr">
              <a:defRPr/>
            </a:pPr>
            <a:r>
              <a:rPr lang="en-US" sz="2800" b="1" dirty="0">
                <a:latin typeface="Arial" charset="0"/>
              </a:rPr>
              <a:t>Herzberg’s</a:t>
            </a:r>
          </a:p>
          <a:p>
            <a:pPr algn="ctr">
              <a:defRPr/>
            </a:pPr>
            <a:r>
              <a:rPr lang="en-US" sz="2800" b="1" dirty="0">
                <a:latin typeface="Arial" charset="0"/>
              </a:rPr>
              <a:t>Two-Factor</a:t>
            </a:r>
          </a:p>
          <a:p>
            <a:pPr algn="ctr">
              <a:defRPr/>
            </a:pPr>
            <a:r>
              <a:rPr lang="en-US" sz="2800" b="1" dirty="0">
                <a:latin typeface="Arial" charset="0"/>
              </a:rPr>
              <a:t>Theory</a:t>
            </a:r>
          </a:p>
          <a:p>
            <a:pPr algn="ctr">
              <a:defRPr/>
            </a:pPr>
            <a:endParaRPr lang="en-US" sz="2800" b="1" dirty="0">
              <a:latin typeface="Arial" charset="0"/>
            </a:endParaRPr>
          </a:p>
          <a:p>
            <a:pPr algn="ctr">
              <a:defRPr/>
            </a:pPr>
            <a:r>
              <a:rPr lang="en-US" sz="2800" dirty="0">
                <a:latin typeface="Arial" charset="0"/>
              </a:rPr>
              <a:t>Behavior is</a:t>
            </a:r>
          </a:p>
          <a:p>
            <a:pPr algn="ctr">
              <a:defRPr/>
            </a:pPr>
            <a:r>
              <a:rPr lang="en-US" sz="2800" dirty="0">
                <a:latin typeface="Arial" charset="0"/>
              </a:rPr>
              <a:t>guided by </a:t>
            </a:r>
          </a:p>
          <a:p>
            <a:pPr algn="ctr">
              <a:defRPr/>
            </a:pPr>
            <a:r>
              <a:rPr lang="en-US" sz="2800" dirty="0">
                <a:latin typeface="Arial" charset="0"/>
              </a:rPr>
              <a:t>motivating </a:t>
            </a:r>
          </a:p>
          <a:p>
            <a:pPr algn="ctr">
              <a:defRPr/>
            </a:pPr>
            <a:r>
              <a:rPr lang="en-US" sz="2800" dirty="0">
                <a:latin typeface="Arial" charset="0"/>
              </a:rPr>
              <a:t>and hygiene</a:t>
            </a:r>
          </a:p>
          <a:p>
            <a:pPr algn="ctr">
              <a:defRPr/>
            </a:pPr>
            <a:r>
              <a:rPr lang="en-US" sz="2800" dirty="0">
                <a:latin typeface="Arial" charset="0"/>
              </a:rPr>
              <a:t>factors</a:t>
            </a: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smtClean="0"/>
              <a:t>Maslow’s Hierarchy</a:t>
            </a:r>
          </a:p>
        </p:txBody>
      </p:sp>
      <p:pic>
        <p:nvPicPr>
          <p:cNvPr id="53251" name="Picture 2"/>
          <p:cNvPicPr>
            <a:picLocks noChangeAspect="1" noChangeArrowheads="1"/>
          </p:cNvPicPr>
          <p:nvPr/>
        </p:nvPicPr>
        <p:blipFill>
          <a:blip r:embed="rId3" cstate="print"/>
          <a:srcRect/>
          <a:stretch>
            <a:fillRect/>
          </a:stretch>
        </p:blipFill>
        <p:spPr bwMode="auto">
          <a:xfrm>
            <a:off x="1981200" y="1600200"/>
            <a:ext cx="4649788" cy="4321175"/>
          </a:xfrm>
          <a:prstGeom prst="rect">
            <a:avLst/>
          </a:prstGeom>
          <a:noFill/>
          <a:ln w="9525">
            <a:noFill/>
            <a:miter lim="800000"/>
            <a:headEnd/>
            <a:tailEnd/>
          </a:ln>
        </p:spPr>
      </p:pic>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smtClean="0"/>
              <a:t>Perception</a:t>
            </a:r>
          </a:p>
        </p:txBody>
      </p:sp>
      <p:sp>
        <p:nvSpPr>
          <p:cNvPr id="55299" name="Rectangle 8"/>
          <p:cNvSpPr>
            <a:spLocks noGrp="1" noChangeArrowheads="1"/>
          </p:cNvSpPr>
          <p:nvPr>
            <p:ph type="body" idx="1"/>
          </p:nvPr>
        </p:nvSpPr>
        <p:spPr/>
        <p:txBody>
          <a:bodyPr/>
          <a:lstStyle/>
          <a:p>
            <a:pPr eaLnBrk="1" hangingPunct="1"/>
            <a:r>
              <a:rPr lang="en-US" smtClean="0"/>
              <a:t>Selective attention</a:t>
            </a:r>
          </a:p>
          <a:p>
            <a:pPr eaLnBrk="1" hangingPunct="1"/>
            <a:r>
              <a:rPr lang="en-US" smtClean="0"/>
              <a:t>Selective retention</a:t>
            </a:r>
          </a:p>
          <a:p>
            <a:pPr eaLnBrk="1" hangingPunct="1"/>
            <a:r>
              <a:rPr lang="en-US" smtClean="0"/>
              <a:t>Selective distortion</a:t>
            </a:r>
          </a:p>
          <a:p>
            <a:pPr eaLnBrk="1" hangingPunct="1"/>
            <a:r>
              <a:rPr lang="en-US" smtClean="0"/>
              <a:t>Subliminal perception</a:t>
            </a: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smtClean="0"/>
              <a:t>Learning</a:t>
            </a:r>
          </a:p>
        </p:txBody>
      </p:sp>
      <p:pic>
        <p:nvPicPr>
          <p:cNvPr id="57347" name="Picture 1"/>
          <p:cNvPicPr>
            <a:picLocks noChangeAspect="1" noChangeArrowheads="1"/>
          </p:cNvPicPr>
          <p:nvPr/>
        </p:nvPicPr>
        <p:blipFill>
          <a:blip r:embed="rId3" cstate="print"/>
          <a:srcRect/>
          <a:stretch>
            <a:fillRect/>
          </a:stretch>
        </p:blipFill>
        <p:spPr bwMode="auto">
          <a:xfrm>
            <a:off x="1447800" y="1524000"/>
            <a:ext cx="5648325" cy="3743325"/>
          </a:xfrm>
          <a:prstGeom prst="rect">
            <a:avLst/>
          </a:prstGeom>
          <a:noFill/>
          <a:ln w="9525">
            <a:noFill/>
            <a:miter lim="800000"/>
            <a:headEnd/>
            <a:tailEnd/>
          </a:ln>
        </p:spPr>
      </p:pic>
    </p:spTree>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mtClean="0"/>
              <a:t>Emotions</a:t>
            </a:r>
          </a:p>
        </p:txBody>
      </p:sp>
      <p:pic>
        <p:nvPicPr>
          <p:cNvPr id="59395" name="Picture 2" descr="http://cache.kotaku.com/assets/resources/2008/04/happycubesadcube.jpg"/>
          <p:cNvPicPr>
            <a:picLocks noChangeAspect="1" noChangeArrowheads="1"/>
          </p:cNvPicPr>
          <p:nvPr/>
        </p:nvPicPr>
        <p:blipFill>
          <a:blip r:embed="rId3" cstate="print"/>
          <a:srcRect/>
          <a:stretch>
            <a:fillRect/>
          </a:stretch>
        </p:blipFill>
        <p:spPr bwMode="auto">
          <a:xfrm>
            <a:off x="1219200" y="1295400"/>
            <a:ext cx="6096000" cy="4572000"/>
          </a:xfrm>
          <a:prstGeom prst="rect">
            <a:avLst/>
          </a:prstGeom>
          <a:noFill/>
          <a:ln w="9525">
            <a:noFill/>
            <a:miter lim="800000"/>
            <a:headEnd/>
            <a:tailEnd/>
          </a:ln>
        </p:spPr>
      </p:pic>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4"/>
          <p:cNvSpPr>
            <a:spLocks noGrp="1"/>
          </p:cNvSpPr>
          <p:nvPr>
            <p:ph type="title"/>
          </p:nvPr>
        </p:nvSpPr>
        <p:spPr/>
        <p:txBody>
          <a:bodyPr/>
          <a:lstStyle/>
          <a:p>
            <a:pPr eaLnBrk="1" hangingPunct="1"/>
            <a:r>
              <a:rPr lang="en-US" smtClean="0"/>
              <a:t>Memory</a:t>
            </a:r>
          </a:p>
        </p:txBody>
      </p:sp>
      <p:pic>
        <p:nvPicPr>
          <p:cNvPr id="61443" name="Picture 2"/>
          <p:cNvPicPr>
            <a:picLocks noChangeAspect="1" noChangeArrowheads="1"/>
          </p:cNvPicPr>
          <p:nvPr/>
        </p:nvPicPr>
        <p:blipFill>
          <a:blip r:embed="rId3" cstate="print"/>
          <a:srcRect/>
          <a:stretch>
            <a:fillRect/>
          </a:stretch>
        </p:blipFill>
        <p:spPr bwMode="auto">
          <a:xfrm>
            <a:off x="1371600" y="1981200"/>
            <a:ext cx="5872163" cy="3095625"/>
          </a:xfrm>
          <a:prstGeom prst="rect">
            <a:avLst/>
          </a:prstGeom>
          <a:noFill/>
          <a:ln w="9525">
            <a:noFill/>
            <a:miter lim="800000"/>
            <a:headEnd/>
            <a:tailEnd/>
          </a:ln>
        </p:spPr>
      </p:pic>
    </p:spTree>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smtClean="0"/>
              <a:t>Figure 6.3 State Farm Mental Map</a:t>
            </a:r>
          </a:p>
        </p:txBody>
      </p:sp>
      <p:pic>
        <p:nvPicPr>
          <p:cNvPr id="63491" name="Picture 2"/>
          <p:cNvPicPr>
            <a:picLocks noChangeAspect="1" noChangeArrowheads="1"/>
          </p:cNvPicPr>
          <p:nvPr/>
        </p:nvPicPr>
        <p:blipFill>
          <a:blip r:embed="rId3" cstate="print"/>
          <a:srcRect/>
          <a:stretch>
            <a:fillRect/>
          </a:stretch>
        </p:blipFill>
        <p:spPr bwMode="auto">
          <a:xfrm>
            <a:off x="990600" y="1785938"/>
            <a:ext cx="6143625" cy="3940175"/>
          </a:xfrm>
          <a:prstGeom prst="rect">
            <a:avLst/>
          </a:prstGeom>
          <a:noFill/>
          <a:ln w="9525">
            <a:noFill/>
            <a:miter lim="800000"/>
            <a:headEnd/>
            <a:tailEnd/>
          </a:ln>
        </p:spPr>
      </p:pic>
    </p:spTree>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smtClean="0"/>
              <a:t>Figure 6.4  Consumer Buying Process</a:t>
            </a:r>
          </a:p>
        </p:txBody>
      </p:sp>
      <p:sp>
        <p:nvSpPr>
          <p:cNvPr id="5" name="Rounded Rectangle 4"/>
          <p:cNvSpPr/>
          <p:nvPr/>
        </p:nvSpPr>
        <p:spPr>
          <a:xfrm>
            <a:off x="2514600" y="16002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Problem Recognition</a:t>
            </a:r>
          </a:p>
        </p:txBody>
      </p:sp>
      <p:sp>
        <p:nvSpPr>
          <p:cNvPr id="6" name="Rounded Rectangle 5"/>
          <p:cNvSpPr/>
          <p:nvPr/>
        </p:nvSpPr>
        <p:spPr>
          <a:xfrm>
            <a:off x="2514600" y="24384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Information Search</a:t>
            </a:r>
          </a:p>
        </p:txBody>
      </p:sp>
      <p:sp>
        <p:nvSpPr>
          <p:cNvPr id="7" name="Rounded Rectangle 6"/>
          <p:cNvSpPr/>
          <p:nvPr/>
        </p:nvSpPr>
        <p:spPr>
          <a:xfrm>
            <a:off x="2514600" y="32766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Evaluation of alternatives</a:t>
            </a:r>
          </a:p>
        </p:txBody>
      </p:sp>
      <p:sp>
        <p:nvSpPr>
          <p:cNvPr id="8" name="Rounded Rectangle 7"/>
          <p:cNvSpPr/>
          <p:nvPr/>
        </p:nvSpPr>
        <p:spPr>
          <a:xfrm>
            <a:off x="2514600" y="41148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Purchase Decision</a:t>
            </a:r>
          </a:p>
        </p:txBody>
      </p:sp>
      <p:sp>
        <p:nvSpPr>
          <p:cNvPr id="9" name="Rounded Rectangle 8"/>
          <p:cNvSpPr/>
          <p:nvPr/>
        </p:nvSpPr>
        <p:spPr>
          <a:xfrm>
            <a:off x="2514600" y="4953000"/>
            <a:ext cx="37338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Postpurchase Behavior</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Sources of Information</a:t>
            </a:r>
          </a:p>
        </p:txBody>
      </p:sp>
      <p:sp>
        <p:nvSpPr>
          <p:cNvPr id="5" name="Rounded Rectangle 4"/>
          <p:cNvSpPr/>
          <p:nvPr/>
        </p:nvSpPr>
        <p:spPr>
          <a:xfrm>
            <a:off x="4267200" y="20574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Commercial</a:t>
            </a:r>
          </a:p>
        </p:txBody>
      </p:sp>
      <p:sp>
        <p:nvSpPr>
          <p:cNvPr id="6" name="Rounded Rectangle 5"/>
          <p:cNvSpPr/>
          <p:nvPr/>
        </p:nvSpPr>
        <p:spPr>
          <a:xfrm>
            <a:off x="1676400" y="20574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Personal</a:t>
            </a:r>
          </a:p>
        </p:txBody>
      </p:sp>
      <p:sp>
        <p:nvSpPr>
          <p:cNvPr id="7" name="Rounded Rectangle 6"/>
          <p:cNvSpPr/>
          <p:nvPr/>
        </p:nvSpPr>
        <p:spPr>
          <a:xfrm>
            <a:off x="1676400" y="31242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Public</a:t>
            </a:r>
          </a:p>
        </p:txBody>
      </p:sp>
      <p:sp>
        <p:nvSpPr>
          <p:cNvPr id="8" name="Rounded Rectangle 7"/>
          <p:cNvSpPr/>
          <p:nvPr/>
        </p:nvSpPr>
        <p:spPr>
          <a:xfrm>
            <a:off x="4267200" y="3124200"/>
            <a:ext cx="2362200" cy="914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Experiential</a:t>
            </a: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4"/>
          <p:cNvSpPr>
            <a:spLocks noGrp="1"/>
          </p:cNvSpPr>
          <p:nvPr>
            <p:ph type="title"/>
          </p:nvPr>
        </p:nvSpPr>
        <p:spPr/>
        <p:txBody>
          <a:bodyPr>
            <a:normAutofit fontScale="90000"/>
          </a:bodyPr>
          <a:lstStyle/>
          <a:p>
            <a:pPr eaLnBrk="1" hangingPunct="1"/>
            <a:r>
              <a:rPr lang="en-US" smtClean="0"/>
              <a:t>Figure 6.5 Successive Sets in Decision Making</a:t>
            </a:r>
          </a:p>
        </p:txBody>
      </p:sp>
      <p:pic>
        <p:nvPicPr>
          <p:cNvPr id="69635" name="Picture 2"/>
          <p:cNvPicPr>
            <a:picLocks noChangeAspect="1" noChangeArrowheads="1"/>
          </p:cNvPicPr>
          <p:nvPr/>
        </p:nvPicPr>
        <p:blipFill>
          <a:blip r:embed="rId3" cstate="print"/>
          <a:srcRect/>
          <a:stretch>
            <a:fillRect/>
          </a:stretch>
        </p:blipFill>
        <p:spPr bwMode="auto">
          <a:xfrm>
            <a:off x="762000" y="2133600"/>
            <a:ext cx="6781800" cy="2928938"/>
          </a:xfrm>
          <a:prstGeom prst="rect">
            <a:avLst/>
          </a:prstGeom>
          <a:noFill/>
          <a:ln w="9525">
            <a:noFill/>
            <a:miter lim="800000"/>
            <a:headEnd/>
            <a:tailEnd/>
          </a:ln>
        </p:spPr>
      </p:pic>
    </p:spTree>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normAutofit fontScale="90000"/>
          </a:bodyPr>
          <a:lstStyle/>
          <a:p>
            <a:pPr eaLnBrk="1" hangingPunct="1"/>
            <a:r>
              <a:rPr lang="en-US" smtClean="0"/>
              <a:t>Table 6.4 A Consumer’s Brand Beliefs about Laptop Computers</a:t>
            </a:r>
          </a:p>
        </p:txBody>
      </p:sp>
      <p:pic>
        <p:nvPicPr>
          <p:cNvPr id="71683" name="Picture 1"/>
          <p:cNvPicPr>
            <a:picLocks noChangeAspect="1" noChangeArrowheads="1"/>
          </p:cNvPicPr>
          <p:nvPr/>
        </p:nvPicPr>
        <p:blipFill>
          <a:blip r:embed="rId3" cstate="print"/>
          <a:srcRect/>
          <a:stretch>
            <a:fillRect/>
          </a:stretch>
        </p:blipFill>
        <p:spPr bwMode="auto">
          <a:xfrm>
            <a:off x="609600" y="2590800"/>
            <a:ext cx="7315200" cy="1676400"/>
          </a:xfrm>
          <a:prstGeom prst="rect">
            <a:avLst/>
          </a:prstGeom>
          <a:noFill/>
          <a:ln w="9525">
            <a:noFill/>
            <a:miter lim="800000"/>
            <a:headEnd/>
            <a:tailEnd/>
          </a:ln>
        </p:spPr>
      </p:pic>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762000" y="274638"/>
            <a:ext cx="7696200" cy="1249362"/>
          </a:xfrm>
        </p:spPr>
        <p:txBody>
          <a:bodyPr>
            <a:normAutofit fontScale="90000"/>
          </a:bodyPr>
          <a:lstStyle/>
          <a:p>
            <a:pPr eaLnBrk="1" hangingPunct="1"/>
            <a:r>
              <a:rPr lang="en-US" smtClean="0"/>
              <a:t>Figure 6.6 Steps Between Alternative Evaluation </a:t>
            </a:r>
            <a:br>
              <a:rPr lang="en-US" smtClean="0"/>
            </a:br>
            <a:r>
              <a:rPr lang="en-US" smtClean="0"/>
              <a:t>and Purchase</a:t>
            </a:r>
          </a:p>
        </p:txBody>
      </p:sp>
      <p:pic>
        <p:nvPicPr>
          <p:cNvPr id="73731" name="Picture 1"/>
          <p:cNvPicPr>
            <a:picLocks noChangeAspect="1" noChangeArrowheads="1"/>
          </p:cNvPicPr>
          <p:nvPr/>
        </p:nvPicPr>
        <p:blipFill>
          <a:blip r:embed="rId3" cstate="print"/>
          <a:srcRect/>
          <a:stretch>
            <a:fillRect/>
          </a:stretch>
        </p:blipFill>
        <p:spPr bwMode="auto">
          <a:xfrm>
            <a:off x="2819400" y="1828800"/>
            <a:ext cx="3027363" cy="4391025"/>
          </a:xfrm>
          <a:prstGeom prst="rect">
            <a:avLst/>
          </a:prstGeom>
          <a:noFill/>
          <a:ln w="9525">
            <a:noFill/>
            <a:miter lim="800000"/>
            <a:headEnd/>
            <a:tailEnd/>
          </a:ln>
        </p:spPr>
      </p:pic>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p:txBody>
          <a:bodyPr/>
          <a:lstStyle/>
          <a:p>
            <a:pPr eaLnBrk="1" hangingPunct="1"/>
            <a:r>
              <a:rPr lang="en-US" sz="3200" smtClean="0"/>
              <a:t>Non-Compensatory Models of Choice</a:t>
            </a:r>
          </a:p>
        </p:txBody>
      </p:sp>
      <p:sp>
        <p:nvSpPr>
          <p:cNvPr id="75779" name="Rectangle 5"/>
          <p:cNvSpPr>
            <a:spLocks noGrp="1" noChangeArrowheads="1"/>
          </p:cNvSpPr>
          <p:nvPr>
            <p:ph type="body" idx="1"/>
          </p:nvPr>
        </p:nvSpPr>
        <p:spPr/>
        <p:txBody>
          <a:bodyPr/>
          <a:lstStyle/>
          <a:p>
            <a:pPr eaLnBrk="1" hangingPunct="1"/>
            <a:r>
              <a:rPr lang="en-US" smtClean="0"/>
              <a:t>Conjunctive</a:t>
            </a:r>
          </a:p>
          <a:p>
            <a:pPr eaLnBrk="1" hangingPunct="1"/>
            <a:r>
              <a:rPr lang="en-US" smtClean="0"/>
              <a:t>Lexicographic</a:t>
            </a:r>
          </a:p>
          <a:p>
            <a:pPr eaLnBrk="1" hangingPunct="1"/>
            <a:r>
              <a:rPr lang="en-US" smtClean="0"/>
              <a:t>Elimination-by-aspects </a:t>
            </a: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smtClean="0"/>
              <a:t>Perceived Risk</a:t>
            </a:r>
          </a:p>
        </p:txBody>
      </p:sp>
      <p:sp>
        <p:nvSpPr>
          <p:cNvPr id="77827" name="Rectangle 10"/>
          <p:cNvSpPr>
            <a:spLocks noGrp="1" noChangeArrowheads="1"/>
          </p:cNvSpPr>
          <p:nvPr>
            <p:ph type="body" idx="1"/>
          </p:nvPr>
        </p:nvSpPr>
        <p:spPr/>
        <p:txBody>
          <a:bodyPr/>
          <a:lstStyle/>
          <a:p>
            <a:pPr eaLnBrk="1" hangingPunct="1"/>
            <a:r>
              <a:rPr lang="en-US" smtClean="0"/>
              <a:t>Functional</a:t>
            </a:r>
          </a:p>
          <a:p>
            <a:pPr eaLnBrk="1" hangingPunct="1"/>
            <a:r>
              <a:rPr lang="en-US" smtClean="0"/>
              <a:t>Physical</a:t>
            </a:r>
          </a:p>
          <a:p>
            <a:pPr eaLnBrk="1" hangingPunct="1"/>
            <a:r>
              <a:rPr lang="en-US" smtClean="0"/>
              <a:t>Financial</a:t>
            </a:r>
          </a:p>
          <a:p>
            <a:pPr eaLnBrk="1" hangingPunct="1"/>
            <a:r>
              <a:rPr lang="en-US" smtClean="0"/>
              <a:t>Social</a:t>
            </a:r>
          </a:p>
          <a:p>
            <a:pPr eaLnBrk="1" hangingPunct="1"/>
            <a:r>
              <a:rPr lang="en-US" smtClean="0"/>
              <a:t>Psychological</a:t>
            </a:r>
          </a:p>
          <a:p>
            <a:pPr eaLnBrk="1" hangingPunct="1"/>
            <a:r>
              <a:rPr lang="en-US" smtClean="0"/>
              <a:t>Time</a:t>
            </a:r>
          </a:p>
        </p:txBody>
      </p:sp>
      <p:pic>
        <p:nvPicPr>
          <p:cNvPr id="77828" name="Picture 1"/>
          <p:cNvPicPr>
            <a:picLocks noChangeAspect="1" noChangeArrowheads="1"/>
          </p:cNvPicPr>
          <p:nvPr/>
        </p:nvPicPr>
        <p:blipFill>
          <a:blip r:embed="rId3" cstate="print"/>
          <a:srcRect/>
          <a:stretch>
            <a:fillRect/>
          </a:stretch>
        </p:blipFill>
        <p:spPr bwMode="auto">
          <a:xfrm>
            <a:off x="3276600" y="1752600"/>
            <a:ext cx="4367213" cy="30861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4"/>
          <p:cNvSpPr>
            <a:spLocks noGrp="1"/>
          </p:cNvSpPr>
          <p:nvPr>
            <p:ph type="title"/>
          </p:nvPr>
        </p:nvSpPr>
        <p:spPr/>
        <p:txBody>
          <a:bodyPr>
            <a:normAutofit fontScale="90000"/>
          </a:bodyPr>
          <a:lstStyle/>
          <a:p>
            <a:pPr eaLnBrk="1" hangingPunct="1"/>
            <a:r>
              <a:rPr lang="en-US" smtClean="0"/>
              <a:t>Figure 6.7 How Customers </a:t>
            </a:r>
            <a:br>
              <a:rPr lang="en-US" smtClean="0"/>
            </a:br>
            <a:r>
              <a:rPr lang="en-US" smtClean="0"/>
              <a:t>Use or Dispose of Products</a:t>
            </a:r>
          </a:p>
        </p:txBody>
      </p:sp>
      <p:pic>
        <p:nvPicPr>
          <p:cNvPr id="79875" name="Picture 2"/>
          <p:cNvPicPr>
            <a:picLocks noChangeAspect="1" noChangeArrowheads="1"/>
          </p:cNvPicPr>
          <p:nvPr/>
        </p:nvPicPr>
        <p:blipFill>
          <a:blip r:embed="rId3" cstate="print"/>
          <a:srcRect/>
          <a:stretch>
            <a:fillRect/>
          </a:stretch>
        </p:blipFill>
        <p:spPr bwMode="auto">
          <a:xfrm>
            <a:off x="762000" y="1905000"/>
            <a:ext cx="6543675" cy="3568700"/>
          </a:xfrm>
          <a:prstGeom prst="rect">
            <a:avLst/>
          </a:prstGeom>
          <a:noFill/>
          <a:ln w="9525">
            <a:noFill/>
            <a:miter lim="800000"/>
            <a:headEnd/>
            <a:tailEnd/>
          </a:ln>
        </p:spPr>
      </p:pic>
    </p:spTree>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smtClean="0"/>
              <a:t>Low-Involvement Decision Making</a:t>
            </a:r>
          </a:p>
        </p:txBody>
      </p:sp>
      <p:pic>
        <p:nvPicPr>
          <p:cNvPr id="81923" name="Picture 2"/>
          <p:cNvPicPr>
            <a:picLocks noChangeAspect="1" noChangeArrowheads="1"/>
          </p:cNvPicPr>
          <p:nvPr/>
        </p:nvPicPr>
        <p:blipFill>
          <a:blip r:embed="rId3" cstate="print"/>
          <a:srcRect/>
          <a:stretch>
            <a:fillRect/>
          </a:stretch>
        </p:blipFill>
        <p:spPr bwMode="auto">
          <a:xfrm>
            <a:off x="2590800" y="1600200"/>
            <a:ext cx="3305175" cy="4286250"/>
          </a:xfrm>
          <a:prstGeom prst="rect">
            <a:avLst/>
          </a:prstGeom>
          <a:noFill/>
          <a:ln w="9525">
            <a:noFill/>
            <a:miter lim="800000"/>
            <a:headEnd/>
            <a:tailEnd/>
          </a:ln>
        </p:spPr>
      </p:pic>
    </p:spTree>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pPr eaLnBrk="1" hangingPunct="1"/>
            <a:r>
              <a:rPr lang="en-US" sz="3200" smtClean="0"/>
              <a:t>Decision Heuristics</a:t>
            </a:r>
          </a:p>
        </p:txBody>
      </p:sp>
      <p:sp>
        <p:nvSpPr>
          <p:cNvPr id="83970" name="Rectangle 4"/>
          <p:cNvSpPr>
            <a:spLocks noGrp="1" noChangeArrowheads="1"/>
          </p:cNvSpPr>
          <p:nvPr>
            <p:ph idx="1"/>
          </p:nvPr>
        </p:nvSpPr>
        <p:spPr/>
        <p:txBody>
          <a:bodyPr/>
          <a:lstStyle/>
          <a:p>
            <a:pPr eaLnBrk="1" hangingPunct="1"/>
            <a:r>
              <a:rPr lang="en-US" smtClean="0"/>
              <a:t>Availability</a:t>
            </a:r>
          </a:p>
          <a:p>
            <a:pPr eaLnBrk="1" hangingPunct="1"/>
            <a:r>
              <a:rPr lang="en-US" smtClean="0"/>
              <a:t>Representativeness</a:t>
            </a:r>
          </a:p>
          <a:p>
            <a:pPr eaLnBrk="1" hangingPunct="1"/>
            <a:r>
              <a:rPr lang="en-US" smtClean="0"/>
              <a:t>Anchoring and adjustment</a:t>
            </a: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4"/>
          <p:cNvSpPr>
            <a:spLocks noGrp="1"/>
          </p:cNvSpPr>
          <p:nvPr>
            <p:ph type="title"/>
          </p:nvPr>
        </p:nvSpPr>
        <p:spPr/>
        <p:txBody>
          <a:bodyPr/>
          <a:lstStyle/>
          <a:p>
            <a:pPr eaLnBrk="1" hangingPunct="1"/>
            <a:r>
              <a:rPr lang="en-US" smtClean="0"/>
              <a:t>Framing</a:t>
            </a:r>
          </a:p>
        </p:txBody>
      </p:sp>
      <p:pic>
        <p:nvPicPr>
          <p:cNvPr id="86019" name="Picture 2"/>
          <p:cNvPicPr>
            <a:picLocks noChangeAspect="1" noChangeArrowheads="1"/>
          </p:cNvPicPr>
          <p:nvPr/>
        </p:nvPicPr>
        <p:blipFill>
          <a:blip r:embed="rId3" cstate="print"/>
          <a:srcRect/>
          <a:stretch>
            <a:fillRect/>
          </a:stretch>
        </p:blipFill>
        <p:spPr bwMode="auto">
          <a:xfrm>
            <a:off x="1905000" y="1524000"/>
            <a:ext cx="4852988" cy="3579813"/>
          </a:xfrm>
          <a:prstGeom prst="rect">
            <a:avLst/>
          </a:prstGeom>
          <a:noFill/>
          <a:ln w="9525">
            <a:noFill/>
            <a:miter lim="800000"/>
            <a:headEnd/>
            <a:tailEnd/>
          </a:ln>
        </p:spPr>
      </p:pic>
    </p:spTree>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smtClean="0"/>
              <a:t>Mental Accounting</a:t>
            </a:r>
          </a:p>
        </p:txBody>
      </p:sp>
      <p:sp>
        <p:nvSpPr>
          <p:cNvPr id="88067" name="Rectangle 3"/>
          <p:cNvSpPr>
            <a:spLocks noGrp="1" noChangeArrowheads="1"/>
          </p:cNvSpPr>
          <p:nvPr>
            <p:ph type="body" idx="1"/>
          </p:nvPr>
        </p:nvSpPr>
        <p:spPr>
          <a:xfrm>
            <a:off x="762000" y="1811338"/>
            <a:ext cx="7696200" cy="4360862"/>
          </a:xfrm>
        </p:spPr>
        <p:txBody>
          <a:bodyPr/>
          <a:lstStyle/>
          <a:p>
            <a:pPr eaLnBrk="1" hangingPunct="1"/>
            <a:r>
              <a:rPr lang="en-US" smtClean="0"/>
              <a:t>Consumers tend to…</a:t>
            </a:r>
          </a:p>
          <a:p>
            <a:pPr lvl="1" eaLnBrk="1" hangingPunct="1"/>
            <a:r>
              <a:rPr lang="en-US" smtClean="0"/>
              <a:t>Segregate gains</a:t>
            </a:r>
          </a:p>
          <a:p>
            <a:pPr lvl="1" eaLnBrk="1" hangingPunct="1"/>
            <a:r>
              <a:rPr lang="en-US" smtClean="0"/>
              <a:t>Integrate losses</a:t>
            </a:r>
          </a:p>
          <a:p>
            <a:pPr lvl="1" eaLnBrk="1" hangingPunct="1"/>
            <a:r>
              <a:rPr lang="en-US" smtClean="0"/>
              <a:t>Integrate smaller losses with larger gains</a:t>
            </a:r>
          </a:p>
          <a:p>
            <a:pPr lvl="1" eaLnBrk="1" hangingPunct="1"/>
            <a:r>
              <a:rPr lang="en-US" smtClean="0"/>
              <a:t>Segregate small gains from large losses</a:t>
            </a:r>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p:txBody>
          <a:bodyPr/>
          <a:lstStyle/>
          <a:p>
            <a:pPr eaLnBrk="1" hangingPunct="1"/>
            <a:r>
              <a:rPr lang="en-US" smtClean="0"/>
              <a:t>For Review</a:t>
            </a:r>
          </a:p>
        </p:txBody>
      </p:sp>
      <p:sp>
        <p:nvSpPr>
          <p:cNvPr id="90114" name="Content Placeholder 2"/>
          <p:cNvSpPr>
            <a:spLocks noGrp="1"/>
          </p:cNvSpPr>
          <p:nvPr>
            <p:ph idx="1"/>
          </p:nvPr>
        </p:nvSpPr>
        <p:spPr/>
        <p:txBody>
          <a:bodyPr>
            <a:normAutofit lnSpcReduction="10000"/>
          </a:bodyPr>
          <a:lstStyle/>
          <a:p>
            <a:pPr eaLnBrk="1" hangingPunct="1"/>
            <a:r>
              <a:rPr lang="en-US" smtClean="0"/>
              <a:t>How do consumer characteristics influence buying behavior?</a:t>
            </a:r>
          </a:p>
          <a:p>
            <a:pPr eaLnBrk="1" hangingPunct="1"/>
            <a:r>
              <a:rPr lang="en-US" smtClean="0"/>
              <a:t>What major psychological processes influence consumer responses to the marketing program?</a:t>
            </a:r>
          </a:p>
          <a:p>
            <a:pPr eaLnBrk="1" hangingPunct="1"/>
            <a:r>
              <a:rPr lang="en-US" smtClean="0"/>
              <a:t>How do consumers make purchasing decisions?</a:t>
            </a:r>
          </a:p>
          <a:p>
            <a:pPr eaLnBrk="1" hangingPunct="1"/>
            <a:r>
              <a:rPr lang="en-US" smtClean="0"/>
              <a:t>In what ways do consumers stray from a deliberate rational decision process?</a:t>
            </a:r>
          </a:p>
        </p:txBody>
      </p:sp>
    </p:spTree>
  </p:cSld>
  <p:clrMapOvr>
    <a:masterClrMapping/>
  </p:clrMapOvr>
  <p:transition>
    <p:wipe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5697</TotalTime>
  <Words>5555</Words>
  <Application>Microsoft Office PowerPoint</Application>
  <PresentationFormat>On-screen Show (4:3)</PresentationFormat>
  <Paragraphs>274</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Applied Marketing Strategies</vt:lpstr>
      <vt:lpstr>Marketing Ecology</vt:lpstr>
      <vt:lpstr> Analyzing  Consumer Markets</vt:lpstr>
      <vt:lpstr>Lecture Agenda</vt:lpstr>
      <vt:lpstr>Consumer Behavior</vt:lpstr>
      <vt:lpstr>What Influences  Consumer Behavior?</vt:lpstr>
      <vt:lpstr>What is Culture?</vt:lpstr>
      <vt:lpstr>Subcultures</vt:lpstr>
      <vt:lpstr>Social Classes</vt:lpstr>
      <vt:lpstr>Social Factors</vt:lpstr>
      <vt:lpstr>Reference Groups</vt:lpstr>
      <vt:lpstr>Reference Groups</vt:lpstr>
      <vt:lpstr>Family Distinctions   Affecting Buying Decisions</vt:lpstr>
      <vt:lpstr>Personal Factors</vt:lpstr>
      <vt:lpstr>Age and Stage of Lifecycle</vt:lpstr>
      <vt:lpstr>Occupation and Economic Circumstances</vt:lpstr>
      <vt:lpstr>Personality</vt:lpstr>
      <vt:lpstr>Brand Personality</vt:lpstr>
      <vt:lpstr>Model of Consumer Behavior</vt:lpstr>
      <vt:lpstr>Motivation</vt:lpstr>
      <vt:lpstr>Maslow’s Hierarchy</vt:lpstr>
      <vt:lpstr>Perception</vt:lpstr>
      <vt:lpstr>Learning</vt:lpstr>
      <vt:lpstr>Emotions</vt:lpstr>
      <vt:lpstr>Memory</vt:lpstr>
      <vt:lpstr>Figure 6.3 State Farm Mental Map</vt:lpstr>
      <vt:lpstr>Figure 6.4  Consumer Buying Process</vt:lpstr>
      <vt:lpstr>Sources of Information</vt:lpstr>
      <vt:lpstr>Figure 6.5 Successive Sets in Decision Making</vt:lpstr>
      <vt:lpstr>Table 6.4 A Consumer’s Brand Beliefs about Laptop Computers</vt:lpstr>
      <vt:lpstr>Figure 6.6 Steps Between Alternative Evaluation  and Purchase</vt:lpstr>
      <vt:lpstr>Non-Compensatory Models of Choice</vt:lpstr>
      <vt:lpstr>Perceived Risk</vt:lpstr>
      <vt:lpstr>Figure 6.7 How Customers  Use or Dispose of Products</vt:lpstr>
      <vt:lpstr>Low-Involvement Decision Making</vt:lpstr>
      <vt:lpstr>Decision Heuristics</vt:lpstr>
      <vt:lpstr>Framing</vt:lpstr>
      <vt:lpstr>Mental Accounting</vt:lpstr>
      <vt:lpstr>For Review</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48</cp:revision>
  <dcterms:created xsi:type="dcterms:W3CDTF">2006-08-16T00:00:00Z</dcterms:created>
  <dcterms:modified xsi:type="dcterms:W3CDTF">2012-12-20T06:10:40Z</dcterms:modified>
</cp:coreProperties>
</file>