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60" r:id="rId4"/>
    <p:sldId id="261" r:id="rId5"/>
    <p:sldId id="262" r:id="rId6"/>
    <p:sldId id="263" r:id="rId7"/>
    <p:sldId id="264" r:id="rId8"/>
    <p:sldId id="265" r:id="rId9"/>
    <p:sldId id="266" r:id="rId10"/>
    <p:sldId id="267" r:id="rId11"/>
    <p:sldId id="268" r:id="rId12"/>
    <p:sldId id="269" r:id="rId13"/>
    <p:sldId id="271" r:id="rId14"/>
    <p:sldId id="273" r:id="rId15"/>
    <p:sldId id="274" r:id="rId16"/>
    <p:sldId id="275"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289" autoAdjust="0"/>
    <p:restoredTop sz="65210" autoAdjust="0"/>
  </p:normalViewPr>
  <p:slideViewPr>
    <p:cSldViewPr>
      <p:cViewPr varScale="1">
        <p:scale>
          <a:sx n="45" d="100"/>
          <a:sy n="45" d="100"/>
        </p:scale>
        <p:origin x="-1320" y="-67"/>
      </p:cViewPr>
      <p:guideLst>
        <p:guide orient="horz" pos="2160"/>
        <p:guide pos="2880"/>
      </p:guideLst>
    </p:cSldViewPr>
  </p:slideViewPr>
  <p:outlineViewPr>
    <p:cViewPr>
      <p:scale>
        <a:sx n="33" d="100"/>
        <a:sy n="33" d="100"/>
      </p:scale>
      <p:origin x="48"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AD9081-B8F5-4D72-A20D-FF0BF41523D2}" type="datetimeFigureOut">
              <a:rPr lang="en-GB" smtClean="0"/>
              <a:pPr/>
              <a:t>19/12/2012</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9AE0DEB-1BB9-4423-AF73-5011B30178D1}" type="slidenum">
              <a:rPr lang="en-GB" smtClean="0"/>
              <a:pPr/>
              <a:t>‹#›</a:t>
            </a:fld>
            <a:endParaRPr lang="en-GB"/>
          </a:p>
        </p:txBody>
      </p:sp>
    </p:spTree>
    <p:extLst>
      <p:ext uri="{BB962C8B-B14F-4D97-AF65-F5344CB8AC3E}">
        <p14:creationId xmlns="" xmlns:p14="http://schemas.microsoft.com/office/powerpoint/2010/main" val="2716933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9AE0DEB-1BB9-4423-AF73-5011B30178D1}" type="slidenum">
              <a:rPr lang="en-GB" smtClean="0"/>
              <a:pPr/>
              <a:t>1</a:t>
            </a:fld>
            <a:endParaRPr lang="en-GB"/>
          </a:p>
        </p:txBody>
      </p:sp>
    </p:spTree>
    <p:extLst>
      <p:ext uri="{BB962C8B-B14F-4D97-AF65-F5344CB8AC3E}">
        <p14:creationId xmlns="" xmlns:p14="http://schemas.microsoft.com/office/powerpoint/2010/main" val="15491700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1953918-D6EB-4FD3-AF52-30AA0B166923}" type="slidenum">
              <a:rPr lang="en-US" smtClean="0"/>
              <a:pPr eaLnBrk="1" hangingPunct="1"/>
              <a:t>2</a:t>
            </a:fld>
            <a:endParaRPr lang="en-US" smtClean="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222088D1-2504-4A97-AB5B-A49262601EA3}" type="slidenum">
              <a:rPr lang="en-US" smtClean="0"/>
              <a:pPr/>
              <a:t>3</a:t>
            </a:fld>
            <a:endParaRPr lang="en-US" smtClean="0"/>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These are the questions we will address in this chapter. Why? Firms are adjusting the way they do business. And for many reasons! Virtually every industry has been touched by dramatic shifts in the technological, demographic, socio-cultural, natural, and political-legal environments. </a:t>
            </a:r>
          </a:p>
          <a:p>
            <a:pPr eaLnBrk="1" hangingPunct="1"/>
            <a:r>
              <a:rPr lang="en-US" smtClean="0">
                <a:latin typeface="Arial" pitchFamily="34" charset="0"/>
              </a:rPr>
              <a:t>In this chapter, we consider how firms can develop processes to identify and track important microenvironment trends. We also address how to assess sales forecasts.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36AC240-172E-4794-AA87-D76A2AEE7830}" type="datetime1">
              <a:rPr lang="en-US" smtClean="0"/>
              <a:pPr/>
              <a:t>12/19/2012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5C572A-E34A-4009-BE8E-E49940039861}" type="datetime1">
              <a:rPr lang="en-US" smtClean="0"/>
              <a:pPr/>
              <a:t>12/19/2012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6F41969-FC83-4F7E-B7BC-94EE7E3B0BEB}" type="datetime1">
              <a:rPr lang="en-US" smtClean="0"/>
              <a:pPr/>
              <a:t>12/19/2012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928B4C0-E54F-46F4-91B3-8AC79989F224}" type="datetime1">
              <a:rPr lang="en-US" smtClean="0"/>
              <a:pPr/>
              <a:t>12/19/2012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8B26862-8FEB-48C7-A6B3-BDBA7914859D}" type="datetime1">
              <a:rPr lang="en-US" smtClean="0"/>
              <a:pPr/>
              <a:t>12/19/2012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F6B82E7-4FEE-4BB4-8DE0-1AB71BF33DF2}" type="datetime1">
              <a:rPr lang="en-US" smtClean="0"/>
              <a:pPr/>
              <a:t>12/19/2012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DB9284-B305-48E0-A60D-5B1D8E74E247}" type="datetime1">
              <a:rPr lang="en-US" smtClean="0"/>
              <a:pPr/>
              <a:t>12/19/2012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EEE4B9-778B-4EA8-967E-83E76F64BC01}" type="datetime1">
              <a:rPr lang="en-US" smtClean="0"/>
              <a:pPr/>
              <a:t>12/19/2012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307AAE-8B1D-47D9-A99C-C1352EC028EE}" type="datetime1">
              <a:rPr lang="en-US" smtClean="0"/>
              <a:pPr/>
              <a:t>12/19/2012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A44369-AFD5-4D6B-9693-C964E8C2A1B9}" type="datetime1">
              <a:rPr lang="en-US" smtClean="0"/>
              <a:pPr/>
              <a:t>12/19/2012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1EAC395-07ED-4183-BB58-98960630A193}" type="datetime1">
              <a:rPr lang="en-US" smtClean="0"/>
              <a:pPr/>
              <a:t>12/19/2012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6147" name="Rectangle 3"/>
          <p:cNvSpPr>
            <a:spLocks noGrp="1" noChangeArrowheads="1"/>
          </p:cNvSpPr>
          <p:nvPr>
            <p:ph type="ctrTitle"/>
          </p:nvPr>
        </p:nvSpPr>
        <p:spPr>
          <a:xfrm>
            <a:off x="2362200" y="1524000"/>
            <a:ext cx="6248400" cy="1393825"/>
          </a:xfrm>
          <a:solidFill>
            <a:schemeClr val="bg1"/>
          </a:solidFill>
        </p:spPr>
        <p:txBody>
          <a:bodyPr/>
          <a:lstStyle>
            <a:lvl1pPr algn="ctr">
              <a:defRPr sz="4000">
                <a:solidFill>
                  <a:srgbClr val="FF0000"/>
                </a:solidFill>
                <a:latin typeface="+mj-lt"/>
              </a:defRPr>
            </a:lvl1pPr>
          </a:lstStyle>
          <a:p>
            <a:endParaRPr lang="en-US" dirty="0"/>
          </a:p>
        </p:txBody>
      </p:sp>
    </p:spTree>
    <p:extLst>
      <p:ext uri="{BB962C8B-B14F-4D97-AF65-F5344CB8AC3E}">
        <p14:creationId xmlns="" xmlns:p14="http://schemas.microsoft.com/office/powerpoint/2010/main" val="33510440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0C6746-E257-4564-A0F6-625841A69167}" type="datetime1">
              <a:rPr lang="en-US" smtClean="0"/>
              <a:pPr/>
              <a:t>12/19/2012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442592"/>
            <a:ext cx="8497888" cy="914400"/>
          </a:xfrm>
        </p:spPr>
        <p:txBody>
          <a:bodyPr>
            <a:normAutofit/>
          </a:bodyPr>
          <a:lstStyle/>
          <a:p>
            <a:pPr algn="ctr">
              <a:defRPr/>
            </a:pPr>
            <a:r>
              <a:rPr lang="en-US" u="sng" dirty="0" smtClean="0">
                <a:solidFill>
                  <a:schemeClr val="tx1">
                    <a:lumMod val="75000"/>
                    <a:lumOff val="25000"/>
                  </a:schemeClr>
                </a:solidFill>
              </a:rPr>
              <a:t>Applied Marketing Strategies</a:t>
            </a:r>
            <a:endParaRPr lang="en-US" u="sng" dirty="0">
              <a:solidFill>
                <a:schemeClr val="tx1">
                  <a:lumMod val="75000"/>
                  <a:lumOff val="25000"/>
                </a:schemeClr>
              </a:solidFill>
            </a:endParaRPr>
          </a:p>
        </p:txBody>
      </p:sp>
      <p:sp>
        <p:nvSpPr>
          <p:cNvPr id="8195" name="Text Placeholder 2"/>
          <p:cNvSpPr>
            <a:spLocks noGrp="1"/>
          </p:cNvSpPr>
          <p:nvPr>
            <p:ph type="body" idx="1"/>
          </p:nvPr>
        </p:nvSpPr>
        <p:spPr>
          <a:xfrm>
            <a:off x="762000" y="3529013"/>
            <a:ext cx="7772400" cy="1271587"/>
          </a:xfrm>
        </p:spPr>
        <p:txBody>
          <a:bodyPr/>
          <a:lstStyle/>
          <a:p>
            <a:pPr algn="ctr"/>
            <a:r>
              <a:rPr lang="en-US" sz="6000" dirty="0" smtClean="0"/>
              <a:t>Lecture 15</a:t>
            </a:r>
          </a:p>
        </p:txBody>
      </p:sp>
      <p:sp>
        <p:nvSpPr>
          <p:cNvPr id="8196" name="TextBox 3"/>
          <p:cNvSpPr txBox="1">
            <a:spLocks noChangeArrowheads="1"/>
          </p:cNvSpPr>
          <p:nvPr/>
        </p:nvSpPr>
        <p:spPr bwMode="auto">
          <a:xfrm>
            <a:off x="6804248" y="3068960"/>
            <a:ext cx="1462088"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sz="2400" dirty="0"/>
              <a:t>MGT 681</a:t>
            </a:r>
          </a:p>
        </p:txBody>
      </p:sp>
    </p:spTree>
    <p:extLst>
      <p:ext uri="{BB962C8B-B14F-4D97-AF65-F5344CB8AC3E}">
        <p14:creationId xmlns="" xmlns:p14="http://schemas.microsoft.com/office/powerpoint/2010/main" val="8859208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ctrTitle"/>
          </p:nvPr>
        </p:nvSpPr>
        <p:spPr/>
        <p:txBody>
          <a:bodyPr>
            <a:normAutofit/>
          </a:bodyPr>
          <a:lstStyle/>
          <a:p>
            <a:pPr marL="514350" indent="-514350"/>
            <a:r>
              <a:rPr lang="en-US" sz="6600" b="1" dirty="0" smtClean="0">
                <a:solidFill>
                  <a:schemeClr val="tx1">
                    <a:lumMod val="85000"/>
                    <a:lumOff val="15000"/>
                  </a:schemeClr>
                </a:solidFill>
              </a:rPr>
              <a:t>Marketing Ecology</a:t>
            </a:r>
            <a:endParaRPr lang="en-US" sz="6600" b="1" dirty="0">
              <a:solidFill>
                <a:schemeClr val="tx1">
                  <a:lumMod val="85000"/>
                  <a:lumOff val="15000"/>
                </a:schemeClr>
              </a:solidFill>
            </a:endParaRPr>
          </a:p>
        </p:txBody>
      </p:sp>
      <p:sp>
        <p:nvSpPr>
          <p:cNvPr id="2" name="Subtitle 1"/>
          <p:cNvSpPr>
            <a:spLocks noGrp="1"/>
          </p:cNvSpPr>
          <p:nvPr>
            <p:ph type="subTitle" idx="1"/>
          </p:nvPr>
        </p:nvSpPr>
        <p:spPr/>
        <p:txBody>
          <a:bodyPr/>
          <a:lstStyle/>
          <a:p>
            <a:r>
              <a:rPr lang="en-GB" dirty="0" smtClean="0"/>
              <a:t>Part 2</a:t>
            </a:r>
            <a:endParaRPr lang="en-GB" dirty="0"/>
          </a:p>
        </p:txBody>
      </p:sp>
    </p:spTree>
    <p:extLst>
      <p:ext uri="{BB962C8B-B14F-4D97-AF65-F5344CB8AC3E}">
        <p14:creationId xmlns="" xmlns:p14="http://schemas.microsoft.com/office/powerpoint/2010/main" val="207554030"/>
      </p:ext>
    </p:extLst>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6"/>
          <p:cNvSpPr>
            <a:spLocks noGrp="1" noChangeArrowheads="1"/>
          </p:cNvSpPr>
          <p:nvPr>
            <p:ph type="title"/>
          </p:nvPr>
        </p:nvSpPr>
        <p:spPr/>
        <p:txBody>
          <a:bodyPr/>
          <a:lstStyle/>
          <a:p>
            <a:r>
              <a:rPr lang="en-US" dirty="0"/>
              <a:t>Lecture Agenda</a:t>
            </a:r>
            <a:endParaRPr lang="en-US" dirty="0" smtClean="0"/>
          </a:p>
        </p:txBody>
      </p:sp>
      <p:sp>
        <p:nvSpPr>
          <p:cNvPr id="17411" name="Rectangle 7"/>
          <p:cNvSpPr>
            <a:spLocks noGrp="1" noChangeArrowheads="1"/>
          </p:cNvSpPr>
          <p:nvPr>
            <p:ph type="body" idx="1"/>
          </p:nvPr>
        </p:nvSpPr>
        <p:spPr>
          <a:xfrm>
            <a:off x="762000" y="1371600"/>
            <a:ext cx="7467600" cy="4800600"/>
          </a:xfrm>
        </p:spPr>
        <p:txBody>
          <a:bodyPr>
            <a:normAutofit/>
          </a:bodyPr>
          <a:lstStyle/>
          <a:p>
            <a:pPr eaLnBrk="1" hangingPunct="1"/>
            <a:r>
              <a:rPr lang="en-US" dirty="0" smtClean="0"/>
              <a:t>What is Marketing Research</a:t>
            </a:r>
          </a:p>
        </p:txBody>
      </p:sp>
    </p:spTree>
    <p:extLst>
      <p:ext uri="{BB962C8B-B14F-4D97-AF65-F5344CB8AC3E}">
        <p14:creationId xmlns="" xmlns:p14="http://schemas.microsoft.com/office/powerpoint/2010/main" val="213786682"/>
      </p:ext>
    </p:extLst>
  </p:cSld>
  <p:clrMapOvr>
    <a:masterClrMapping/>
  </p:clrMapOvr>
  <p:transition>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 Marketing research Process</a:t>
            </a:r>
          </a:p>
        </p:txBody>
      </p:sp>
      <p:sp>
        <p:nvSpPr>
          <p:cNvPr id="3" name="Content Placeholder 2"/>
          <p:cNvSpPr>
            <a:spLocks noGrp="1"/>
          </p:cNvSpPr>
          <p:nvPr>
            <p:ph idx="1"/>
          </p:nvPr>
        </p:nvSpPr>
        <p:spPr/>
        <p:txBody>
          <a:bodyPr/>
          <a:lstStyle/>
          <a:p>
            <a:r>
              <a:rPr lang="en-GB" dirty="0"/>
              <a:t> </a:t>
            </a:r>
            <a:r>
              <a:rPr lang="en-GB" dirty="0" smtClean="0"/>
              <a:t>Marketing </a:t>
            </a:r>
            <a:r>
              <a:rPr lang="en-GB" dirty="0"/>
              <a:t>research process f</a:t>
            </a:r>
            <a:r>
              <a:rPr lang="en-GB" dirty="0" smtClean="0"/>
              <a:t>ollows </a:t>
            </a:r>
            <a:r>
              <a:rPr lang="en-GB" dirty="0"/>
              <a:t>six </a:t>
            </a:r>
            <a:r>
              <a:rPr lang="en-GB" dirty="0" smtClean="0"/>
              <a:t>steps</a:t>
            </a:r>
          </a:p>
          <a:p>
            <a:r>
              <a:rPr lang="en-GB" dirty="0"/>
              <a:t> </a:t>
            </a:r>
            <a:r>
              <a:rPr lang="en-GB" dirty="0" smtClean="0"/>
              <a:t>Defining </a:t>
            </a:r>
            <a:r>
              <a:rPr lang="en-GB" dirty="0"/>
              <a:t>the problem and research </a:t>
            </a:r>
            <a:r>
              <a:rPr lang="en-GB" dirty="0" smtClean="0"/>
              <a:t>objectives</a:t>
            </a:r>
          </a:p>
          <a:p>
            <a:r>
              <a:rPr lang="en-GB" dirty="0"/>
              <a:t> Developing the </a:t>
            </a:r>
            <a:r>
              <a:rPr lang="en-GB" dirty="0" smtClean="0"/>
              <a:t>research plan</a:t>
            </a:r>
          </a:p>
          <a:p>
            <a:r>
              <a:rPr lang="en-GB" dirty="0"/>
              <a:t> Collecting </a:t>
            </a:r>
            <a:r>
              <a:rPr lang="en-GB" dirty="0" smtClean="0"/>
              <a:t>information</a:t>
            </a:r>
          </a:p>
          <a:p>
            <a:r>
              <a:rPr lang="en-GB" dirty="0"/>
              <a:t> </a:t>
            </a:r>
            <a:r>
              <a:rPr lang="en-GB" dirty="0" smtClean="0"/>
              <a:t>Analyse </a:t>
            </a:r>
            <a:r>
              <a:rPr lang="en-GB" dirty="0"/>
              <a:t>the </a:t>
            </a:r>
            <a:r>
              <a:rPr lang="en-GB" dirty="0" smtClean="0"/>
              <a:t>information</a:t>
            </a:r>
          </a:p>
          <a:p>
            <a:r>
              <a:rPr lang="en-GB" dirty="0"/>
              <a:t> Present the </a:t>
            </a:r>
            <a:r>
              <a:rPr lang="en-GB" dirty="0" smtClean="0"/>
              <a:t>findings</a:t>
            </a:r>
          </a:p>
          <a:p>
            <a:r>
              <a:rPr lang="en-GB" dirty="0"/>
              <a:t> Make the decisions</a:t>
            </a:r>
          </a:p>
        </p:txBody>
      </p:sp>
    </p:spTree>
    <p:extLst>
      <p:ext uri="{BB962C8B-B14F-4D97-AF65-F5344CB8AC3E}">
        <p14:creationId xmlns="" xmlns:p14="http://schemas.microsoft.com/office/powerpoint/2010/main" val="14147310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Research Instruments</a:t>
            </a:r>
            <a:endParaRPr lang="en-GB" dirty="0"/>
          </a:p>
        </p:txBody>
      </p:sp>
      <p:sp>
        <p:nvSpPr>
          <p:cNvPr id="3" name="Content Placeholder 2"/>
          <p:cNvSpPr>
            <a:spLocks noGrp="1"/>
          </p:cNvSpPr>
          <p:nvPr>
            <p:ph idx="1"/>
          </p:nvPr>
        </p:nvSpPr>
        <p:spPr/>
        <p:txBody>
          <a:bodyPr/>
          <a:lstStyle/>
          <a:p>
            <a:r>
              <a:rPr lang="en-GB" dirty="0"/>
              <a:t>T</a:t>
            </a:r>
            <a:r>
              <a:rPr lang="en-GB" dirty="0" smtClean="0"/>
              <a:t>here are three main data collection instruments</a:t>
            </a:r>
          </a:p>
          <a:p>
            <a:pPr lvl="1"/>
            <a:r>
              <a:rPr lang="en-GB" dirty="0"/>
              <a:t>   </a:t>
            </a:r>
            <a:r>
              <a:rPr lang="en-GB" dirty="0" smtClean="0"/>
              <a:t>Questionnaires</a:t>
            </a:r>
          </a:p>
          <a:p>
            <a:pPr lvl="1"/>
            <a:r>
              <a:rPr lang="en-GB" dirty="0"/>
              <a:t> </a:t>
            </a:r>
            <a:r>
              <a:rPr lang="en-GB" dirty="0" smtClean="0"/>
              <a:t>Qualitative measures</a:t>
            </a:r>
          </a:p>
          <a:p>
            <a:pPr lvl="1"/>
            <a:r>
              <a:rPr lang="en-GB" dirty="0"/>
              <a:t> </a:t>
            </a:r>
            <a:r>
              <a:rPr lang="en-GB" dirty="0" smtClean="0"/>
              <a:t>Technological devices</a:t>
            </a:r>
          </a:p>
        </p:txBody>
      </p:sp>
    </p:spTree>
    <p:extLst>
      <p:ext uri="{BB962C8B-B14F-4D97-AF65-F5344CB8AC3E}">
        <p14:creationId xmlns="" xmlns:p14="http://schemas.microsoft.com/office/powerpoint/2010/main" val="30411671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 Questionnaires</a:t>
            </a:r>
            <a:endParaRPr lang="en-GB" dirty="0"/>
          </a:p>
        </p:txBody>
      </p:sp>
      <p:sp>
        <p:nvSpPr>
          <p:cNvPr id="3" name="Content Placeholder 2"/>
          <p:cNvSpPr>
            <a:spLocks noGrp="1"/>
          </p:cNvSpPr>
          <p:nvPr>
            <p:ph idx="1"/>
          </p:nvPr>
        </p:nvSpPr>
        <p:spPr/>
        <p:txBody>
          <a:bodyPr/>
          <a:lstStyle/>
          <a:p>
            <a:r>
              <a:rPr lang="en-GB" dirty="0" smtClean="0"/>
              <a:t> Consist of questions presented to respond</a:t>
            </a:r>
          </a:p>
          <a:p>
            <a:r>
              <a:rPr lang="en-GB" dirty="0" smtClean="0"/>
              <a:t>Questionnaires are flexible</a:t>
            </a:r>
          </a:p>
          <a:p>
            <a:r>
              <a:rPr lang="en-GB" dirty="0"/>
              <a:t> </a:t>
            </a:r>
            <a:r>
              <a:rPr lang="en-GB" dirty="0" smtClean="0"/>
              <a:t>The most common instrument for data collection</a:t>
            </a:r>
          </a:p>
          <a:p>
            <a:r>
              <a:rPr lang="en-GB" dirty="0"/>
              <a:t> </a:t>
            </a:r>
            <a:r>
              <a:rPr lang="en-GB" dirty="0" smtClean="0"/>
              <a:t>Needs to be developed tested and debugged before large-scale administration</a:t>
            </a:r>
          </a:p>
          <a:p>
            <a:r>
              <a:rPr lang="en-GB" dirty="0"/>
              <a:t> </a:t>
            </a:r>
            <a:r>
              <a:rPr lang="en-GB" dirty="0" smtClean="0"/>
              <a:t>Form wording and sequencing of question may affect responses</a:t>
            </a:r>
            <a:endParaRPr lang="en-GB" dirty="0"/>
          </a:p>
        </p:txBody>
      </p:sp>
    </p:spTree>
    <p:extLst>
      <p:ext uri="{BB962C8B-B14F-4D97-AF65-F5344CB8AC3E}">
        <p14:creationId xmlns="" xmlns:p14="http://schemas.microsoft.com/office/powerpoint/2010/main" val="26910903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 Questionnaires</a:t>
            </a:r>
            <a:endParaRPr lang="en-GB" dirty="0"/>
          </a:p>
        </p:txBody>
      </p:sp>
      <p:sp>
        <p:nvSpPr>
          <p:cNvPr id="3" name="Content Placeholder 2"/>
          <p:cNvSpPr>
            <a:spLocks noGrp="1"/>
          </p:cNvSpPr>
          <p:nvPr>
            <p:ph idx="1"/>
          </p:nvPr>
        </p:nvSpPr>
        <p:spPr/>
        <p:txBody>
          <a:bodyPr/>
          <a:lstStyle/>
          <a:p>
            <a:r>
              <a:rPr lang="en-GB" dirty="0" smtClean="0"/>
              <a:t> There are two types of questions</a:t>
            </a:r>
          </a:p>
          <a:p>
            <a:pPr lvl="1"/>
            <a:r>
              <a:rPr lang="en-GB" dirty="0"/>
              <a:t> </a:t>
            </a:r>
            <a:r>
              <a:rPr lang="en-GB" dirty="0" smtClean="0"/>
              <a:t>Close-ended questions</a:t>
            </a:r>
          </a:p>
          <a:p>
            <a:pPr lvl="1"/>
            <a:r>
              <a:rPr lang="en-GB" dirty="0"/>
              <a:t> </a:t>
            </a:r>
            <a:r>
              <a:rPr lang="en-GB" dirty="0" smtClean="0"/>
              <a:t>Open-ended questions</a:t>
            </a:r>
          </a:p>
          <a:p>
            <a:endParaRPr lang="en-GB" dirty="0"/>
          </a:p>
        </p:txBody>
      </p:sp>
    </p:spTree>
    <p:extLst>
      <p:ext uri="{BB962C8B-B14F-4D97-AF65-F5344CB8AC3E}">
        <p14:creationId xmlns="" xmlns:p14="http://schemas.microsoft.com/office/powerpoint/2010/main" val="13625660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 Qualitative measures</a:t>
            </a:r>
            <a:endParaRPr lang="en-GB" dirty="0"/>
          </a:p>
        </p:txBody>
      </p:sp>
      <p:sp>
        <p:nvSpPr>
          <p:cNvPr id="3" name="Content Placeholder 2"/>
          <p:cNvSpPr>
            <a:spLocks noGrp="1"/>
          </p:cNvSpPr>
          <p:nvPr>
            <p:ph idx="1"/>
          </p:nvPr>
        </p:nvSpPr>
        <p:spPr/>
        <p:txBody>
          <a:bodyPr/>
          <a:lstStyle/>
          <a:p>
            <a:r>
              <a:rPr lang="en-GB" dirty="0" smtClean="0"/>
              <a:t> Qualitative research techniques are relatively unstructured</a:t>
            </a:r>
          </a:p>
          <a:p>
            <a:r>
              <a:rPr lang="en-GB" dirty="0"/>
              <a:t> </a:t>
            </a:r>
            <a:r>
              <a:rPr lang="en-GB" dirty="0" smtClean="0"/>
              <a:t>Permit range of possible responses</a:t>
            </a:r>
          </a:p>
          <a:p>
            <a:r>
              <a:rPr lang="en-GB" dirty="0"/>
              <a:t> </a:t>
            </a:r>
            <a:r>
              <a:rPr lang="en-GB" dirty="0" smtClean="0"/>
              <a:t>Variety is limited to creativity</a:t>
            </a:r>
          </a:p>
          <a:p>
            <a:r>
              <a:rPr lang="en-GB" dirty="0"/>
              <a:t>  </a:t>
            </a:r>
            <a:r>
              <a:rPr lang="en-GB" dirty="0" smtClean="0"/>
              <a:t>It is an information rich</a:t>
            </a:r>
          </a:p>
          <a:p>
            <a:r>
              <a:rPr lang="en-GB" dirty="0"/>
              <a:t>  </a:t>
            </a:r>
            <a:r>
              <a:rPr lang="en-GB" dirty="0" smtClean="0"/>
              <a:t>Qualitative measures include the range of options</a:t>
            </a:r>
            <a:endParaRPr lang="en-GB" dirty="0"/>
          </a:p>
        </p:txBody>
      </p:sp>
    </p:spTree>
    <p:extLst>
      <p:ext uri="{BB962C8B-B14F-4D97-AF65-F5344CB8AC3E}">
        <p14:creationId xmlns="" xmlns:p14="http://schemas.microsoft.com/office/powerpoint/2010/main" val="5133497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 Qualitative measures</a:t>
            </a:r>
            <a:endParaRPr lang="en-GB" dirty="0"/>
          </a:p>
        </p:txBody>
      </p:sp>
      <p:sp>
        <p:nvSpPr>
          <p:cNvPr id="3" name="Content Placeholder 2"/>
          <p:cNvSpPr>
            <a:spLocks noGrp="1"/>
          </p:cNvSpPr>
          <p:nvPr>
            <p:ph idx="1"/>
          </p:nvPr>
        </p:nvSpPr>
        <p:spPr/>
        <p:txBody>
          <a:bodyPr>
            <a:normAutofit fontScale="92500" lnSpcReduction="20000"/>
          </a:bodyPr>
          <a:lstStyle/>
          <a:p>
            <a:r>
              <a:rPr lang="en-GB" b="1" dirty="0" smtClean="0"/>
              <a:t>Word association:  </a:t>
            </a:r>
            <a:r>
              <a:rPr lang="en-GB" dirty="0" smtClean="0"/>
              <a:t>What comes to your mind when you hear the word</a:t>
            </a:r>
          </a:p>
          <a:p>
            <a:r>
              <a:rPr lang="en-GB" b="1" dirty="0" smtClean="0"/>
              <a:t>Projective techniques:  </a:t>
            </a:r>
            <a:r>
              <a:rPr lang="en-GB" dirty="0" smtClean="0"/>
              <a:t>Give an incomplete stimulus and ask people to complete it or give them an ambiguous stimulus and ask them to make sense of it </a:t>
            </a:r>
            <a:r>
              <a:rPr lang="en-GB" dirty="0" err="1" smtClean="0"/>
              <a:t>eg</a:t>
            </a:r>
            <a:r>
              <a:rPr lang="en-GB" dirty="0" smtClean="0"/>
              <a:t> bubble exercise</a:t>
            </a:r>
          </a:p>
          <a:p>
            <a:r>
              <a:rPr lang="en-GB" b="1" dirty="0" smtClean="0"/>
              <a:t>Visualization:  </a:t>
            </a:r>
            <a:r>
              <a:rPr lang="en-GB" dirty="0" smtClean="0"/>
              <a:t>To create a collage from magazines photos or drawing to depict their perception</a:t>
            </a:r>
          </a:p>
          <a:p>
            <a:r>
              <a:rPr lang="en-GB" b="1" dirty="0" smtClean="0"/>
              <a:t>Brand personification:  </a:t>
            </a:r>
            <a:r>
              <a:rPr lang="en-GB" dirty="0" smtClean="0"/>
              <a:t>What kind of the person they think when the brand is mentioned</a:t>
            </a:r>
          </a:p>
          <a:p>
            <a:r>
              <a:rPr lang="en-GB" dirty="0"/>
              <a:t> </a:t>
            </a:r>
            <a:r>
              <a:rPr lang="en-GB" b="1" dirty="0" smtClean="0"/>
              <a:t>Laddering: </a:t>
            </a:r>
            <a:r>
              <a:rPr lang="en-GB" dirty="0" smtClean="0"/>
              <a:t>Increasingly more why questions</a:t>
            </a:r>
          </a:p>
        </p:txBody>
      </p:sp>
    </p:spTree>
    <p:extLst>
      <p:ext uri="{BB962C8B-B14F-4D97-AF65-F5344CB8AC3E}">
        <p14:creationId xmlns="" xmlns:p14="http://schemas.microsoft.com/office/powerpoint/2010/main" val="15359816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 </a:t>
            </a:r>
            <a:r>
              <a:rPr lang="en-GB" smtClean="0"/>
              <a:t>Technological devices</a:t>
            </a:r>
            <a:endParaRPr lang="en-GB"/>
          </a:p>
        </p:txBody>
      </p:sp>
      <p:sp>
        <p:nvSpPr>
          <p:cNvPr id="3" name="Content Placeholder 2"/>
          <p:cNvSpPr>
            <a:spLocks noGrp="1"/>
          </p:cNvSpPr>
          <p:nvPr>
            <p:ph idx="1"/>
          </p:nvPr>
        </p:nvSpPr>
        <p:spPr/>
        <p:txBody>
          <a:bodyPr>
            <a:noAutofit/>
          </a:bodyPr>
          <a:lstStyle/>
          <a:p>
            <a:r>
              <a:rPr lang="en-GB" sz="2200" b="1" dirty="0" err="1" smtClean="0"/>
              <a:t>Glavanometer</a:t>
            </a:r>
            <a:r>
              <a:rPr lang="en-GB" sz="2200" dirty="0" smtClean="0"/>
              <a:t> can measure the interest or emotion aroused by exposure to specific ad or pictures</a:t>
            </a:r>
          </a:p>
          <a:p>
            <a:r>
              <a:rPr lang="en-GB" sz="2200" b="1" dirty="0" err="1" smtClean="0"/>
              <a:t>Tachistoscope</a:t>
            </a:r>
            <a:r>
              <a:rPr lang="en-GB" sz="2200" dirty="0" smtClean="0"/>
              <a:t>  Flashes an ad to a subject with an exposure interval that may range from less then 100</a:t>
            </a:r>
            <a:r>
              <a:rPr lang="en-GB" sz="2200" baseline="30000" dirty="0" smtClean="0"/>
              <a:t>th</a:t>
            </a:r>
            <a:r>
              <a:rPr lang="en-GB" sz="2200" dirty="0" smtClean="0"/>
              <a:t> of a second to several seconds </a:t>
            </a:r>
          </a:p>
          <a:p>
            <a:r>
              <a:rPr lang="en-GB" sz="2200" b="1" dirty="0" smtClean="0"/>
              <a:t>Eye camera: </a:t>
            </a:r>
            <a:r>
              <a:rPr lang="en-GB" sz="2200" dirty="0" smtClean="0"/>
              <a:t>Studies respondents’ eye to see where did their eyes land first and how they linger on a given item and so on</a:t>
            </a:r>
          </a:p>
          <a:p>
            <a:r>
              <a:rPr lang="en-US" sz="2200" b="1" dirty="0" smtClean="0"/>
              <a:t>Skin sensors, Brain wave  scanners and Full body scanners</a:t>
            </a:r>
          </a:p>
          <a:p>
            <a:r>
              <a:rPr lang="en-US" sz="2200" b="1" dirty="0" smtClean="0"/>
              <a:t>Audiometer </a:t>
            </a:r>
            <a:r>
              <a:rPr lang="en-US" sz="2200" dirty="0" smtClean="0"/>
              <a:t>can be attached to television sets in participating homes now records when the set is on and to which channels it is tuned.</a:t>
            </a:r>
          </a:p>
          <a:p>
            <a:r>
              <a:rPr lang="en-US" sz="2200" dirty="0" smtClean="0"/>
              <a:t> </a:t>
            </a:r>
            <a:r>
              <a:rPr lang="en-US" sz="2200" b="1" dirty="0" smtClean="0"/>
              <a:t>Global positioning systems </a:t>
            </a:r>
            <a:r>
              <a:rPr lang="en-US" sz="2200" dirty="0" smtClean="0"/>
              <a:t>can locate the position of a respondent</a:t>
            </a:r>
            <a:endParaRPr lang="en-GB" sz="2200" dirty="0" smtClean="0"/>
          </a:p>
        </p:txBody>
      </p:sp>
    </p:spTree>
    <p:extLst>
      <p:ext uri="{BB962C8B-B14F-4D97-AF65-F5344CB8AC3E}">
        <p14:creationId xmlns="" xmlns:p14="http://schemas.microsoft.com/office/powerpoint/2010/main" val="326237769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Sampling plan</a:t>
            </a:r>
            <a:endParaRPr lang="en-US" dirty="0"/>
          </a:p>
        </p:txBody>
      </p:sp>
      <p:sp>
        <p:nvSpPr>
          <p:cNvPr id="3" name="Content Placeholder 2"/>
          <p:cNvSpPr>
            <a:spLocks noGrp="1"/>
          </p:cNvSpPr>
          <p:nvPr>
            <p:ph idx="1"/>
          </p:nvPr>
        </p:nvSpPr>
        <p:spPr/>
        <p:txBody>
          <a:bodyPr/>
          <a:lstStyle/>
          <a:p>
            <a:r>
              <a:rPr lang="en-US" b="1" dirty="0" smtClean="0"/>
              <a:t>Sampling unit: </a:t>
            </a:r>
            <a:r>
              <a:rPr lang="en-US" dirty="0" smtClean="0"/>
              <a:t>who is to be surveyed?</a:t>
            </a:r>
          </a:p>
          <a:p>
            <a:r>
              <a:rPr lang="en-US" b="1" dirty="0" smtClean="0"/>
              <a:t>Sample size: </a:t>
            </a:r>
            <a:r>
              <a:rPr lang="en-US" dirty="0" smtClean="0"/>
              <a:t>how many people should be surveyed?</a:t>
            </a:r>
          </a:p>
          <a:p>
            <a:pPr lvl="1"/>
            <a:r>
              <a:rPr lang="en-US" dirty="0" smtClean="0"/>
              <a:t> Large samples give more reliable results</a:t>
            </a:r>
          </a:p>
          <a:p>
            <a:pPr lvl="1"/>
            <a:r>
              <a:rPr lang="en-US" dirty="0" smtClean="0"/>
              <a:t> 1% of total population is a reliable sample</a:t>
            </a:r>
          </a:p>
          <a:p>
            <a:r>
              <a:rPr lang="en-US" dirty="0" smtClean="0"/>
              <a:t> </a:t>
            </a:r>
            <a:r>
              <a:rPr lang="en-US" b="1" dirty="0" smtClean="0"/>
              <a:t>Sampling procedure: </a:t>
            </a:r>
            <a:r>
              <a:rPr lang="en-US" dirty="0" smtClean="0"/>
              <a:t>how should we choose the respondents?</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Contact Method</a:t>
            </a:r>
            <a:endParaRPr lang="en-US" dirty="0"/>
          </a:p>
        </p:txBody>
      </p:sp>
      <p:sp>
        <p:nvSpPr>
          <p:cNvPr id="3" name="Content Placeholder 2"/>
          <p:cNvSpPr>
            <a:spLocks noGrp="1"/>
          </p:cNvSpPr>
          <p:nvPr>
            <p:ph idx="1"/>
          </p:nvPr>
        </p:nvSpPr>
        <p:spPr/>
        <p:txBody>
          <a:bodyPr/>
          <a:lstStyle/>
          <a:p>
            <a:r>
              <a:rPr lang="en-US" dirty="0" smtClean="0"/>
              <a:t>Mail contacts</a:t>
            </a:r>
          </a:p>
          <a:p>
            <a:r>
              <a:rPr lang="en-US" dirty="0" smtClean="0"/>
              <a:t>Telephone contact</a:t>
            </a:r>
          </a:p>
          <a:p>
            <a:r>
              <a:rPr lang="en-US" dirty="0" smtClean="0"/>
              <a:t>Personal contacts</a:t>
            </a:r>
          </a:p>
          <a:p>
            <a:r>
              <a:rPr lang="en-US" dirty="0" smtClean="0"/>
              <a:t>Online contacts</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Online Research Pros and Cons</a:t>
            </a:r>
            <a:endParaRPr lang="en-US" dirty="0"/>
          </a:p>
        </p:txBody>
      </p:sp>
      <p:sp>
        <p:nvSpPr>
          <p:cNvPr id="3" name="Content Placeholder 2"/>
          <p:cNvSpPr>
            <a:spLocks noGrp="1"/>
          </p:cNvSpPr>
          <p:nvPr>
            <p:ph sz="half" idx="1"/>
          </p:nvPr>
        </p:nvSpPr>
        <p:spPr/>
        <p:txBody>
          <a:bodyPr>
            <a:normAutofit fontScale="92500"/>
          </a:bodyPr>
          <a:lstStyle/>
          <a:p>
            <a:pPr>
              <a:buNone/>
            </a:pPr>
            <a:r>
              <a:rPr lang="en-US" sz="3200" b="1" dirty="0" smtClean="0"/>
              <a:t>Advantages </a:t>
            </a:r>
          </a:p>
          <a:p>
            <a:r>
              <a:rPr lang="en-US" dirty="0" smtClean="0"/>
              <a:t> Online research is inexpensive</a:t>
            </a:r>
          </a:p>
          <a:p>
            <a:r>
              <a:rPr lang="en-US" dirty="0" smtClean="0"/>
              <a:t> Online research is fast</a:t>
            </a:r>
          </a:p>
          <a:p>
            <a:r>
              <a:rPr lang="en-US" dirty="0" smtClean="0"/>
              <a:t> People tend to be honest and thoughtful online</a:t>
            </a:r>
          </a:p>
          <a:p>
            <a:r>
              <a:rPr lang="en-US" dirty="0" smtClean="0"/>
              <a:t> Online research is versatile</a:t>
            </a:r>
            <a:endParaRPr lang="en-US" dirty="0"/>
          </a:p>
        </p:txBody>
      </p:sp>
      <p:sp>
        <p:nvSpPr>
          <p:cNvPr id="4" name="Content Placeholder 3"/>
          <p:cNvSpPr>
            <a:spLocks noGrp="1"/>
          </p:cNvSpPr>
          <p:nvPr>
            <p:ph sz="half" idx="2"/>
          </p:nvPr>
        </p:nvSpPr>
        <p:spPr/>
        <p:txBody>
          <a:bodyPr>
            <a:normAutofit fontScale="92500"/>
          </a:bodyPr>
          <a:lstStyle/>
          <a:p>
            <a:pPr>
              <a:buNone/>
            </a:pPr>
            <a:r>
              <a:rPr lang="en-US" b="1" dirty="0" smtClean="0"/>
              <a:t>Disadvantages </a:t>
            </a:r>
          </a:p>
          <a:p>
            <a:r>
              <a:rPr lang="en-US" dirty="0" smtClean="0"/>
              <a:t> Sample can be small and skewed</a:t>
            </a:r>
          </a:p>
          <a:p>
            <a:r>
              <a:rPr lang="en-US" dirty="0" smtClean="0"/>
              <a:t> Online panels and communities can suffer from excessive turnovers</a:t>
            </a:r>
          </a:p>
          <a:p>
            <a:r>
              <a:rPr lang="en-US" dirty="0" smtClean="0"/>
              <a:t> Online market-research can suffer from technological problems and inconsistencies</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Collect the information</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The data collection phase of marketing research is generally the most expensive and the most prone to errors.</a:t>
            </a:r>
          </a:p>
          <a:p>
            <a:r>
              <a:rPr lang="en-US" dirty="0" smtClean="0"/>
              <a:t>Data collection is a daunting task</a:t>
            </a:r>
          </a:p>
          <a:p>
            <a:r>
              <a:rPr lang="en-US" dirty="0" smtClean="0"/>
              <a:t>Respondents may be inaccessible or contacted again or replaced</a:t>
            </a:r>
          </a:p>
          <a:p>
            <a:r>
              <a:rPr lang="en-US" dirty="0" smtClean="0"/>
              <a:t>Respondents may refuse to cooperate</a:t>
            </a:r>
          </a:p>
          <a:p>
            <a:r>
              <a:rPr lang="en-US" dirty="0" smtClean="0"/>
              <a:t>Give biased are dishonest answers</a:t>
            </a:r>
          </a:p>
          <a:p>
            <a:r>
              <a:rPr lang="en-US" dirty="0" smtClean="0"/>
              <a:t>Internationally of the biggest obstacle to collect information is the need to achieve consistency</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Analysis of information</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 This is the step to extract finding by tabulating the data and developing summary measures</a:t>
            </a:r>
          </a:p>
          <a:p>
            <a:r>
              <a:rPr lang="en-US" dirty="0" smtClean="0"/>
              <a:t> Researchers use’s advanced statistical techniques and decision models to find and discover hidden trends in the data</a:t>
            </a:r>
          </a:p>
          <a:p>
            <a:r>
              <a:rPr lang="en-US" dirty="0" smtClean="0"/>
              <a:t> Researcher may test hypotheses and theory applying sensitivity analysis to test assumptions and strength of the conclusion</a:t>
            </a:r>
          </a:p>
          <a:p>
            <a:r>
              <a:rPr lang="en-US" dirty="0" smtClean="0"/>
              <a:t> Researchers use many sophisticated software packages is to analyze data for example SPSS, </a:t>
            </a:r>
            <a:r>
              <a:rPr lang="en-US" dirty="0" err="1" smtClean="0"/>
              <a:t>EViews</a:t>
            </a:r>
            <a:r>
              <a:rPr lang="en-US" dirty="0" smtClean="0"/>
              <a:t> etc.</a:t>
            </a:r>
          </a:p>
          <a:p>
            <a:pPr>
              <a:buNone/>
            </a:pP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Last Two Steps</a:t>
            </a:r>
            <a:endParaRPr lang="en-US" dirty="0"/>
          </a:p>
        </p:txBody>
      </p:sp>
      <p:sp>
        <p:nvSpPr>
          <p:cNvPr id="3" name="Content Placeholder 2"/>
          <p:cNvSpPr>
            <a:spLocks noGrp="1"/>
          </p:cNvSpPr>
          <p:nvPr>
            <p:ph idx="1"/>
          </p:nvPr>
        </p:nvSpPr>
        <p:spPr/>
        <p:txBody>
          <a:bodyPr/>
          <a:lstStyle/>
          <a:p>
            <a:r>
              <a:rPr lang="en-US" dirty="0" smtClean="0"/>
              <a:t> Present the findings</a:t>
            </a:r>
          </a:p>
          <a:p>
            <a:r>
              <a:rPr lang="en-US" dirty="0" smtClean="0"/>
              <a:t> Make the </a:t>
            </a:r>
            <a:r>
              <a:rPr lang="en-US" dirty="0" smtClean="0"/>
              <a:t>decisions</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5921</TotalTime>
  <Words>708</Words>
  <Application>Microsoft Office PowerPoint</Application>
  <PresentationFormat>On-screen Show (4:3)</PresentationFormat>
  <Paragraphs>90</Paragraphs>
  <Slides>16</Slides>
  <Notes>3</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Applied Marketing Strategies</vt:lpstr>
      <vt:lpstr>Marketing Ecology</vt:lpstr>
      <vt:lpstr>Lecture Agenda</vt:lpstr>
      <vt:lpstr> Marketing research Process</vt:lpstr>
      <vt:lpstr>Research Instruments</vt:lpstr>
      <vt:lpstr> Questionnaires</vt:lpstr>
      <vt:lpstr> Questionnaires</vt:lpstr>
      <vt:lpstr> Qualitative measures</vt:lpstr>
      <vt:lpstr> Qualitative measures</vt:lpstr>
      <vt:lpstr> Technological devices</vt:lpstr>
      <vt:lpstr> Sampling plan</vt:lpstr>
      <vt:lpstr>Contact Method</vt:lpstr>
      <vt:lpstr> Online Research Pros and Cons</vt:lpstr>
      <vt:lpstr> Collect the information</vt:lpstr>
      <vt:lpstr> Analysis of information</vt:lpstr>
      <vt:lpstr>Last Two Steps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Applied Marketing Strategies</dc:title>
  <dc:creator>Umar</dc:creator>
  <cp:lastModifiedBy>NTS</cp:lastModifiedBy>
  <cp:revision>69</cp:revision>
  <dcterms:created xsi:type="dcterms:W3CDTF">2006-08-16T00:00:00Z</dcterms:created>
  <dcterms:modified xsi:type="dcterms:W3CDTF">2012-12-19T09:35:43Z</dcterms:modified>
</cp:coreProperties>
</file>