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289" autoAdjust="0"/>
    <p:restoredTop sz="65210" autoAdjust="0"/>
  </p:normalViewPr>
  <p:slideViewPr>
    <p:cSldViewPr>
      <p:cViewPr varScale="1">
        <p:scale>
          <a:sx n="87" d="100"/>
          <a:sy n="87" d="100"/>
        </p:scale>
        <p:origin x="-762" y="-84"/>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18/12/2012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14</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dirty="0" smtClean="0"/>
              <a:t>What is Marketing Research</a:t>
            </a:r>
          </a:p>
        </p:txBody>
      </p:sp>
    </p:spTree>
    <p:extLst>
      <p:ext uri="{BB962C8B-B14F-4D97-AF65-F5344CB8AC3E}">
        <p14:creationId xmlns="" xmlns:p14="http://schemas.microsoft.com/office/powerpoint/2010/main" val="213786682"/>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Marketing research Process</a:t>
            </a:r>
          </a:p>
        </p:txBody>
      </p:sp>
      <p:sp>
        <p:nvSpPr>
          <p:cNvPr id="3" name="Content Placeholder 2"/>
          <p:cNvSpPr>
            <a:spLocks noGrp="1"/>
          </p:cNvSpPr>
          <p:nvPr>
            <p:ph idx="1"/>
          </p:nvPr>
        </p:nvSpPr>
        <p:spPr/>
        <p:txBody>
          <a:bodyPr/>
          <a:lstStyle/>
          <a:p>
            <a:r>
              <a:rPr lang="en-GB" dirty="0"/>
              <a:t> </a:t>
            </a:r>
            <a:r>
              <a:rPr lang="en-GB" dirty="0" smtClean="0"/>
              <a:t>Marketing </a:t>
            </a:r>
            <a:r>
              <a:rPr lang="en-GB" dirty="0"/>
              <a:t>research process f</a:t>
            </a:r>
            <a:r>
              <a:rPr lang="en-GB" dirty="0" smtClean="0"/>
              <a:t>ollows </a:t>
            </a:r>
            <a:r>
              <a:rPr lang="en-GB" dirty="0"/>
              <a:t>six </a:t>
            </a:r>
            <a:r>
              <a:rPr lang="en-GB" dirty="0" smtClean="0"/>
              <a:t>steps</a:t>
            </a:r>
          </a:p>
          <a:p>
            <a:r>
              <a:rPr lang="en-GB" dirty="0"/>
              <a:t> </a:t>
            </a:r>
            <a:r>
              <a:rPr lang="en-GB" dirty="0" smtClean="0"/>
              <a:t>Defining </a:t>
            </a:r>
            <a:r>
              <a:rPr lang="en-GB" dirty="0"/>
              <a:t>the problem and research </a:t>
            </a:r>
            <a:r>
              <a:rPr lang="en-GB" dirty="0" smtClean="0"/>
              <a:t>objectives</a:t>
            </a:r>
          </a:p>
          <a:p>
            <a:r>
              <a:rPr lang="en-GB" dirty="0"/>
              <a:t> Developing the </a:t>
            </a:r>
            <a:r>
              <a:rPr lang="en-GB" dirty="0" smtClean="0"/>
              <a:t>research plan</a:t>
            </a:r>
          </a:p>
          <a:p>
            <a:r>
              <a:rPr lang="en-GB" dirty="0"/>
              <a:t> Collecting </a:t>
            </a:r>
            <a:r>
              <a:rPr lang="en-GB" dirty="0" smtClean="0"/>
              <a:t>information</a:t>
            </a:r>
          </a:p>
          <a:p>
            <a:r>
              <a:rPr lang="en-GB" dirty="0"/>
              <a:t> </a:t>
            </a:r>
            <a:r>
              <a:rPr lang="en-GB" dirty="0" smtClean="0"/>
              <a:t>Analyse </a:t>
            </a:r>
            <a:r>
              <a:rPr lang="en-GB" dirty="0"/>
              <a:t>the </a:t>
            </a:r>
            <a:r>
              <a:rPr lang="en-GB" dirty="0" smtClean="0"/>
              <a:t>information</a:t>
            </a:r>
          </a:p>
          <a:p>
            <a:r>
              <a:rPr lang="en-GB" dirty="0"/>
              <a:t> Present the </a:t>
            </a:r>
            <a:r>
              <a:rPr lang="en-GB" dirty="0" smtClean="0"/>
              <a:t>findings</a:t>
            </a:r>
          </a:p>
          <a:p>
            <a:r>
              <a:rPr lang="en-GB" dirty="0"/>
              <a:t> Make the decisions</a:t>
            </a:r>
          </a:p>
        </p:txBody>
      </p:sp>
    </p:spTree>
    <p:extLst>
      <p:ext uri="{BB962C8B-B14F-4D97-AF65-F5344CB8AC3E}">
        <p14:creationId xmlns="" xmlns:p14="http://schemas.microsoft.com/office/powerpoint/2010/main" val="14147310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b="1" dirty="0"/>
              <a:t> Defining the problem, </a:t>
            </a:r>
            <a:r>
              <a:rPr lang="en-GB" sz="4000" b="1" dirty="0" smtClean="0"/>
              <a:t>and </a:t>
            </a:r>
            <a:r>
              <a:rPr lang="en-GB" sz="4000" b="1" dirty="0"/>
              <a:t>the research objectives</a:t>
            </a:r>
          </a:p>
        </p:txBody>
      </p:sp>
      <p:sp>
        <p:nvSpPr>
          <p:cNvPr id="3" name="Content Placeholder 2"/>
          <p:cNvSpPr>
            <a:spLocks noGrp="1"/>
          </p:cNvSpPr>
          <p:nvPr>
            <p:ph idx="1"/>
          </p:nvPr>
        </p:nvSpPr>
        <p:spPr/>
        <p:txBody>
          <a:bodyPr>
            <a:normAutofit fontScale="92500" lnSpcReduction="10000"/>
          </a:bodyPr>
          <a:lstStyle/>
          <a:p>
            <a:r>
              <a:rPr lang="en-GB" dirty="0"/>
              <a:t>Problems must not be defined two broadly or too </a:t>
            </a:r>
            <a:r>
              <a:rPr lang="en-GB" dirty="0" smtClean="0"/>
              <a:t>narrowly</a:t>
            </a:r>
          </a:p>
          <a:p>
            <a:r>
              <a:rPr lang="en-GB" dirty="0" smtClean="0"/>
              <a:t>Too </a:t>
            </a:r>
            <a:r>
              <a:rPr lang="en-GB" dirty="0"/>
              <a:t>broadly defined problem leads to excessive wastage of </a:t>
            </a:r>
            <a:r>
              <a:rPr lang="en-GB" dirty="0" smtClean="0"/>
              <a:t>resources</a:t>
            </a:r>
          </a:p>
          <a:p>
            <a:r>
              <a:rPr lang="en-GB" dirty="0" smtClean="0"/>
              <a:t>To </a:t>
            </a:r>
            <a:r>
              <a:rPr lang="en-GB" dirty="0"/>
              <a:t>narrowly define the problem lead to Inadequate data or information to make </a:t>
            </a:r>
            <a:r>
              <a:rPr lang="en-GB" dirty="0" smtClean="0"/>
              <a:t>decision</a:t>
            </a:r>
          </a:p>
          <a:p>
            <a:r>
              <a:rPr lang="en-GB" dirty="0"/>
              <a:t> What is to research (The content, the scope</a:t>
            </a:r>
            <a:r>
              <a:rPr lang="en-GB" dirty="0" smtClean="0"/>
              <a:t>)</a:t>
            </a:r>
          </a:p>
          <a:p>
            <a:r>
              <a:rPr lang="en-GB" dirty="0"/>
              <a:t> Why Is it to be </a:t>
            </a:r>
            <a:r>
              <a:rPr lang="en-GB" dirty="0" smtClean="0"/>
              <a:t>Researched (The decisions that are to be made)</a:t>
            </a:r>
            <a:endParaRPr lang="en-GB" dirty="0"/>
          </a:p>
        </p:txBody>
      </p:sp>
    </p:spTree>
    <p:extLst>
      <p:ext uri="{BB962C8B-B14F-4D97-AF65-F5344CB8AC3E}">
        <p14:creationId xmlns="" xmlns:p14="http://schemas.microsoft.com/office/powerpoint/2010/main" val="29319402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 the research plan</a:t>
            </a:r>
            <a:endParaRPr lang="en-GB" dirty="0"/>
          </a:p>
        </p:txBody>
      </p:sp>
      <p:sp>
        <p:nvSpPr>
          <p:cNvPr id="3" name="Content Placeholder 2"/>
          <p:cNvSpPr>
            <a:spLocks noGrp="1"/>
          </p:cNvSpPr>
          <p:nvPr>
            <p:ph idx="1"/>
          </p:nvPr>
        </p:nvSpPr>
        <p:spPr/>
        <p:txBody>
          <a:bodyPr>
            <a:normAutofit lnSpcReduction="10000"/>
          </a:bodyPr>
          <a:lstStyle/>
          <a:p>
            <a:r>
              <a:rPr lang="en-GB" dirty="0" smtClean="0"/>
              <a:t>The second stage of marketing research requires to develop the most efficient plan for gathering required information</a:t>
            </a:r>
          </a:p>
          <a:p>
            <a:r>
              <a:rPr lang="en-GB" dirty="0"/>
              <a:t> </a:t>
            </a:r>
            <a:r>
              <a:rPr lang="en-GB" dirty="0" smtClean="0"/>
              <a:t>This involves decision on</a:t>
            </a:r>
          </a:p>
          <a:p>
            <a:pPr lvl="1"/>
            <a:r>
              <a:rPr lang="en-GB" dirty="0"/>
              <a:t> </a:t>
            </a:r>
            <a:r>
              <a:rPr lang="en-GB" dirty="0" smtClean="0"/>
              <a:t>Data sources</a:t>
            </a:r>
          </a:p>
          <a:p>
            <a:pPr lvl="1"/>
            <a:r>
              <a:rPr lang="en-GB" dirty="0"/>
              <a:t> </a:t>
            </a:r>
            <a:r>
              <a:rPr lang="en-GB" dirty="0" smtClean="0"/>
              <a:t>Research approaches</a:t>
            </a:r>
          </a:p>
          <a:p>
            <a:pPr lvl="1"/>
            <a:r>
              <a:rPr lang="en-GB" dirty="0"/>
              <a:t> </a:t>
            </a:r>
            <a:r>
              <a:rPr lang="en-GB" dirty="0" smtClean="0"/>
              <a:t>Research instruments</a:t>
            </a:r>
          </a:p>
          <a:p>
            <a:pPr lvl="1"/>
            <a:r>
              <a:rPr lang="en-GB" dirty="0"/>
              <a:t> </a:t>
            </a:r>
            <a:r>
              <a:rPr lang="en-GB" dirty="0" smtClean="0"/>
              <a:t>Sampling plan</a:t>
            </a:r>
          </a:p>
          <a:p>
            <a:pPr lvl="1"/>
            <a:r>
              <a:rPr lang="en-GB" dirty="0"/>
              <a:t> </a:t>
            </a:r>
            <a:r>
              <a:rPr lang="en-GB" dirty="0" smtClean="0"/>
              <a:t>Contact method</a:t>
            </a:r>
            <a:endParaRPr lang="en-GB" dirty="0"/>
          </a:p>
        </p:txBody>
      </p:sp>
    </p:spTree>
    <p:extLst>
      <p:ext uri="{BB962C8B-B14F-4D97-AF65-F5344CB8AC3E}">
        <p14:creationId xmlns="" xmlns:p14="http://schemas.microsoft.com/office/powerpoint/2010/main" val="20561493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Data sources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 There are two types of data</a:t>
            </a:r>
          </a:p>
          <a:p>
            <a:r>
              <a:rPr lang="en-GB" dirty="0"/>
              <a:t> </a:t>
            </a:r>
            <a:r>
              <a:rPr lang="en-GB" dirty="0" smtClean="0"/>
              <a:t>Primary data</a:t>
            </a:r>
          </a:p>
          <a:p>
            <a:r>
              <a:rPr lang="en-GB" dirty="0"/>
              <a:t> </a:t>
            </a:r>
            <a:r>
              <a:rPr lang="en-GB" dirty="0" smtClean="0"/>
              <a:t>Secondary  </a:t>
            </a:r>
            <a:r>
              <a:rPr lang="en-GB" dirty="0" smtClean="0"/>
              <a:t>data</a:t>
            </a:r>
          </a:p>
          <a:p>
            <a:r>
              <a:rPr lang="en-GB" dirty="0"/>
              <a:t> </a:t>
            </a:r>
            <a:r>
              <a:rPr lang="en-GB" dirty="0" smtClean="0"/>
              <a:t>Primary data collection is an expensive process</a:t>
            </a:r>
          </a:p>
          <a:p>
            <a:r>
              <a:rPr lang="en-GB" dirty="0"/>
              <a:t> </a:t>
            </a:r>
            <a:r>
              <a:rPr lang="en-GB" dirty="0" smtClean="0"/>
              <a:t>Collect primary data when second data is</a:t>
            </a:r>
          </a:p>
          <a:p>
            <a:pPr lvl="1"/>
            <a:r>
              <a:rPr lang="en-GB" dirty="0" smtClean="0"/>
              <a:t>Outdated</a:t>
            </a:r>
          </a:p>
          <a:p>
            <a:pPr lvl="1"/>
            <a:r>
              <a:rPr lang="en-GB" dirty="0" smtClean="0"/>
              <a:t>Inaccurate</a:t>
            </a:r>
          </a:p>
          <a:p>
            <a:pPr lvl="1"/>
            <a:r>
              <a:rPr lang="en-GB" dirty="0" smtClean="0"/>
              <a:t>Unreliable</a:t>
            </a:r>
          </a:p>
          <a:p>
            <a:pPr lvl="1"/>
            <a:r>
              <a:rPr lang="en-GB" dirty="0" smtClean="0"/>
              <a:t>Incomplete </a:t>
            </a:r>
          </a:p>
        </p:txBody>
      </p:sp>
    </p:spTree>
    <p:extLst>
      <p:ext uri="{BB962C8B-B14F-4D97-AF65-F5344CB8AC3E}">
        <p14:creationId xmlns="" xmlns:p14="http://schemas.microsoft.com/office/powerpoint/2010/main" val="826191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Research Approaches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  Data can be collected in five ways</a:t>
            </a:r>
          </a:p>
          <a:p>
            <a:pPr marL="971550" lvl="1" indent="-514350">
              <a:buFont typeface="+mj-lt"/>
              <a:buAutoNum type="arabicPeriod"/>
            </a:pPr>
            <a:r>
              <a:rPr lang="en-GB" dirty="0"/>
              <a:t> </a:t>
            </a:r>
            <a:r>
              <a:rPr lang="en-GB" dirty="0" smtClean="0"/>
              <a:t>Observation</a:t>
            </a:r>
          </a:p>
          <a:p>
            <a:pPr marL="971550" lvl="1" indent="-514350">
              <a:buFont typeface="+mj-lt"/>
              <a:buAutoNum type="arabicPeriod"/>
            </a:pPr>
            <a:r>
              <a:rPr lang="en-GB" dirty="0"/>
              <a:t> </a:t>
            </a:r>
            <a:r>
              <a:rPr lang="en-GB" dirty="0" smtClean="0"/>
              <a:t>Focus groups</a:t>
            </a:r>
          </a:p>
          <a:p>
            <a:pPr marL="971550" lvl="1" indent="-514350">
              <a:buFont typeface="+mj-lt"/>
              <a:buAutoNum type="arabicPeriod"/>
            </a:pPr>
            <a:r>
              <a:rPr lang="en-GB" dirty="0"/>
              <a:t>  </a:t>
            </a:r>
            <a:r>
              <a:rPr lang="en-GB" dirty="0" smtClean="0"/>
              <a:t>Surveys</a:t>
            </a:r>
          </a:p>
          <a:p>
            <a:pPr marL="971550" lvl="1" indent="-514350">
              <a:buFont typeface="+mj-lt"/>
              <a:buAutoNum type="arabicPeriod"/>
            </a:pPr>
            <a:r>
              <a:rPr lang="en-GB" dirty="0"/>
              <a:t> </a:t>
            </a:r>
            <a:r>
              <a:rPr lang="en-GB" dirty="0" smtClean="0"/>
              <a:t>Behavioural data</a:t>
            </a:r>
          </a:p>
          <a:p>
            <a:pPr marL="971550" lvl="1" indent="-514350">
              <a:buFont typeface="+mj-lt"/>
              <a:buAutoNum type="arabicPeriod"/>
            </a:pPr>
            <a:r>
              <a:rPr lang="en-GB" dirty="0"/>
              <a:t> </a:t>
            </a:r>
            <a:r>
              <a:rPr lang="en-GB" dirty="0" smtClean="0"/>
              <a:t>Experiments</a:t>
            </a:r>
          </a:p>
          <a:p>
            <a:r>
              <a:rPr lang="en-GB" b="1" dirty="0" smtClean="0"/>
              <a:t>Observational research  </a:t>
            </a:r>
            <a:r>
              <a:rPr lang="en-GB" dirty="0" smtClean="0"/>
              <a:t>is gathering data by  observing the relevant actors and </a:t>
            </a:r>
            <a:r>
              <a:rPr lang="en-GB" dirty="0"/>
              <a:t>settings </a:t>
            </a:r>
            <a:r>
              <a:rPr lang="en-GB" dirty="0" smtClean="0"/>
              <a:t>unobtrusively </a:t>
            </a:r>
          </a:p>
          <a:p>
            <a:r>
              <a:rPr lang="en-GB" dirty="0"/>
              <a:t> </a:t>
            </a:r>
            <a:r>
              <a:rPr lang="en-GB" dirty="0" smtClean="0"/>
              <a:t>Ethnographic research is a good example of observational research</a:t>
            </a:r>
          </a:p>
          <a:p>
            <a:endParaRPr lang="en-GB" dirty="0" smtClean="0"/>
          </a:p>
        </p:txBody>
      </p:sp>
    </p:spTree>
    <p:extLst>
      <p:ext uri="{BB962C8B-B14F-4D97-AF65-F5344CB8AC3E}">
        <p14:creationId xmlns="" xmlns:p14="http://schemas.microsoft.com/office/powerpoint/2010/main" val="5588490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Research Approaches</a:t>
            </a:r>
          </a:p>
        </p:txBody>
      </p:sp>
      <p:sp>
        <p:nvSpPr>
          <p:cNvPr id="3" name="Content Placeholder 2"/>
          <p:cNvSpPr>
            <a:spLocks noGrp="1"/>
          </p:cNvSpPr>
          <p:nvPr>
            <p:ph idx="1"/>
          </p:nvPr>
        </p:nvSpPr>
        <p:spPr/>
        <p:txBody>
          <a:bodyPr>
            <a:normAutofit fontScale="85000" lnSpcReduction="20000"/>
          </a:bodyPr>
          <a:lstStyle/>
          <a:p>
            <a:r>
              <a:rPr lang="en-GB" b="1" dirty="0" smtClean="0"/>
              <a:t>Focus group </a:t>
            </a:r>
            <a:r>
              <a:rPr lang="en-GB" dirty="0" smtClean="0"/>
              <a:t>is gathering of 6 to 10 people who are invited to spend a few hours with a skilled moderator in order to discuss a product, service, organization or any other marketing entity</a:t>
            </a:r>
          </a:p>
          <a:p>
            <a:r>
              <a:rPr lang="en-GB" dirty="0"/>
              <a:t> </a:t>
            </a:r>
            <a:r>
              <a:rPr lang="en-GB" dirty="0" smtClean="0"/>
              <a:t>Normally some gifts or incentives are offered for attending</a:t>
            </a:r>
          </a:p>
          <a:p>
            <a:r>
              <a:rPr lang="en-GB" dirty="0"/>
              <a:t>  </a:t>
            </a:r>
            <a:r>
              <a:rPr lang="en-GB" dirty="0" smtClean="0"/>
              <a:t>Moderator of focus group must be</a:t>
            </a:r>
          </a:p>
          <a:p>
            <a:pPr lvl="1"/>
            <a:r>
              <a:rPr lang="en-GB" dirty="0"/>
              <a:t> </a:t>
            </a:r>
            <a:r>
              <a:rPr lang="en-GB" dirty="0" smtClean="0"/>
              <a:t>Objective</a:t>
            </a:r>
          </a:p>
          <a:p>
            <a:pPr lvl="1"/>
            <a:r>
              <a:rPr lang="en-GB" dirty="0"/>
              <a:t> </a:t>
            </a:r>
            <a:r>
              <a:rPr lang="en-GB" dirty="0" smtClean="0"/>
              <a:t>Knowledgeable</a:t>
            </a:r>
          </a:p>
          <a:p>
            <a:pPr lvl="1"/>
            <a:r>
              <a:rPr lang="en-GB" dirty="0"/>
              <a:t> </a:t>
            </a:r>
            <a:r>
              <a:rPr lang="en-GB" dirty="0" smtClean="0"/>
              <a:t>Skilled in group dynamics</a:t>
            </a:r>
          </a:p>
          <a:p>
            <a:r>
              <a:rPr lang="en-GB" dirty="0"/>
              <a:t> </a:t>
            </a:r>
            <a:r>
              <a:rPr lang="en-GB" dirty="0" smtClean="0"/>
              <a:t>One way mirror and recording devices</a:t>
            </a:r>
          </a:p>
          <a:p>
            <a:r>
              <a:rPr lang="en-GB" dirty="0"/>
              <a:t> </a:t>
            </a:r>
            <a:r>
              <a:rPr lang="en-GB" dirty="0" smtClean="0"/>
              <a:t>Transcripts</a:t>
            </a:r>
          </a:p>
        </p:txBody>
      </p:sp>
    </p:spTree>
    <p:extLst>
      <p:ext uri="{BB962C8B-B14F-4D97-AF65-F5344CB8AC3E}">
        <p14:creationId xmlns="" xmlns:p14="http://schemas.microsoft.com/office/powerpoint/2010/main" val="30742587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Research Approaches</a:t>
            </a:r>
          </a:p>
        </p:txBody>
      </p:sp>
      <p:sp>
        <p:nvSpPr>
          <p:cNvPr id="3" name="Content Placeholder 2"/>
          <p:cNvSpPr>
            <a:spLocks noGrp="1"/>
          </p:cNvSpPr>
          <p:nvPr>
            <p:ph idx="1"/>
          </p:nvPr>
        </p:nvSpPr>
        <p:spPr/>
        <p:txBody>
          <a:bodyPr>
            <a:normAutofit/>
          </a:bodyPr>
          <a:lstStyle/>
          <a:p>
            <a:r>
              <a:rPr lang="en-GB" b="1" dirty="0" smtClean="0"/>
              <a:t>surveys</a:t>
            </a:r>
            <a:r>
              <a:rPr lang="en-GB" dirty="0" smtClean="0"/>
              <a:t> are best suited for descriptive research</a:t>
            </a:r>
          </a:p>
          <a:p>
            <a:pPr lvl="1"/>
            <a:r>
              <a:rPr lang="en-GB" dirty="0"/>
              <a:t> P</a:t>
            </a:r>
            <a:r>
              <a:rPr lang="en-GB" dirty="0" smtClean="0"/>
              <a:t>eoples knowledge</a:t>
            </a:r>
          </a:p>
          <a:p>
            <a:pPr lvl="1"/>
            <a:r>
              <a:rPr lang="en-GB" dirty="0"/>
              <a:t> </a:t>
            </a:r>
            <a:r>
              <a:rPr lang="en-GB" dirty="0" smtClean="0"/>
              <a:t>Beliefs</a:t>
            </a:r>
          </a:p>
          <a:p>
            <a:pPr lvl="1"/>
            <a:r>
              <a:rPr lang="en-GB" dirty="0"/>
              <a:t> </a:t>
            </a:r>
            <a:r>
              <a:rPr lang="en-GB" dirty="0" smtClean="0"/>
              <a:t>Preferences</a:t>
            </a:r>
          </a:p>
          <a:p>
            <a:pPr lvl="1"/>
            <a:r>
              <a:rPr lang="en-GB" dirty="0"/>
              <a:t> </a:t>
            </a:r>
            <a:r>
              <a:rPr lang="en-GB" dirty="0" smtClean="0"/>
              <a:t>Satisfaction</a:t>
            </a:r>
            <a:endParaRPr lang="en-GB" dirty="0"/>
          </a:p>
          <a:p>
            <a:r>
              <a:rPr lang="en-GB" dirty="0" smtClean="0"/>
              <a:t> Usually uses  Questionnaires</a:t>
            </a:r>
          </a:p>
          <a:p>
            <a:endParaRPr lang="en-GB" dirty="0" smtClean="0"/>
          </a:p>
        </p:txBody>
      </p:sp>
    </p:spTree>
    <p:extLst>
      <p:ext uri="{BB962C8B-B14F-4D97-AF65-F5344CB8AC3E}">
        <p14:creationId xmlns="" xmlns:p14="http://schemas.microsoft.com/office/powerpoint/2010/main" val="14651929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Research Approaches</a:t>
            </a:r>
          </a:p>
        </p:txBody>
      </p:sp>
      <p:sp>
        <p:nvSpPr>
          <p:cNvPr id="3" name="Content Placeholder 2"/>
          <p:cNvSpPr>
            <a:spLocks noGrp="1"/>
          </p:cNvSpPr>
          <p:nvPr>
            <p:ph idx="1"/>
          </p:nvPr>
        </p:nvSpPr>
        <p:spPr/>
        <p:txBody>
          <a:bodyPr>
            <a:normAutofit/>
          </a:bodyPr>
          <a:lstStyle/>
          <a:p>
            <a:r>
              <a:rPr lang="en-GB" dirty="0" smtClean="0"/>
              <a:t>  </a:t>
            </a:r>
            <a:r>
              <a:rPr lang="en-GB" b="1" dirty="0" smtClean="0"/>
              <a:t>Behavioural data  </a:t>
            </a:r>
            <a:r>
              <a:rPr lang="en-GB" dirty="0" smtClean="0"/>
              <a:t>Is more reliable than memory-based statements in surveys</a:t>
            </a:r>
          </a:p>
          <a:p>
            <a:r>
              <a:rPr lang="en-GB" dirty="0"/>
              <a:t> </a:t>
            </a:r>
            <a:r>
              <a:rPr lang="en-GB" dirty="0" smtClean="0"/>
              <a:t>Customer actual purchases reflect preferences</a:t>
            </a:r>
          </a:p>
          <a:p>
            <a:r>
              <a:rPr lang="en-GB" dirty="0"/>
              <a:t> </a:t>
            </a:r>
            <a:r>
              <a:rPr lang="en-GB" dirty="0" smtClean="0"/>
              <a:t>Sometimes there is a difference between what customer states and what  Customer does</a:t>
            </a:r>
          </a:p>
          <a:p>
            <a:endParaRPr lang="en-GB" dirty="0" smtClean="0"/>
          </a:p>
        </p:txBody>
      </p:sp>
    </p:spTree>
    <p:extLst>
      <p:ext uri="{BB962C8B-B14F-4D97-AF65-F5344CB8AC3E}">
        <p14:creationId xmlns="" xmlns:p14="http://schemas.microsoft.com/office/powerpoint/2010/main" val="2398829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Research Approaches</a:t>
            </a:r>
          </a:p>
        </p:txBody>
      </p:sp>
      <p:sp>
        <p:nvSpPr>
          <p:cNvPr id="3" name="Content Placeholder 2"/>
          <p:cNvSpPr>
            <a:spLocks noGrp="1"/>
          </p:cNvSpPr>
          <p:nvPr>
            <p:ph idx="1"/>
          </p:nvPr>
        </p:nvSpPr>
        <p:spPr/>
        <p:txBody>
          <a:bodyPr>
            <a:normAutofit fontScale="85000" lnSpcReduction="20000"/>
          </a:bodyPr>
          <a:lstStyle/>
          <a:p>
            <a:r>
              <a:rPr lang="en-GB" b="1" dirty="0" smtClean="0"/>
              <a:t>Experiment research </a:t>
            </a:r>
            <a:r>
              <a:rPr lang="en-GB" dirty="0" smtClean="0"/>
              <a:t>is to capture cause-and-effect relationship by eliminating  competing explanations of the observed findings</a:t>
            </a:r>
          </a:p>
          <a:p>
            <a:r>
              <a:rPr lang="en-GB" dirty="0"/>
              <a:t> </a:t>
            </a:r>
            <a:r>
              <a:rPr lang="en-GB" dirty="0" smtClean="0"/>
              <a:t>Design and execution of the experiment eliminate alternative hypotheses that might explain the results</a:t>
            </a:r>
          </a:p>
          <a:p>
            <a:r>
              <a:rPr lang="en-GB" dirty="0" smtClean="0"/>
              <a:t> Experiments calls for</a:t>
            </a:r>
          </a:p>
          <a:p>
            <a:r>
              <a:rPr lang="en-GB" dirty="0"/>
              <a:t> </a:t>
            </a:r>
            <a:r>
              <a:rPr lang="en-GB" dirty="0" smtClean="0"/>
              <a:t>Selecting matched groups of subjects</a:t>
            </a:r>
          </a:p>
          <a:p>
            <a:r>
              <a:rPr lang="en-GB" dirty="0"/>
              <a:t> </a:t>
            </a:r>
            <a:r>
              <a:rPr lang="en-GB" dirty="0" smtClean="0"/>
              <a:t>Subjecting them to different treatments</a:t>
            </a:r>
          </a:p>
          <a:p>
            <a:r>
              <a:rPr lang="en-GB" dirty="0"/>
              <a:t> </a:t>
            </a:r>
            <a:r>
              <a:rPr lang="en-GB" dirty="0" smtClean="0"/>
              <a:t>Controlling variables</a:t>
            </a:r>
          </a:p>
          <a:p>
            <a:r>
              <a:rPr lang="en-GB" dirty="0"/>
              <a:t> </a:t>
            </a:r>
            <a:r>
              <a:rPr lang="en-GB" dirty="0" smtClean="0"/>
              <a:t>Checking that the observed response difference is statistically significant</a:t>
            </a:r>
          </a:p>
        </p:txBody>
      </p:sp>
    </p:spTree>
    <p:extLst>
      <p:ext uri="{BB962C8B-B14F-4D97-AF65-F5344CB8AC3E}">
        <p14:creationId xmlns="" xmlns:p14="http://schemas.microsoft.com/office/powerpoint/2010/main" val="28354617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5769</TotalTime>
  <Words>523</Words>
  <Application>Microsoft Office PowerPoint</Application>
  <PresentationFormat>On-screen Show (4:3)</PresentationFormat>
  <Paragraphs>81</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Applied Marketing Strategies</vt:lpstr>
      <vt:lpstr>Marketing Ecology</vt:lpstr>
      <vt:lpstr>Lecture Agenda</vt:lpstr>
      <vt:lpstr> Marketing research Process</vt:lpstr>
      <vt:lpstr> Defining the problem, and the research objectives</vt:lpstr>
      <vt:lpstr>Develop the research plan</vt:lpstr>
      <vt:lpstr> Data sources</vt:lpstr>
      <vt:lpstr> Research Approaches</vt:lpstr>
      <vt:lpstr> Research Approaches</vt:lpstr>
      <vt:lpstr> Research Approaches</vt:lpstr>
      <vt:lpstr> Research Approaches</vt:lpstr>
      <vt:lpstr> Research Approaches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vcomsats</cp:lastModifiedBy>
  <cp:revision>55</cp:revision>
  <dcterms:created xsi:type="dcterms:W3CDTF">2006-08-16T00:00:00Z</dcterms:created>
  <dcterms:modified xsi:type="dcterms:W3CDTF">2012-12-18T08:00:32Z</dcterms:modified>
</cp:coreProperties>
</file>