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60" r:id="rId4"/>
    <p:sldId id="297" r:id="rId5"/>
    <p:sldId id="298" r:id="rId6"/>
    <p:sldId id="299" r:id="rId7"/>
    <p:sldId id="300" r:id="rId8"/>
    <p:sldId id="30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289" autoAdjust="0"/>
    <p:restoredTop sz="65210" autoAdjust="0"/>
  </p:normalViewPr>
  <p:slideViewPr>
    <p:cSldViewPr>
      <p:cViewPr varScale="1">
        <p:scale>
          <a:sx n="66" d="100"/>
          <a:sy n="66" d="100"/>
        </p:scale>
        <p:origin x="-1308" y="-10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17/12/2012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p14="http://schemas.microsoft.com/office/powerpoint/2010/main" xmlns=""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22088D1-2504-4A97-AB5B-A49262601EA3}" type="slidenum">
              <a:rPr lang="en-US" smtClean="0"/>
              <a:pPr/>
              <a:t>3</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These are the questions we will address in this chapter. Why? Firms are adjusting the way they do business. And for many reasons! Virtually every industry has been touched by dramatic shifts in the technological, demographic, socio-cultural, natural, and political-legal environments. </a:t>
            </a:r>
          </a:p>
          <a:p>
            <a:pPr eaLnBrk="1" hangingPunct="1"/>
            <a:r>
              <a:rPr lang="en-US" smtClean="0">
                <a:latin typeface="Arial" pitchFamily="34" charset="0"/>
              </a:rPr>
              <a:t>In this chapter, we consider how firms can develop processes to identify and track important microenvironment trends. We also address how to assess sales forecasts.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eaLnBrk="1" hangingPunct="1">
              <a:defRPr/>
            </a:pPr>
            <a:r>
              <a:rPr lang="en-US" dirty="0" smtClean="0"/>
              <a:t>How do firms develop their forecasts? They may create their own or buy forecasts from outside sources such as marketing research firms, which interview customers, distributors, and other knowledgeable parties.</a:t>
            </a:r>
          </a:p>
          <a:p>
            <a:pPr eaLnBrk="1" hangingPunct="1">
              <a:defRPr/>
            </a:pPr>
            <a:r>
              <a:rPr lang="en-US" dirty="0" smtClean="0"/>
              <a:t>Forecasting is the art of anticipating what buyers are likely to do under a given set of conditions. For major consumer durables such as appliances, research organizations conduct periodic surveys of consumer buying intentions, ask questions like </a:t>
            </a:r>
            <a:r>
              <a:rPr lang="en-US" i="1" dirty="0" smtClean="0"/>
              <a:t>Do you intend to buy an automobile within the next six months?</a:t>
            </a:r>
          </a:p>
          <a:p>
            <a:pPr eaLnBrk="1" hangingPunct="1">
              <a:defRPr/>
            </a:pPr>
            <a:r>
              <a:rPr lang="en-US" dirty="0" smtClean="0"/>
              <a:t>When buyer interviewing is impractical, the company may ask its sales representatives to estimate their future sales. Companies can also obtain forecasts from experts, including dealers, distributors, suppliers, marketing consultants, and trade associations. </a:t>
            </a:r>
          </a:p>
          <a:p>
            <a:pPr eaLnBrk="1" hangingPunct="1">
              <a:defRPr/>
            </a:pPr>
            <a:r>
              <a:rPr lang="en-US" dirty="0" smtClean="0"/>
              <a:t>Firms can develop sales forecasts on the basis of past sales. Time-series analysis breaks past time series into four components (trend, cycle, seasonal, and erratic) and projects them into the future. Exponential smoothing projects the next period’s sales by combining an average of past sales and the most recent sales, giving more weight to the latter.</a:t>
            </a:r>
          </a:p>
          <a:p>
            <a:pPr eaLnBrk="1" hangingPunct="1">
              <a:defRPr/>
            </a:pPr>
            <a:r>
              <a:rPr lang="en-US" dirty="0" smtClean="0"/>
              <a:t>Statistical demand analysis measures the impact of a set of causal factors (such as income, marketing expenditures, and price) on the sales level. Finally, econometric analysis builds sets of equations that describe a system and statistically derives the different parameters that make up the equations statistically. When buyers don’t plan their purchases carefully, or experts are unavailable or unreliable, a direct-market test can help forecast new-product sales or established product sales in a new distribution channel or territory.</a:t>
            </a:r>
            <a:endParaRPr lang="en-US" dirty="0"/>
          </a:p>
        </p:txBody>
      </p:sp>
      <p:sp>
        <p:nvSpPr>
          <p:cNvPr id="798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7614AC8-38E2-4710-A425-EFE16C669942}" type="slidenum">
              <a:rPr lang="en-US" smtClean="0"/>
              <a:pPr/>
              <a:t>4</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6AC240-172E-4794-AA87-D76A2AEE7830}" type="datetime1">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C572A-E34A-4009-BE8E-E49940039861}" type="datetime1">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F41969-FC83-4F7E-B7BC-94EE7E3B0BEB}" type="datetime1">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28B4C0-E54F-46F4-91B3-8AC79989F224}" type="datetime1">
              <a:rPr lang="en-US" smtClean="0"/>
              <a:pPr/>
              <a:t>12/17/2012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B26862-8FEB-48C7-A6B3-BDBA7914859D}" type="datetime1">
              <a:rPr lang="en-US" smtClean="0"/>
              <a:pPr/>
              <a:t>12/17/2012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6B82E7-4FEE-4BB4-8DE0-1AB71BF33DF2}" type="datetime1">
              <a:rPr lang="en-US" smtClean="0"/>
              <a:pPr/>
              <a:t>12/17/2012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B9284-B305-48E0-A60D-5B1D8E74E247}" type="datetime1">
              <a:rPr lang="en-US" smtClean="0"/>
              <a:pPr/>
              <a:t>12/17/2012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EEE4B9-778B-4EA8-967E-83E76F64BC01}" type="datetime1">
              <a:rPr lang="en-US" smtClean="0"/>
              <a:pPr/>
              <a:t>12/17/2012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07AAE-8B1D-47D9-A99C-C1352EC028EE}" type="datetime1">
              <a:rPr lang="en-US" smtClean="0"/>
              <a:pPr/>
              <a:t>12/17/2012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4369-AFD5-4D6B-9693-C964E8C2A1B9}" type="datetime1">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EAC395-07ED-4183-BB58-98960630A193}" type="datetime1">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0C6746-E257-4564-A0F6-625841A69167}" type="datetime1">
              <a:rPr lang="en-US" smtClean="0"/>
              <a:pPr/>
              <a:t>12/17/2012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13</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smtClean="0">
                <a:solidFill>
                  <a:schemeClr val="tx1">
                    <a:lumMod val="85000"/>
                    <a:lumOff val="15000"/>
                  </a:schemeClr>
                </a:solidFill>
              </a:rPr>
              <a:t>Marketing Ecology</a:t>
            </a:r>
            <a:endParaRPr lang="en-US" sz="6600" b="1" dirty="0">
              <a:solidFill>
                <a:schemeClr val="tx1">
                  <a:lumMod val="85000"/>
                  <a:lumOff val="15000"/>
                </a:schemeClr>
              </a:solidFill>
            </a:endParaRPr>
          </a:p>
        </p:txBody>
      </p:sp>
      <p:sp>
        <p:nvSpPr>
          <p:cNvPr id="2" name="Subtitle 1"/>
          <p:cNvSpPr>
            <a:spLocks noGrp="1"/>
          </p:cNvSpPr>
          <p:nvPr>
            <p:ph type="subTitle" idx="1"/>
          </p:nvPr>
        </p:nvSpPr>
        <p:spPr/>
        <p:txBody>
          <a:bodyPr/>
          <a:lstStyle/>
          <a:p>
            <a:r>
              <a:rPr lang="en-GB" dirty="0" smtClean="0"/>
              <a:t>Part 2</a:t>
            </a:r>
            <a:endParaRPr lang="en-GB" dirty="0"/>
          </a:p>
        </p:txBody>
      </p:sp>
    </p:spTree>
    <p:extLst>
      <p:ext uri="{BB962C8B-B14F-4D97-AF65-F5344CB8AC3E}">
        <p14:creationId xmlns:p14="http://schemas.microsoft.com/office/powerpoint/2010/main" xmlns=""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p:txBody>
          <a:bodyPr/>
          <a:lstStyle/>
          <a:p>
            <a:r>
              <a:rPr lang="en-US" dirty="0"/>
              <a:t>Lecture Agenda</a:t>
            </a:r>
            <a:endParaRPr lang="en-US" dirty="0" smtClean="0"/>
          </a:p>
        </p:txBody>
      </p:sp>
      <p:sp>
        <p:nvSpPr>
          <p:cNvPr id="17411" name="Rectangle 7"/>
          <p:cNvSpPr>
            <a:spLocks noGrp="1" noChangeArrowheads="1"/>
          </p:cNvSpPr>
          <p:nvPr>
            <p:ph type="body" idx="1"/>
          </p:nvPr>
        </p:nvSpPr>
        <p:spPr>
          <a:xfrm>
            <a:off x="762000" y="1371600"/>
            <a:ext cx="7467600" cy="4800600"/>
          </a:xfrm>
        </p:spPr>
        <p:txBody>
          <a:bodyPr>
            <a:normAutofit/>
          </a:bodyPr>
          <a:lstStyle/>
          <a:p>
            <a:pPr eaLnBrk="1" hangingPunct="1"/>
            <a:r>
              <a:rPr lang="en-US" dirty="0" smtClean="0"/>
              <a:t>How can companies accurately measure and forecast demand?</a:t>
            </a:r>
          </a:p>
          <a:p>
            <a:pPr eaLnBrk="1" hangingPunct="1"/>
            <a:r>
              <a:rPr lang="en-US" dirty="0" smtClean="0"/>
              <a:t>What is </a:t>
            </a:r>
            <a:r>
              <a:rPr lang="en-US" smtClean="0"/>
              <a:t>Marketing Research</a:t>
            </a:r>
            <a:endParaRPr lang="en-US" dirty="0" smtClean="0"/>
          </a:p>
        </p:txBody>
      </p:sp>
    </p:spTree>
    <p:extLst>
      <p:ext uri="{BB962C8B-B14F-4D97-AF65-F5344CB8AC3E}">
        <p14:creationId xmlns:p14="http://schemas.microsoft.com/office/powerpoint/2010/main" xmlns="" val="213786682"/>
      </p:ext>
    </p:extLst>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5"/>
          <p:cNvSpPr>
            <a:spLocks noGrp="1"/>
          </p:cNvSpPr>
          <p:nvPr>
            <p:ph type="title"/>
          </p:nvPr>
        </p:nvSpPr>
        <p:spPr/>
        <p:txBody>
          <a:bodyPr/>
          <a:lstStyle/>
          <a:p>
            <a:pPr eaLnBrk="1" hangingPunct="1"/>
            <a:r>
              <a:rPr lang="en-US" smtClean="0"/>
              <a:t>Estimating Future Demand</a:t>
            </a:r>
          </a:p>
        </p:txBody>
      </p:sp>
      <p:sp>
        <p:nvSpPr>
          <p:cNvPr id="78850" name="Content Placeholder 6"/>
          <p:cNvSpPr>
            <a:spLocks noGrp="1"/>
          </p:cNvSpPr>
          <p:nvPr>
            <p:ph idx="1"/>
          </p:nvPr>
        </p:nvSpPr>
        <p:spPr/>
        <p:txBody>
          <a:bodyPr/>
          <a:lstStyle/>
          <a:p>
            <a:pPr eaLnBrk="1" hangingPunct="1"/>
            <a:r>
              <a:rPr lang="en-US" smtClean="0"/>
              <a:t>Survey of Buyers’ Intentions</a:t>
            </a:r>
          </a:p>
          <a:p>
            <a:pPr eaLnBrk="1" hangingPunct="1"/>
            <a:r>
              <a:rPr lang="en-US" smtClean="0"/>
              <a:t>Composite of Sales Force Opinions</a:t>
            </a:r>
          </a:p>
          <a:p>
            <a:pPr eaLnBrk="1" hangingPunct="1"/>
            <a:r>
              <a:rPr lang="en-US" smtClean="0"/>
              <a:t>Expert Opinion</a:t>
            </a:r>
          </a:p>
          <a:p>
            <a:pPr eaLnBrk="1" hangingPunct="1"/>
            <a:r>
              <a:rPr lang="en-US" smtClean="0"/>
              <a:t>Past-Sales Analysis</a:t>
            </a:r>
          </a:p>
          <a:p>
            <a:pPr eaLnBrk="1" hangingPunct="1"/>
            <a:r>
              <a:rPr lang="en-US" smtClean="0"/>
              <a:t>Market-Test Method</a:t>
            </a:r>
          </a:p>
        </p:txBody>
      </p:sp>
    </p:spTree>
    <p:extLst>
      <p:ext uri="{BB962C8B-B14F-4D97-AF65-F5344CB8AC3E}">
        <p14:creationId xmlns:p14="http://schemas.microsoft.com/office/powerpoint/2010/main" xmlns="" val="2488771596"/>
      </p:ext>
    </p:extLst>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Marketing Research</a:t>
            </a:r>
            <a:endParaRPr lang="en-GB" dirty="0"/>
          </a:p>
        </p:txBody>
      </p:sp>
      <p:sp>
        <p:nvSpPr>
          <p:cNvPr id="3" name="Content Placeholder 2"/>
          <p:cNvSpPr>
            <a:spLocks noGrp="1"/>
          </p:cNvSpPr>
          <p:nvPr>
            <p:ph idx="1"/>
          </p:nvPr>
        </p:nvSpPr>
        <p:spPr/>
        <p:txBody>
          <a:bodyPr/>
          <a:lstStyle/>
          <a:p>
            <a:r>
              <a:rPr lang="en-GB" dirty="0" smtClean="0"/>
              <a:t> Marketing research is the systematic design, collection, analysis and reporting of data and finding relevant  to specific marketing situation facing the company</a:t>
            </a:r>
          </a:p>
          <a:p>
            <a:r>
              <a:rPr lang="en-GB" dirty="0"/>
              <a:t> </a:t>
            </a:r>
            <a:r>
              <a:rPr lang="en-GB" dirty="0" smtClean="0"/>
              <a:t>Companies spend millions of dollars in marketing research</a:t>
            </a:r>
          </a:p>
          <a:p>
            <a:pPr lvl="1"/>
            <a:r>
              <a:rPr lang="en-GB" dirty="0"/>
              <a:t> </a:t>
            </a:r>
            <a:r>
              <a:rPr lang="en-GB" dirty="0" smtClean="0"/>
              <a:t>CMK ( Consumer and marketing knowledge)</a:t>
            </a:r>
            <a:endParaRPr lang="en-GB" dirty="0"/>
          </a:p>
        </p:txBody>
      </p:sp>
    </p:spTree>
    <p:extLst>
      <p:ext uri="{BB962C8B-B14F-4D97-AF65-F5344CB8AC3E}">
        <p14:creationId xmlns:p14="http://schemas.microsoft.com/office/powerpoint/2010/main" xmlns="" val="40691339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Marketing Research</a:t>
            </a:r>
          </a:p>
        </p:txBody>
      </p:sp>
      <p:sp>
        <p:nvSpPr>
          <p:cNvPr id="3" name="Content Placeholder 2"/>
          <p:cNvSpPr>
            <a:spLocks noGrp="1"/>
          </p:cNvSpPr>
          <p:nvPr>
            <p:ph idx="1"/>
          </p:nvPr>
        </p:nvSpPr>
        <p:spPr/>
        <p:txBody>
          <a:bodyPr/>
          <a:lstStyle/>
          <a:p>
            <a:r>
              <a:rPr lang="en-GB" dirty="0" smtClean="0"/>
              <a:t> Small companies conduct marketing research as well</a:t>
            </a:r>
          </a:p>
          <a:p>
            <a:r>
              <a:rPr lang="en-GB" dirty="0"/>
              <a:t> </a:t>
            </a:r>
            <a:r>
              <a:rPr lang="en-GB" dirty="0" smtClean="0"/>
              <a:t>Small companies can also hire services of marketing research firms or conduct research and creative and affordable ways</a:t>
            </a:r>
          </a:p>
          <a:p>
            <a:r>
              <a:rPr lang="en-GB" dirty="0"/>
              <a:t> There are many options available to small companies four main are </a:t>
            </a:r>
            <a:r>
              <a:rPr lang="en-GB" dirty="0" smtClean="0"/>
              <a:t>discussed</a:t>
            </a:r>
          </a:p>
          <a:p>
            <a:endParaRPr lang="en-GB" dirty="0"/>
          </a:p>
        </p:txBody>
      </p:sp>
    </p:spTree>
    <p:extLst>
      <p:ext uri="{BB962C8B-B14F-4D97-AF65-F5344CB8AC3E}">
        <p14:creationId xmlns:p14="http://schemas.microsoft.com/office/powerpoint/2010/main" xmlns="" val="1411986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Marketing Research</a:t>
            </a:r>
          </a:p>
        </p:txBody>
      </p:sp>
      <p:sp>
        <p:nvSpPr>
          <p:cNvPr id="3" name="Content Placeholder 2"/>
          <p:cNvSpPr>
            <a:spLocks noGrp="1"/>
          </p:cNvSpPr>
          <p:nvPr>
            <p:ph idx="1"/>
          </p:nvPr>
        </p:nvSpPr>
        <p:spPr/>
        <p:txBody>
          <a:bodyPr/>
          <a:lstStyle/>
          <a:p>
            <a:r>
              <a:rPr lang="en-GB" dirty="0"/>
              <a:t> Engaging students or professors to design and </a:t>
            </a:r>
            <a:r>
              <a:rPr lang="en-GB" dirty="0" smtClean="0"/>
              <a:t>carry out </a:t>
            </a:r>
            <a:r>
              <a:rPr lang="en-GB" dirty="0"/>
              <a:t>projects</a:t>
            </a:r>
            <a:endParaRPr lang="en-GB" dirty="0" smtClean="0"/>
          </a:p>
          <a:p>
            <a:pPr lvl="1"/>
            <a:r>
              <a:rPr lang="en-GB" dirty="0"/>
              <a:t> </a:t>
            </a:r>
            <a:r>
              <a:rPr lang="en-GB" dirty="0" smtClean="0"/>
              <a:t>crowdsourcing</a:t>
            </a:r>
          </a:p>
          <a:p>
            <a:r>
              <a:rPr lang="en-GB" dirty="0"/>
              <a:t> using the </a:t>
            </a:r>
            <a:r>
              <a:rPr lang="en-GB" dirty="0" smtClean="0"/>
              <a:t>Internet</a:t>
            </a:r>
          </a:p>
          <a:p>
            <a:r>
              <a:rPr lang="en-GB" dirty="0"/>
              <a:t> Checking out </a:t>
            </a:r>
            <a:r>
              <a:rPr lang="en-GB" dirty="0" smtClean="0"/>
              <a:t>rivals</a:t>
            </a:r>
          </a:p>
          <a:p>
            <a:r>
              <a:rPr lang="en-GB" dirty="0"/>
              <a:t> Tapping into marketing </a:t>
            </a:r>
            <a:r>
              <a:rPr lang="en-GB" dirty="0" smtClean="0"/>
              <a:t>partner </a:t>
            </a:r>
            <a:r>
              <a:rPr lang="en-GB" dirty="0"/>
              <a:t>expertise</a:t>
            </a:r>
          </a:p>
        </p:txBody>
      </p:sp>
    </p:spTree>
    <p:extLst>
      <p:ext uri="{BB962C8B-B14F-4D97-AF65-F5344CB8AC3E}">
        <p14:creationId xmlns:p14="http://schemas.microsoft.com/office/powerpoint/2010/main" xmlns="" val="27453343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Marketing Research</a:t>
            </a:r>
          </a:p>
        </p:txBody>
      </p:sp>
      <p:sp>
        <p:nvSpPr>
          <p:cNvPr id="3" name="Content Placeholder 2"/>
          <p:cNvSpPr>
            <a:spLocks noGrp="1"/>
          </p:cNvSpPr>
          <p:nvPr>
            <p:ph idx="1"/>
          </p:nvPr>
        </p:nvSpPr>
        <p:spPr/>
        <p:txBody>
          <a:bodyPr>
            <a:normAutofit fontScale="85000" lnSpcReduction="20000"/>
          </a:bodyPr>
          <a:lstStyle/>
          <a:p>
            <a:r>
              <a:rPr lang="en-GB" dirty="0"/>
              <a:t>  Marketing research can also be </a:t>
            </a:r>
            <a:r>
              <a:rPr lang="en-GB" dirty="0" smtClean="0"/>
              <a:t>outsourced</a:t>
            </a:r>
          </a:p>
          <a:p>
            <a:r>
              <a:rPr lang="en-GB" dirty="0"/>
              <a:t> Marketing research firms falls into three main </a:t>
            </a:r>
            <a:r>
              <a:rPr lang="en-GB" dirty="0" smtClean="0"/>
              <a:t>categories</a:t>
            </a:r>
          </a:p>
          <a:p>
            <a:r>
              <a:rPr lang="en-GB" dirty="0"/>
              <a:t> </a:t>
            </a:r>
            <a:r>
              <a:rPr lang="en-GB" dirty="0" smtClean="0"/>
              <a:t>Syndicated-service </a:t>
            </a:r>
            <a:r>
              <a:rPr lang="en-GB" dirty="0"/>
              <a:t>research </a:t>
            </a:r>
            <a:r>
              <a:rPr lang="en-GB" dirty="0" smtClean="0"/>
              <a:t>firms</a:t>
            </a:r>
          </a:p>
          <a:p>
            <a:pPr lvl="2"/>
            <a:r>
              <a:rPr lang="en-GB" dirty="0" smtClean="0"/>
              <a:t>These </a:t>
            </a:r>
            <a:r>
              <a:rPr lang="en-GB" dirty="0"/>
              <a:t>firms gather consumer and trade information which is </a:t>
            </a:r>
            <a:r>
              <a:rPr lang="en-GB" dirty="0" smtClean="0"/>
              <a:t>sell </a:t>
            </a:r>
            <a:r>
              <a:rPr lang="en-GB" dirty="0"/>
              <a:t>for </a:t>
            </a:r>
            <a:r>
              <a:rPr lang="en-GB" dirty="0" smtClean="0"/>
              <a:t>free</a:t>
            </a:r>
          </a:p>
          <a:p>
            <a:r>
              <a:rPr lang="en-GB" dirty="0"/>
              <a:t> Consumer marketing research </a:t>
            </a:r>
            <a:r>
              <a:rPr lang="en-GB" dirty="0" smtClean="0"/>
              <a:t>firms</a:t>
            </a:r>
          </a:p>
          <a:p>
            <a:pPr lvl="2"/>
            <a:r>
              <a:rPr lang="en-GB" dirty="0" smtClean="0"/>
              <a:t>These firms </a:t>
            </a:r>
            <a:r>
              <a:rPr lang="en-GB" dirty="0"/>
              <a:t>are hired to carry out specific projects. </a:t>
            </a:r>
            <a:r>
              <a:rPr lang="en-GB" smtClean="0"/>
              <a:t>They </a:t>
            </a:r>
            <a:r>
              <a:rPr lang="en-GB" dirty="0"/>
              <a:t>design the study </a:t>
            </a:r>
            <a:r>
              <a:rPr lang="en-GB" dirty="0" smtClean="0"/>
              <a:t>and </a:t>
            </a:r>
            <a:r>
              <a:rPr lang="en-GB" dirty="0"/>
              <a:t>report </a:t>
            </a:r>
            <a:r>
              <a:rPr lang="en-GB" dirty="0" smtClean="0"/>
              <a:t>the findings</a:t>
            </a:r>
          </a:p>
          <a:p>
            <a:r>
              <a:rPr lang="en-GB" dirty="0"/>
              <a:t> </a:t>
            </a:r>
            <a:r>
              <a:rPr lang="en-GB" dirty="0" smtClean="0"/>
              <a:t>Speciality-line </a:t>
            </a:r>
            <a:r>
              <a:rPr lang="en-GB" dirty="0"/>
              <a:t>marketing </a:t>
            </a:r>
            <a:r>
              <a:rPr lang="en-GB" dirty="0" smtClean="0"/>
              <a:t>firms</a:t>
            </a:r>
          </a:p>
          <a:p>
            <a:pPr lvl="1"/>
            <a:r>
              <a:rPr lang="en-GB" dirty="0"/>
              <a:t> </a:t>
            </a:r>
            <a:r>
              <a:rPr lang="en-GB" dirty="0" smtClean="0"/>
              <a:t>These </a:t>
            </a:r>
            <a:r>
              <a:rPr lang="en-GB" dirty="0"/>
              <a:t>firms providing specialised  research services for example </a:t>
            </a:r>
            <a:r>
              <a:rPr lang="en-GB" dirty="0" smtClean="0"/>
              <a:t>field </a:t>
            </a:r>
            <a:r>
              <a:rPr lang="en-GB" dirty="0"/>
              <a:t>interviews</a:t>
            </a:r>
          </a:p>
        </p:txBody>
      </p:sp>
    </p:spTree>
    <p:extLst>
      <p:ext uri="{BB962C8B-B14F-4D97-AF65-F5344CB8AC3E}">
        <p14:creationId xmlns:p14="http://schemas.microsoft.com/office/powerpoint/2010/main" xmlns="" val="11404921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5684</TotalTime>
  <Words>600</Words>
  <Application>Microsoft Office PowerPoint</Application>
  <PresentationFormat>On-screen Show (4:3)</PresentationFormat>
  <Paragraphs>48</Paragraphs>
  <Slides>8</Slides>
  <Notes>4</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Applied Marketing Strategies</vt:lpstr>
      <vt:lpstr>Marketing Ecology</vt:lpstr>
      <vt:lpstr>Lecture Agenda</vt:lpstr>
      <vt:lpstr>Estimating Future Demand</vt:lpstr>
      <vt:lpstr> Marketing Research</vt:lpstr>
      <vt:lpstr> Marketing Research</vt:lpstr>
      <vt:lpstr> Marketing Research</vt:lpstr>
      <vt:lpstr> Marketing Research</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NTS</cp:lastModifiedBy>
  <cp:revision>45</cp:revision>
  <dcterms:created xsi:type="dcterms:W3CDTF">2006-08-16T00:00:00Z</dcterms:created>
  <dcterms:modified xsi:type="dcterms:W3CDTF">2012-12-17T07:53:35Z</dcterms:modified>
</cp:coreProperties>
</file>