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60" r:id="rId4"/>
    <p:sldId id="291" r:id="rId5"/>
    <p:sldId id="292" r:id="rId6"/>
    <p:sldId id="287" r:id="rId7"/>
    <p:sldId id="288" r:id="rId8"/>
    <p:sldId id="289" r:id="rId9"/>
    <p:sldId id="293" r:id="rId10"/>
    <p:sldId id="296" r:id="rId11"/>
    <p:sldId id="298" r:id="rId12"/>
    <p:sldId id="29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62" autoAdjust="0"/>
    <p:restoredTop sz="65210" autoAdjust="0"/>
  </p:normalViewPr>
  <p:slideViewPr>
    <p:cSldViewPr>
      <p:cViewPr varScale="1">
        <p:scale>
          <a:sx n="47" d="100"/>
          <a:sy n="47" d="100"/>
        </p:scale>
        <p:origin x="-2004" y="-96"/>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D9081-B8F5-4D72-A20D-FF0BF41523D2}" type="datetimeFigureOut">
              <a:rPr lang="en-GB" smtClean="0"/>
              <a:pPr/>
              <a:t>15/12/2012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AE0DEB-1BB9-4423-AF73-5011B30178D1}" type="slidenum">
              <a:rPr lang="en-GB" smtClean="0"/>
              <a:pPr/>
              <a:t>‹#›</a:t>
            </a:fld>
            <a:endParaRPr lang="en-GB"/>
          </a:p>
        </p:txBody>
      </p:sp>
    </p:spTree>
    <p:extLst>
      <p:ext uri="{BB962C8B-B14F-4D97-AF65-F5344CB8AC3E}">
        <p14:creationId xmlns:p14="http://schemas.microsoft.com/office/powerpoint/2010/main" xmlns="" val="271693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AE0DEB-1BB9-4423-AF73-5011B30178D1}" type="slidenum">
              <a:rPr lang="en-GB" smtClean="0"/>
              <a:pPr/>
              <a:t>1</a:t>
            </a:fld>
            <a:endParaRPr lang="en-GB"/>
          </a:p>
        </p:txBody>
      </p:sp>
    </p:spTree>
    <p:extLst>
      <p:ext uri="{BB962C8B-B14F-4D97-AF65-F5344CB8AC3E}">
        <p14:creationId xmlns:p14="http://schemas.microsoft.com/office/powerpoint/2010/main" xmlns="" val="154917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222088D1-2504-4A97-AB5B-A49262601EA3}" type="slidenum">
              <a:rPr lang="en-US" smtClean="0"/>
              <a:pPr/>
              <a:t>3</a:t>
            </a:fld>
            <a:endParaRPr lang="en-US" smtClean="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These are the questions we will address in this chapter. Why? Firms are adjusting the way they do business. And for many reasons! Virtually every industry has been touched by dramatic shifts in the technological, demographic, socio-cultural, natural, and political-legal environments. </a:t>
            </a:r>
          </a:p>
          <a:p>
            <a:pPr eaLnBrk="1" hangingPunct="1"/>
            <a:r>
              <a:rPr lang="en-US" smtClean="0">
                <a:latin typeface="Arial" pitchFamily="34" charset="0"/>
              </a:rPr>
              <a:t>In this chapter, we consider how firms can develop processes to identify and track important microenvironment trends. We also address how to assess sales forecasts.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lnSpcReduction="10000"/>
          </a:bodyPr>
          <a:lstStyle/>
          <a:p>
            <a:pPr eaLnBrk="1" hangingPunct="1">
              <a:defRPr/>
            </a:pPr>
            <a:r>
              <a:rPr lang="en-US" dirty="0" smtClean="0"/>
              <a:t>Total market potential is the maximum sales available to all firms in an industry during a given period, under a given level of industry marketing effort and environmental conditions. A common way to estimate total market potential is to multiply the potential number of buyers by the average quantity each purchases, times the price.</a:t>
            </a:r>
          </a:p>
          <a:p>
            <a:pPr eaLnBrk="1" hangingPunct="1">
              <a:defRPr/>
            </a:pPr>
            <a:r>
              <a:rPr lang="en-US" dirty="0" smtClean="0"/>
              <a:t>For example, if 100 million people buy books each year, and the average book buyer buys three books a year at an average price of $20 each, then the total market potential for books is $6 billion (100 million  3 $20). The most difficult component to estimate is the number of buyers. We can always start with the total population in the nation, say, 261 million people. Next we eliminate groups that obviously would not buy the product. Assume illiterate people and children under 12 don’t buy books and constitute 20 percent of the population. This means 80 percent of the population, or 209 million people, are in the potentials pool. Further research might tell us that people of low income and low education don’t buy books, and they constitute over 30 percent of the potentials pool. Eliminating them, we arrive at a prospect pool of approximately 146.3 million book buyers. We use this number to calculate total market potential.</a:t>
            </a:r>
          </a:p>
          <a:p>
            <a:pPr eaLnBrk="1" hangingPunct="1">
              <a:defRPr/>
            </a:pPr>
            <a:r>
              <a:rPr lang="en-US" dirty="0" smtClean="0"/>
              <a:t>A variation on this method is the chain-ratio method, which multiplies a base number by several adjusting percentages. Suppose a brewery is interested in estimating the market potential for a new light beer especially designed to accompany food. It can make an estimate with the calculation illustrated in the slide. </a:t>
            </a:r>
            <a:endParaRPr lang="en-US" dirty="0"/>
          </a:p>
        </p:txBody>
      </p:sp>
      <p:sp>
        <p:nvSpPr>
          <p:cNvPr id="737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8DF3661D-D123-44A8-8335-8AFDEAD962C1}" type="slidenum">
              <a:rPr lang="en-US" smtClean="0"/>
              <a:pPr/>
              <a:t>5</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lnSpcReduction="10000"/>
          </a:bodyPr>
          <a:lstStyle/>
          <a:p>
            <a:pPr eaLnBrk="1" hangingPunct="1">
              <a:defRPr/>
            </a:pPr>
            <a:r>
              <a:rPr lang="en-US" dirty="0" smtClean="0"/>
              <a:t>Total market potential is the maximum sales available to all firms in an industry during a given period, under a given level of industry marketing effort and environmental conditions. A common way to estimate total market potential is to multiply the potential number of buyers by the average quantity each purchases, times the price.</a:t>
            </a:r>
          </a:p>
          <a:p>
            <a:pPr eaLnBrk="1" hangingPunct="1">
              <a:defRPr/>
            </a:pPr>
            <a:r>
              <a:rPr lang="en-US" dirty="0" smtClean="0"/>
              <a:t>For example, if 100 million people buy books each year, and the average book buyer buys three books a year at an average price of $20 each, then the total market potential for books is $6 billion (100 million  3 $20). The most difficult component to estimate is the number of buyers. We can always start with the total population in the nation, say, 261 million people. Next we eliminate groups that obviously would not buy the product. Assume illiterate people and children under 12 don’t buy books and constitute 20 percent of the population. This means 80 percent of the population, or 209 million people, are in the potentials pool. Further research might tell us that people of low income and low education don’t buy books, and they constitute over 30 percent of the potentials pool. Eliminating them, we arrive at a prospect pool of approximately 146.3 million book buyers. We use this number to calculate total market potential.</a:t>
            </a:r>
          </a:p>
          <a:p>
            <a:pPr eaLnBrk="1" hangingPunct="1">
              <a:defRPr/>
            </a:pPr>
            <a:r>
              <a:rPr lang="en-US" dirty="0" smtClean="0"/>
              <a:t>A variation on this method is the chain-ratio method, which multiplies a base number by several adjusting percentages. Suppose a brewery is interested in estimating the market potential for a new light beer especially designed to accompany food. It can make an estimate with the calculation illustrated in the slide. </a:t>
            </a:r>
            <a:endParaRPr lang="en-US" dirty="0"/>
          </a:p>
        </p:txBody>
      </p:sp>
      <p:sp>
        <p:nvSpPr>
          <p:cNvPr id="737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8DF3661D-D123-44A8-8335-8AFDEAD962C1}" type="slidenum">
              <a:rPr lang="en-US" smtClean="0"/>
              <a:pPr/>
              <a:t>6</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fontScale="92500" lnSpcReduction="20000"/>
          </a:bodyPr>
          <a:lstStyle/>
          <a:p>
            <a:pPr eaLnBrk="1" hangingPunct="1">
              <a:defRPr/>
            </a:pPr>
            <a:r>
              <a:rPr lang="en-US" dirty="0" smtClean="0"/>
              <a:t>The market-buildup method calls for identifying all the potential buyers in each market and estimating their potential purchases. It produces accurate results if we have a list of all potential buyers and a good estimate of what each will buy. Unfortunately, this information is not always easy to gather.</a:t>
            </a:r>
          </a:p>
          <a:p>
            <a:pPr eaLnBrk="1" hangingPunct="1">
              <a:defRPr/>
            </a:pPr>
            <a:r>
              <a:rPr lang="en-US" dirty="0" smtClean="0"/>
              <a:t>Consider a machine-tool company that wants to estimate the area market potential for its wood lathe in the Boston area. Its first step is to identify all potential buyers of wood lathes in the area, primarily manufacturing establishments that shape or ream wood as part of their operations. The company could compile a list from a directory of all manufacturing establishments in the area. Then it could estimate the number of lathes each industry might purchase, based on the number of lathes per thousand employees or per $1 million of sales in that industry. </a:t>
            </a:r>
          </a:p>
          <a:p>
            <a:pPr eaLnBrk="1" hangingPunct="1">
              <a:defRPr/>
            </a:pPr>
            <a:r>
              <a:rPr lang="en-US" dirty="0" smtClean="0"/>
              <a:t>An efficient method of estimating area market potentials makes use of the </a:t>
            </a:r>
            <a:r>
              <a:rPr lang="en-US" i="1" dirty="0" smtClean="0"/>
              <a:t>North American Industry Classification System (NAICS</a:t>
            </a:r>
            <a:r>
              <a:rPr lang="en-US" dirty="0" smtClean="0"/>
              <a:t>), developed by the U.S. Bureau of the Census in conjunction with the Canadian and Mexican governments. The NAICS classifies all manufacturing into 20 major industry sectors and further breaks each sector into a six-digit, hierarchical structure as shown in the slide.</a:t>
            </a:r>
          </a:p>
          <a:p>
            <a:pPr eaLnBrk="1" hangingPunct="1">
              <a:defRPr/>
            </a:pPr>
            <a:r>
              <a:rPr lang="en-US" dirty="0" smtClean="0"/>
              <a:t>To use the NAICS, the lathe manufacturer must first determine the six-digit NAICS codes that represent products whose manufacturers are likely to require lathe machines. To get a full picture of all six-digit NAICS industries that might use lathes, the company can (1) determine past customers’ NAICS codes; (2) go through the NAICS manual and check off all the six-digit industries that might have an interest in lathes; (3) mail questionnaires to a wide range of companies inquiring about their interest in wood lathes.</a:t>
            </a:r>
          </a:p>
          <a:p>
            <a:pPr eaLnBrk="1" hangingPunct="1">
              <a:defRPr/>
            </a:pPr>
            <a:r>
              <a:rPr lang="en-US" dirty="0" smtClean="0"/>
              <a:t>The company’s next task is to determine an appropriate base for estimating the number of lathes each industry will use. Suppose customer industry sales are the most appropriate base. Once the company estimates the rate of lathe ownership relative to the customer industry’s sales, it can compute the market potential.</a:t>
            </a:r>
            <a:endParaRPr lang="en-US" dirty="0"/>
          </a:p>
        </p:txBody>
      </p:sp>
      <p:sp>
        <p:nvSpPr>
          <p:cNvPr id="757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20EFD35B-9525-4908-A52B-8D3171F7508F}" type="slidenum">
              <a:rPr lang="en-US" smtClean="0"/>
              <a:pPr/>
              <a:t>7</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p:cNvSpPr>
          <p:nvPr>
            <p:ph type="sldImg"/>
          </p:nvPr>
        </p:nvSpPr>
        <p:spPr>
          <a:ln/>
        </p:spPr>
      </p:sp>
      <p:sp>
        <p:nvSpPr>
          <p:cNvPr id="7782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Many companies compute area indexes to allocate marketing resources. Suppose q drug company is reviewing the six cities listed in Table 3.5. The first two columns show its percentage of U.S. brand and category sales in these six cities. Column 3 shows the brand development index (BDI), the index of brand sales to category sales. Seattle has a BDI of 114 because the brand is relatively more developed than the category in Seattle. Portland’s BDI is 65, which means the brand is relatively underdeveloped there.</a:t>
            </a:r>
          </a:p>
          <a:p>
            <a:pPr eaLnBrk="1" hangingPunct="1"/>
            <a:r>
              <a:rPr lang="en-US" smtClean="0">
                <a:latin typeface="Arial" pitchFamily="34" charset="0"/>
              </a:rPr>
              <a:t>Normally, the lower the BDI, the higher the market opportunity, in that there is room to grow the brand. Other marketers would argue instead that marketing funds should go into the brand’s strongest markets, where it might be important to reinforce loyalty or more easily capture additional brand share. Investment decisions should be based on the potential to grow brand sales.</a:t>
            </a:r>
          </a:p>
        </p:txBody>
      </p:sp>
      <p:sp>
        <p:nvSpPr>
          <p:cNvPr id="7782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6ED11761-85EE-4158-82DD-5B01EB6BDA4B}" type="slidenum">
              <a:rPr lang="en-US" smtClean="0"/>
              <a:pPr/>
              <a:t>8</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p:cNvSpPr>
          <p:nvPr>
            <p:ph type="sldImg"/>
          </p:nvPr>
        </p:nvSpPr>
        <p:spPr>
          <a:ln/>
        </p:spPr>
      </p:sp>
      <p:sp>
        <p:nvSpPr>
          <p:cNvPr id="7782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Many companies compute area indexes to allocate marketing resources. Suppose q drug company is reviewing the six cities listed in Table 3.5. The first two columns show its percentage of U.S. brand and category sales in these six cities. Column 3 shows the brand development index (BDI), the index of brand sales to category sales. Seattle has a BDI of 114 because the brand is relatively more developed than the category in Seattle. Portland’s BDI is 65, which means the brand is relatively underdeveloped there.</a:t>
            </a:r>
          </a:p>
          <a:p>
            <a:pPr eaLnBrk="1" hangingPunct="1"/>
            <a:r>
              <a:rPr lang="en-US" dirty="0" smtClean="0">
                <a:latin typeface="Arial" pitchFamily="34" charset="0"/>
              </a:rPr>
              <a:t>Normally, the lower the BDI, the higher the market opportunity, in that there is room to grow the brand. Other marketers would argue instead that marketing funds should go into the brand’s strongest markets, where it might be important to reinforce loyalty or more easily capture additional brand share. Investment decisions should be based on the potential to grow brand sales.</a:t>
            </a:r>
          </a:p>
        </p:txBody>
      </p:sp>
      <p:sp>
        <p:nvSpPr>
          <p:cNvPr id="7782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6ED11761-85EE-4158-82DD-5B01EB6BDA4B}" type="slidenum">
              <a:rPr lang="en-US" smtClean="0"/>
              <a:pPr/>
              <a:t>9</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p:cNvSpPr>
          <p:nvPr>
            <p:ph type="sldImg"/>
          </p:nvPr>
        </p:nvSpPr>
        <p:spPr>
          <a:ln/>
        </p:spPr>
      </p:sp>
      <p:sp>
        <p:nvSpPr>
          <p:cNvPr id="7782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Many companies compute area indexes to allocate marketing resources. Suppose q drug company is reviewing the six cities listed in Table 3.5. The first two columns show its percentage of U.S. brand and category sales in these six cities. Column 3 shows the brand development index (BDI), the index of brand sales to category sales. Seattle has a BDI of 114 because the brand is relatively more developed than the category in Seattle. Portland’s BDI is 65, which means the brand is relatively underdeveloped there.</a:t>
            </a:r>
          </a:p>
          <a:p>
            <a:pPr eaLnBrk="1" hangingPunct="1"/>
            <a:r>
              <a:rPr lang="en-US" dirty="0" smtClean="0">
                <a:latin typeface="Arial" pitchFamily="34" charset="0"/>
              </a:rPr>
              <a:t>Normally, the lower the BDI, the higher the market opportunity, in that there is room to grow the brand. Other marketers would argue instead that marketing funds should go into the brand’s strongest markets, where it might be important to reinforce loyalty or more easily capture additional brand share. Investment decisions should be based on the potential to grow brand sales.</a:t>
            </a:r>
          </a:p>
        </p:txBody>
      </p:sp>
      <p:sp>
        <p:nvSpPr>
          <p:cNvPr id="7782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6ED11761-85EE-4158-82DD-5B01EB6BDA4B}" type="slidenum">
              <a:rPr lang="en-US" smtClean="0"/>
              <a:pPr/>
              <a:t>10</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fontScale="92500" lnSpcReduction="10000"/>
          </a:bodyPr>
          <a:lstStyle/>
          <a:p>
            <a:pPr eaLnBrk="1" hangingPunct="1">
              <a:defRPr/>
            </a:pPr>
            <a:r>
              <a:rPr lang="en-US" dirty="0" smtClean="0"/>
              <a:t>How do firms develop their forecasts? They may create their own or buy forecasts from outside sources such as marketing research firms, which interview customers, distributors, and other knowledgeable parties.</a:t>
            </a:r>
          </a:p>
          <a:p>
            <a:pPr eaLnBrk="1" hangingPunct="1">
              <a:defRPr/>
            </a:pPr>
            <a:r>
              <a:rPr lang="en-US" dirty="0" smtClean="0"/>
              <a:t>Forecasting is the art of anticipating what buyers are likely to do under a given set of conditions. For major consumer durables such as appliances, research organizations conduct periodic surveys of consumer buying intentions, ask questions like </a:t>
            </a:r>
            <a:r>
              <a:rPr lang="en-US" i="1" dirty="0" smtClean="0"/>
              <a:t>Do you intend to buy an automobile within the next six months?</a:t>
            </a:r>
          </a:p>
          <a:p>
            <a:pPr eaLnBrk="1" hangingPunct="1">
              <a:defRPr/>
            </a:pPr>
            <a:r>
              <a:rPr lang="en-US" dirty="0" smtClean="0"/>
              <a:t>When buyer interviewing is impractical, the company may ask its sales representatives to estimate their future sales. Companies can also obtain forecasts from experts, including dealers, distributors, suppliers, marketing consultants, and trade associations. </a:t>
            </a:r>
          </a:p>
          <a:p>
            <a:pPr eaLnBrk="1" hangingPunct="1">
              <a:defRPr/>
            </a:pPr>
            <a:r>
              <a:rPr lang="en-US" dirty="0" smtClean="0"/>
              <a:t>Firms can develop sales forecasts on the basis of past sales. Time-series analysis breaks past time series into four components (trend, cycle, seasonal, and erratic) and projects them into the future. Exponential smoothing projects the next period’s sales by combining an average of past sales and the most recent sales, giving more weight to the latter.</a:t>
            </a:r>
          </a:p>
          <a:p>
            <a:pPr eaLnBrk="1" hangingPunct="1">
              <a:defRPr/>
            </a:pPr>
            <a:r>
              <a:rPr lang="en-US" dirty="0" smtClean="0"/>
              <a:t>Statistical demand analysis measures the impact of a set of causal factors (such as income, marketing expenditures, and price) on the sales level. Finally, econometric analysis builds sets of equations that describe a system and statistically derives the different parameters that make up the equations statistically. When buyers don’t plan their purchases carefully, or experts are unavailable or unreliable, a direct-market test can help forecast new-product sales or established product sales in a new distribution channel or territory.</a:t>
            </a:r>
            <a:endParaRPr lang="en-US" dirty="0"/>
          </a:p>
        </p:txBody>
      </p:sp>
      <p:sp>
        <p:nvSpPr>
          <p:cNvPr id="798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07614AC8-38E2-4710-A425-EFE16C669942}" type="slidenum">
              <a:rPr lang="en-US" smtClean="0"/>
              <a:pPr/>
              <a:t>11</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fontScale="92500" lnSpcReduction="10000"/>
          </a:bodyPr>
          <a:lstStyle/>
          <a:p>
            <a:pPr eaLnBrk="1" hangingPunct="1">
              <a:defRPr/>
            </a:pPr>
            <a:r>
              <a:rPr lang="en-US" dirty="0" smtClean="0"/>
              <a:t>How do firms develop their forecasts? They may create their own or buy forecasts from outside sources such as marketing research firms, which interview customers, distributors, and other knowledgeable parties.</a:t>
            </a:r>
          </a:p>
          <a:p>
            <a:pPr eaLnBrk="1" hangingPunct="1">
              <a:defRPr/>
            </a:pPr>
            <a:r>
              <a:rPr lang="en-US" dirty="0" smtClean="0"/>
              <a:t>Forecasting is the art of anticipating what buyers are likely to do under a given set of conditions. For major consumer durables such as appliances, research organizations conduct periodic surveys of consumer buying intentions, ask questions like </a:t>
            </a:r>
            <a:r>
              <a:rPr lang="en-US" i="1" dirty="0" smtClean="0"/>
              <a:t>Do you intend to buy an automobile within the next six months?</a:t>
            </a:r>
          </a:p>
          <a:p>
            <a:pPr eaLnBrk="1" hangingPunct="1">
              <a:defRPr/>
            </a:pPr>
            <a:r>
              <a:rPr lang="en-US" dirty="0" smtClean="0"/>
              <a:t>When buyer interviewing is impractical, the company may ask its sales representatives to estimate their future sales. Companies can also obtain forecasts from experts, including dealers, distributors, suppliers, marketing consultants, and trade associations. </a:t>
            </a:r>
          </a:p>
          <a:p>
            <a:pPr eaLnBrk="1" hangingPunct="1">
              <a:defRPr/>
            </a:pPr>
            <a:r>
              <a:rPr lang="en-US" dirty="0" smtClean="0"/>
              <a:t>Firms can develop sales forecasts on the basis of past sales. Time-series analysis breaks past time series into four components (trend, cycle, seasonal, and erratic) and projects them into the future. Exponential smoothing projects the next period’s sales by combining an average of past sales and the most recent sales, giving more weight to the latter.</a:t>
            </a:r>
          </a:p>
          <a:p>
            <a:pPr eaLnBrk="1" hangingPunct="1">
              <a:defRPr/>
            </a:pPr>
            <a:r>
              <a:rPr lang="en-US" dirty="0" smtClean="0"/>
              <a:t>Statistical demand analysis measures the impact of a set of causal factors (such as income, marketing expenditures, and price) on the sales level. Finally, econometric analysis builds sets of equations that describe a system and statistically derives the different parameters that make up the equations statistically. When buyers don’t plan their purchases carefully, or experts are unavailable or unreliable, a direct-market test can help forecast new-product sales or established product sales in a new distribution channel or territory.</a:t>
            </a:r>
            <a:endParaRPr lang="en-US" dirty="0"/>
          </a:p>
        </p:txBody>
      </p:sp>
      <p:sp>
        <p:nvSpPr>
          <p:cNvPr id="798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07614AC8-38E2-4710-A425-EFE16C669942}" type="slidenum">
              <a:rPr lang="en-US" smtClean="0"/>
              <a:pPr/>
              <a:t>12</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6AC240-172E-4794-AA87-D76A2AEE7830}" type="datetime1">
              <a:rPr lang="en-US" smtClean="0"/>
              <a:pPr/>
              <a:t>12/15/2012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5C572A-E34A-4009-BE8E-E49940039861}" type="datetime1">
              <a:rPr lang="en-US" smtClean="0"/>
              <a:pPr/>
              <a:t>12/15/2012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F41969-FC83-4F7E-B7BC-94EE7E3B0BEB}" type="datetime1">
              <a:rPr lang="en-US" smtClean="0"/>
              <a:pPr/>
              <a:t>12/15/2012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928B4C0-E54F-46F4-91B3-8AC79989F224}" type="datetime1">
              <a:rPr lang="en-US" smtClean="0"/>
              <a:pPr/>
              <a:t>12/15/2012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B26862-8FEB-48C7-A6B3-BDBA7914859D}" type="datetime1">
              <a:rPr lang="en-US" smtClean="0"/>
              <a:pPr/>
              <a:t>12/15/2012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6B82E7-4FEE-4BB4-8DE0-1AB71BF33DF2}" type="datetime1">
              <a:rPr lang="en-US" smtClean="0"/>
              <a:pPr/>
              <a:t>12/15/2012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DB9284-B305-48E0-A60D-5B1D8E74E247}" type="datetime1">
              <a:rPr lang="en-US" smtClean="0"/>
              <a:pPr/>
              <a:t>12/15/2012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EEE4B9-778B-4EA8-967E-83E76F64BC01}" type="datetime1">
              <a:rPr lang="en-US" smtClean="0"/>
              <a:pPr/>
              <a:t>12/15/2012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307AAE-8B1D-47D9-A99C-C1352EC028EE}" type="datetime1">
              <a:rPr lang="en-US" smtClean="0"/>
              <a:pPr/>
              <a:t>12/15/2012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A44369-AFD5-4D6B-9693-C964E8C2A1B9}" type="datetime1">
              <a:rPr lang="en-US" smtClean="0"/>
              <a:pPr/>
              <a:t>12/15/2012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EAC395-07ED-4183-BB58-98960630A193}" type="datetime1">
              <a:rPr lang="en-US" smtClean="0"/>
              <a:pPr/>
              <a:t>12/15/2012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p14="http://schemas.microsoft.com/office/powerpoint/2010/main" xmlns="" val="3351044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0C6746-E257-4564-A0F6-625841A69167}" type="datetime1">
              <a:rPr lang="en-US" smtClean="0"/>
              <a:pPr/>
              <a:t>12/15/2012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vmlDrawing" Target="../drawings/vmlDrawing3.v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12</a:t>
            </a:r>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p14="http://schemas.microsoft.com/office/powerpoint/2010/main" xmlns="" val="885920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a:bodyPr>
          <a:lstStyle/>
          <a:p>
            <a:pPr marL="514350" indent="-514350"/>
            <a:r>
              <a:rPr lang="en-US" sz="6600" b="1" dirty="0" smtClean="0">
                <a:solidFill>
                  <a:schemeClr val="tx1">
                    <a:lumMod val="85000"/>
                    <a:lumOff val="15000"/>
                  </a:schemeClr>
                </a:solidFill>
              </a:rPr>
              <a:t>Marketing Ecology</a:t>
            </a:r>
            <a:endParaRPr lang="en-US" sz="6600" b="1" dirty="0">
              <a:solidFill>
                <a:schemeClr val="tx1">
                  <a:lumMod val="85000"/>
                  <a:lumOff val="15000"/>
                </a:schemeClr>
              </a:solidFill>
            </a:endParaRPr>
          </a:p>
        </p:txBody>
      </p:sp>
      <p:sp>
        <p:nvSpPr>
          <p:cNvPr id="2" name="Subtitle 1"/>
          <p:cNvSpPr>
            <a:spLocks noGrp="1"/>
          </p:cNvSpPr>
          <p:nvPr>
            <p:ph type="subTitle" idx="1"/>
          </p:nvPr>
        </p:nvSpPr>
        <p:spPr/>
        <p:txBody>
          <a:bodyPr/>
          <a:lstStyle/>
          <a:p>
            <a:r>
              <a:rPr lang="en-GB" dirty="0" smtClean="0"/>
              <a:t>Part 2</a:t>
            </a:r>
            <a:endParaRPr lang="en-GB" dirty="0"/>
          </a:p>
        </p:txBody>
      </p:sp>
    </p:spTree>
    <p:extLst>
      <p:ext uri="{BB962C8B-B14F-4D97-AF65-F5344CB8AC3E}">
        <p14:creationId xmlns:p14="http://schemas.microsoft.com/office/powerpoint/2010/main" xmlns="" val="207554030"/>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6"/>
          <p:cNvSpPr>
            <a:spLocks noGrp="1" noChangeArrowheads="1"/>
          </p:cNvSpPr>
          <p:nvPr>
            <p:ph type="title"/>
          </p:nvPr>
        </p:nvSpPr>
        <p:spPr/>
        <p:txBody>
          <a:bodyPr/>
          <a:lstStyle/>
          <a:p>
            <a:r>
              <a:rPr lang="en-US" dirty="0"/>
              <a:t>Lecture Agenda</a:t>
            </a:r>
            <a:endParaRPr lang="en-US" dirty="0" smtClean="0"/>
          </a:p>
        </p:txBody>
      </p:sp>
      <p:sp>
        <p:nvSpPr>
          <p:cNvPr id="17411" name="Rectangle 7"/>
          <p:cNvSpPr>
            <a:spLocks noGrp="1" noChangeArrowheads="1"/>
          </p:cNvSpPr>
          <p:nvPr>
            <p:ph type="body" idx="1"/>
          </p:nvPr>
        </p:nvSpPr>
        <p:spPr>
          <a:xfrm>
            <a:off x="762000" y="1371600"/>
            <a:ext cx="7467600" cy="4800600"/>
          </a:xfrm>
        </p:spPr>
        <p:txBody>
          <a:bodyPr>
            <a:normAutofit/>
          </a:bodyPr>
          <a:lstStyle/>
          <a:p>
            <a:pPr eaLnBrk="1" hangingPunct="1"/>
            <a:r>
              <a:rPr lang="en-US" dirty="0" smtClean="0"/>
              <a:t>How can companies accurately measure and forecast demand?</a:t>
            </a:r>
          </a:p>
        </p:txBody>
      </p:sp>
    </p:spTree>
    <p:extLst>
      <p:ext uri="{BB962C8B-B14F-4D97-AF65-F5344CB8AC3E}">
        <p14:creationId xmlns:p14="http://schemas.microsoft.com/office/powerpoint/2010/main" xmlns="" val="213786682"/>
      </p:ext>
    </p:extLst>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Estimating Demand</a:t>
            </a:r>
            <a:endParaRPr lang="en-GB" dirty="0"/>
          </a:p>
        </p:txBody>
      </p:sp>
      <p:sp>
        <p:nvSpPr>
          <p:cNvPr id="3" name="Content Placeholder 2"/>
          <p:cNvSpPr>
            <a:spLocks noGrp="1"/>
          </p:cNvSpPr>
          <p:nvPr>
            <p:ph idx="1"/>
          </p:nvPr>
        </p:nvSpPr>
        <p:spPr/>
        <p:txBody>
          <a:bodyPr/>
          <a:lstStyle/>
          <a:p>
            <a:pPr marL="0" indent="0" algn="ctr">
              <a:buNone/>
            </a:pPr>
            <a:endParaRPr lang="en-US" dirty="0" smtClean="0"/>
          </a:p>
          <a:p>
            <a:pPr marL="0" indent="0" algn="ctr">
              <a:buNone/>
            </a:pPr>
            <a:r>
              <a:rPr lang="en-US" sz="3600" dirty="0" smtClean="0"/>
              <a:t>Estimating </a:t>
            </a:r>
            <a:r>
              <a:rPr lang="en-US" sz="3600" dirty="0"/>
              <a:t>Current </a:t>
            </a:r>
            <a:r>
              <a:rPr lang="en-US" sz="3600" dirty="0" smtClean="0"/>
              <a:t>Demand</a:t>
            </a:r>
          </a:p>
          <a:p>
            <a:pPr marL="0" indent="0" algn="ctr">
              <a:buNone/>
            </a:pPr>
            <a:endParaRPr lang="en-US" sz="3600" dirty="0" smtClean="0"/>
          </a:p>
          <a:p>
            <a:pPr marL="0" indent="0" algn="ctr">
              <a:buNone/>
            </a:pPr>
            <a:r>
              <a:rPr lang="en-US" sz="3600" dirty="0"/>
              <a:t>Estimating </a:t>
            </a:r>
            <a:r>
              <a:rPr lang="en-US" sz="3600" dirty="0" smtClean="0"/>
              <a:t>Future </a:t>
            </a:r>
            <a:r>
              <a:rPr lang="en-US" sz="3600" dirty="0"/>
              <a:t>Demand</a:t>
            </a:r>
            <a:endParaRPr lang="en-GB" sz="3600" dirty="0"/>
          </a:p>
        </p:txBody>
      </p:sp>
    </p:spTree>
    <p:extLst>
      <p:ext uri="{BB962C8B-B14F-4D97-AF65-F5344CB8AC3E}">
        <p14:creationId xmlns:p14="http://schemas.microsoft.com/office/powerpoint/2010/main" xmlns="" val="26522923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3"/>
          <p:cNvSpPr>
            <a:spLocks noGrp="1"/>
          </p:cNvSpPr>
          <p:nvPr>
            <p:ph type="title"/>
          </p:nvPr>
        </p:nvSpPr>
        <p:spPr/>
        <p:txBody>
          <a:bodyPr>
            <a:normAutofit fontScale="90000"/>
          </a:bodyPr>
          <a:lstStyle/>
          <a:p>
            <a:pPr eaLnBrk="1" hangingPunct="1"/>
            <a:r>
              <a:rPr lang="en-US" dirty="0" smtClean="0"/>
              <a:t>Estimating Current Demand: </a:t>
            </a:r>
            <a:br>
              <a:rPr lang="en-US" dirty="0" smtClean="0"/>
            </a:br>
            <a:r>
              <a:rPr lang="en-US" dirty="0" smtClean="0"/>
              <a:t>Total Market Potential</a:t>
            </a:r>
          </a:p>
        </p:txBody>
      </p:sp>
      <p:sp>
        <p:nvSpPr>
          <p:cNvPr id="3" name="Content Placeholder 2"/>
          <p:cNvSpPr>
            <a:spLocks noGrp="1"/>
          </p:cNvSpPr>
          <p:nvPr>
            <p:ph idx="1"/>
          </p:nvPr>
        </p:nvSpPr>
        <p:spPr/>
        <p:txBody>
          <a:bodyPr/>
          <a:lstStyle/>
          <a:p>
            <a:r>
              <a:rPr lang="en-US" dirty="0"/>
              <a:t>Total market potential is the maximum sales available to all firms in an industry during a given period, under a given level of industry marketing effort and environmental conditions.</a:t>
            </a:r>
            <a:endParaRPr lang="en-GB" dirty="0"/>
          </a:p>
        </p:txBody>
      </p:sp>
    </p:spTree>
    <p:extLst>
      <p:ext uri="{BB962C8B-B14F-4D97-AF65-F5344CB8AC3E}">
        <p14:creationId xmlns:p14="http://schemas.microsoft.com/office/powerpoint/2010/main" xmlns="" val="451652556"/>
      </p:ext>
    </p:extLst>
  </p:cSld>
  <p:clrMapOvr>
    <a:masterClrMapping/>
  </p:clrMapOvr>
  <p:transition>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3"/>
          <p:cNvSpPr>
            <a:spLocks noGrp="1"/>
          </p:cNvSpPr>
          <p:nvPr>
            <p:ph type="title"/>
          </p:nvPr>
        </p:nvSpPr>
        <p:spPr/>
        <p:txBody>
          <a:bodyPr>
            <a:normAutofit fontScale="90000"/>
          </a:bodyPr>
          <a:lstStyle/>
          <a:p>
            <a:pPr eaLnBrk="1" hangingPunct="1"/>
            <a:r>
              <a:rPr lang="en-US" dirty="0" smtClean="0"/>
              <a:t>Estimating Current Demand: </a:t>
            </a:r>
            <a:br>
              <a:rPr lang="en-US" dirty="0" smtClean="0"/>
            </a:br>
            <a:r>
              <a:rPr lang="en-US" dirty="0" smtClean="0"/>
              <a:t>Total Market Potential</a:t>
            </a:r>
          </a:p>
        </p:txBody>
      </p:sp>
      <p:sp>
        <p:nvSpPr>
          <p:cNvPr id="72706" name="Content Placeholder 4"/>
          <p:cNvSpPr>
            <a:spLocks noGrp="1"/>
          </p:cNvSpPr>
          <p:nvPr>
            <p:ph sz="half" idx="1"/>
          </p:nvPr>
        </p:nvSpPr>
        <p:spPr>
          <a:xfrm>
            <a:off x="381000" y="1600200"/>
            <a:ext cx="8382000" cy="2667000"/>
          </a:xfrm>
        </p:spPr>
        <p:txBody>
          <a:bodyPr>
            <a:normAutofit fontScale="77500" lnSpcReduction="20000"/>
          </a:bodyPr>
          <a:lstStyle/>
          <a:p>
            <a:pPr eaLnBrk="1" hangingPunct="1"/>
            <a:r>
              <a:rPr lang="en-US" dirty="0" smtClean="0"/>
              <a:t>Calculations</a:t>
            </a:r>
          </a:p>
          <a:p>
            <a:pPr lvl="1" eaLnBrk="1" hangingPunct="1"/>
            <a:r>
              <a:rPr lang="en-US" dirty="0" smtClean="0"/>
              <a:t>Multiple potential number of buyers by average quantity each purchases times price</a:t>
            </a:r>
          </a:p>
          <a:p>
            <a:pPr lvl="1"/>
            <a:r>
              <a:rPr lang="en-US" dirty="0"/>
              <a:t>difficult </a:t>
            </a:r>
            <a:r>
              <a:rPr lang="en-US" dirty="0" smtClean="0"/>
              <a:t>to </a:t>
            </a:r>
            <a:r>
              <a:rPr lang="en-US" dirty="0"/>
              <a:t>estimate is the number of </a:t>
            </a:r>
            <a:r>
              <a:rPr lang="en-US" dirty="0" smtClean="0"/>
              <a:t>buyers</a:t>
            </a:r>
          </a:p>
          <a:p>
            <a:pPr lvl="1"/>
            <a:r>
              <a:rPr lang="en-US" dirty="0" smtClean="0"/>
              <a:t>Estimation by elimination </a:t>
            </a:r>
          </a:p>
          <a:p>
            <a:pPr lvl="1" eaLnBrk="1" hangingPunct="1"/>
            <a:endParaRPr lang="en-US" dirty="0" smtClean="0"/>
          </a:p>
          <a:p>
            <a:pPr marL="457200" lvl="1" indent="0" eaLnBrk="1" hangingPunct="1">
              <a:buNone/>
            </a:pPr>
            <a:endParaRPr lang="en-US" dirty="0" smtClean="0"/>
          </a:p>
          <a:p>
            <a:pPr lvl="1" eaLnBrk="1" hangingPunct="1"/>
            <a:r>
              <a:rPr lang="en-US" dirty="0" smtClean="0"/>
              <a:t>Chain-ratio method</a:t>
            </a:r>
          </a:p>
          <a:p>
            <a:pPr lvl="2"/>
            <a:r>
              <a:rPr lang="en-US" dirty="0" smtClean="0"/>
              <a:t>Multiplies </a:t>
            </a:r>
            <a:r>
              <a:rPr lang="en-US" dirty="0"/>
              <a:t>a base number by several adjusting </a:t>
            </a:r>
            <a:r>
              <a:rPr lang="en-US" dirty="0" smtClean="0"/>
              <a:t>percentages</a:t>
            </a:r>
          </a:p>
        </p:txBody>
      </p:sp>
      <p:graphicFrame>
        <p:nvGraphicFramePr>
          <p:cNvPr id="4" name="Table 3"/>
          <p:cNvGraphicFramePr>
            <a:graphicFrameLocks noGrp="1"/>
          </p:cNvGraphicFramePr>
          <p:nvPr>
            <p:extLst>
              <p:ext uri="{D42A27DB-BD31-4B8C-83A1-F6EECF244321}">
                <p14:modId xmlns:p14="http://schemas.microsoft.com/office/powerpoint/2010/main" xmlns="" val="3268650552"/>
              </p:ext>
            </p:extLst>
          </p:nvPr>
        </p:nvGraphicFramePr>
        <p:xfrm>
          <a:off x="228600" y="4953000"/>
          <a:ext cx="8733453" cy="1371600"/>
        </p:xfrm>
        <a:graphic>
          <a:graphicData uri="http://schemas.openxmlformats.org/drawingml/2006/table">
            <a:tbl>
              <a:tblPr firstRow="1" bandRow="1">
                <a:tableStyleId>{2D5ABB26-0587-4C30-8999-92F81FD0307C}</a:tableStyleId>
              </a:tblPr>
              <a:tblGrid>
                <a:gridCol w="1087177"/>
                <a:gridCol w="297180"/>
                <a:gridCol w="941385"/>
                <a:gridCol w="304800"/>
                <a:gridCol w="1066800"/>
                <a:gridCol w="304800"/>
                <a:gridCol w="1524000"/>
                <a:gridCol w="304800"/>
                <a:gridCol w="1219200"/>
                <a:gridCol w="304800"/>
                <a:gridCol w="1378511"/>
              </a:tblGrid>
              <a:tr h="1319236">
                <a:tc>
                  <a:txBody>
                    <a:bodyPr/>
                    <a:lstStyle/>
                    <a:p>
                      <a:pPr algn="ctr"/>
                      <a:r>
                        <a:rPr lang="en-GB" sz="1200" dirty="0" smtClean="0"/>
                        <a:t> Market potentially for ice cream among urban adults</a:t>
                      </a:r>
                      <a:endParaRPr lang="en-GB" sz="12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200" dirty="0" smtClean="0"/>
                        <a:t>=</a:t>
                      </a:r>
                      <a:endParaRPr lang="en-GB" sz="12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200" dirty="0" smtClean="0"/>
                        <a:t> urban population above 18 years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smtClean="0"/>
                        <a:t>X</a:t>
                      </a:r>
                      <a:endParaRPr lang="en-GB" sz="12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200" dirty="0" smtClean="0"/>
                        <a:t> Personal discretionary income  per capita</a:t>
                      </a:r>
                      <a:endParaRPr lang="en-GB" sz="12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smtClean="0"/>
                        <a:t>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200" dirty="0" smtClean="0"/>
                        <a:t> Average percentage of discretionary income spent on food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smtClean="0"/>
                        <a:t>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smtClean="0"/>
                        <a:t> Average percentage of amount spent on food that is spent on dairy products</a:t>
                      </a:r>
                    </a:p>
                    <a:p>
                      <a:pPr algn="ctr"/>
                      <a:endParaRPr lang="en-GB" sz="12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smtClean="0"/>
                        <a:t>X</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dirty="0" smtClean="0"/>
                        <a:t> Expected percentage of Amount spent on </a:t>
                      </a:r>
                      <a:r>
                        <a:rPr lang="en-GB" sz="1200" dirty="0" err="1" smtClean="0"/>
                        <a:t>dairSWy</a:t>
                      </a:r>
                      <a:r>
                        <a:rPr lang="en-GB" sz="1200" dirty="0" smtClean="0"/>
                        <a:t> products that will be spent on ice cream</a:t>
                      </a:r>
                    </a:p>
                    <a:p>
                      <a:pPr algn="ctr"/>
                      <a:endParaRPr lang="en-GB" sz="12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xmlns="" val="2642191741"/>
      </p:ext>
    </p:extLst>
  </p:cSld>
  <p:clrMapOvr>
    <a:masterClrMapping/>
  </p:clrMapOvr>
  <p:transition>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p:txBody>
          <a:bodyPr>
            <a:normAutofit fontScale="90000"/>
          </a:bodyPr>
          <a:lstStyle/>
          <a:p>
            <a:pPr eaLnBrk="1" hangingPunct="1"/>
            <a:r>
              <a:rPr lang="en-US" smtClean="0"/>
              <a:t>Estimating Current Demand: </a:t>
            </a:r>
            <a:br>
              <a:rPr lang="en-US" smtClean="0"/>
            </a:br>
            <a:r>
              <a:rPr lang="en-US" smtClean="0"/>
              <a:t>Area Market Potential</a:t>
            </a:r>
          </a:p>
        </p:txBody>
      </p:sp>
      <p:sp>
        <p:nvSpPr>
          <p:cNvPr id="74754" name="Content Placeholder 2"/>
          <p:cNvSpPr>
            <a:spLocks noGrp="1"/>
          </p:cNvSpPr>
          <p:nvPr>
            <p:ph idx="1"/>
          </p:nvPr>
        </p:nvSpPr>
        <p:spPr/>
        <p:txBody>
          <a:bodyPr/>
          <a:lstStyle/>
          <a:p>
            <a:r>
              <a:rPr lang="en-US" dirty="0"/>
              <a:t>The market-buildup method calls for identifying all the potential buyers in each market and estimating their potential purchases. </a:t>
            </a:r>
            <a:endParaRPr lang="en-US" dirty="0" smtClean="0"/>
          </a:p>
          <a:p>
            <a:r>
              <a:rPr lang="en-US" dirty="0" smtClean="0"/>
              <a:t>It </a:t>
            </a:r>
            <a:r>
              <a:rPr lang="en-US" dirty="0"/>
              <a:t>produces accurate results if we have a list of all potential buyers and a good estimate of what each will buy. Unfortunately, this information is not always easy to gather</a:t>
            </a:r>
            <a:endParaRPr lang="en-US" dirty="0" smtClean="0"/>
          </a:p>
        </p:txBody>
      </p:sp>
    </p:spTree>
    <p:extLst>
      <p:ext uri="{BB962C8B-B14F-4D97-AF65-F5344CB8AC3E}">
        <p14:creationId xmlns:p14="http://schemas.microsoft.com/office/powerpoint/2010/main" xmlns="" val="2664588139"/>
      </p:ext>
    </p:extLst>
  </p:cSld>
  <p:clrMapOvr>
    <a:masterClrMapping/>
  </p:clrMapOvr>
  <p:transition>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p:txBody>
          <a:bodyPr>
            <a:normAutofit fontScale="90000"/>
          </a:bodyPr>
          <a:lstStyle/>
          <a:p>
            <a:pPr eaLnBrk="1" hangingPunct="1"/>
            <a:r>
              <a:rPr lang="en-US" smtClean="0"/>
              <a:t>Estimating Current Demand: </a:t>
            </a:r>
            <a:br>
              <a:rPr lang="en-US" smtClean="0"/>
            </a:br>
            <a:r>
              <a:rPr lang="en-US" smtClean="0"/>
              <a:t>Area Market Potential</a:t>
            </a:r>
          </a:p>
        </p:txBody>
      </p:sp>
      <p:sp>
        <p:nvSpPr>
          <p:cNvPr id="76802" name="Content Placeholder 3"/>
          <p:cNvSpPr>
            <a:spLocks noGrp="1"/>
          </p:cNvSpPr>
          <p:nvPr>
            <p:ph sz="half" idx="2"/>
          </p:nvPr>
        </p:nvSpPr>
        <p:spPr>
          <a:xfrm>
            <a:off x="2209800" y="1828800"/>
            <a:ext cx="4191000" cy="609600"/>
          </a:xfrm>
        </p:spPr>
        <p:txBody>
          <a:bodyPr/>
          <a:lstStyle/>
          <a:p>
            <a:pPr algn="ctr" eaLnBrk="1" hangingPunct="1">
              <a:buFont typeface="Wingdings" pitchFamily="2" charset="2"/>
              <a:buNone/>
            </a:pPr>
            <a:r>
              <a:rPr lang="en-US" smtClean="0"/>
              <a:t>Multiple-Factor Index</a:t>
            </a:r>
          </a:p>
        </p:txBody>
      </p:sp>
      <p:pic>
        <p:nvPicPr>
          <p:cNvPr id="76804"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600200" y="2895600"/>
            <a:ext cx="5534025" cy="2581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078824095"/>
      </p:ext>
    </p:extLst>
  </p:cSld>
  <p:clrMapOvr>
    <a:masterClrMapping/>
  </p:clrMapOvr>
  <p:transition>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p:txBody>
          <a:bodyPr>
            <a:normAutofit fontScale="90000"/>
          </a:bodyPr>
          <a:lstStyle/>
          <a:p>
            <a:pPr eaLnBrk="1" hangingPunct="1"/>
            <a:r>
              <a:rPr lang="en-US" smtClean="0"/>
              <a:t>Estimating Current Demand: </a:t>
            </a:r>
            <a:br>
              <a:rPr lang="en-US" smtClean="0"/>
            </a:br>
            <a:r>
              <a:rPr lang="en-US" smtClean="0"/>
              <a:t>Area Market Potential</a:t>
            </a:r>
          </a:p>
        </p:txBody>
      </p:sp>
      <p:sp>
        <p:nvSpPr>
          <p:cNvPr id="76802" name="Content Placeholder 3"/>
          <p:cNvSpPr>
            <a:spLocks noGrp="1"/>
          </p:cNvSpPr>
          <p:nvPr>
            <p:ph idx="1"/>
          </p:nvPr>
        </p:nvSpPr>
        <p:spPr/>
        <p:txBody>
          <a:bodyPr>
            <a:normAutofit fontScale="92500" lnSpcReduction="20000"/>
          </a:bodyPr>
          <a:lstStyle/>
          <a:p>
            <a:pPr algn="ctr" eaLnBrk="1" hangingPunct="1">
              <a:buFont typeface="Wingdings" pitchFamily="2" charset="2"/>
              <a:buNone/>
            </a:pPr>
            <a:r>
              <a:rPr lang="en-US" dirty="0" smtClean="0"/>
              <a:t>Multiple-Factor Index</a:t>
            </a:r>
          </a:p>
          <a:p>
            <a:r>
              <a:rPr lang="en-US" dirty="0">
                <a:latin typeface="Arial" pitchFamily="34" charset="0"/>
              </a:rPr>
              <a:t>the lower the BDI, the higher the market opportunity, in that there is room to grow the brand</a:t>
            </a:r>
            <a:r>
              <a:rPr lang="en-US" dirty="0" smtClean="0">
                <a:latin typeface="Arial" pitchFamily="34" charset="0"/>
              </a:rPr>
              <a:t>.</a:t>
            </a:r>
          </a:p>
          <a:p>
            <a:r>
              <a:rPr lang="en-US" dirty="0" smtClean="0">
                <a:latin typeface="Arial" pitchFamily="34" charset="0"/>
              </a:rPr>
              <a:t>Other </a:t>
            </a:r>
            <a:r>
              <a:rPr lang="en-US" dirty="0">
                <a:latin typeface="Arial" pitchFamily="34" charset="0"/>
              </a:rPr>
              <a:t>marketers would argue instead that marketing funds should go into the brand’s strongest </a:t>
            </a:r>
            <a:r>
              <a:rPr lang="en-US" dirty="0" smtClean="0">
                <a:latin typeface="Arial" pitchFamily="34" charset="0"/>
              </a:rPr>
              <a:t>markets, </a:t>
            </a:r>
            <a:r>
              <a:rPr lang="en-US" dirty="0">
                <a:latin typeface="Arial" pitchFamily="34" charset="0"/>
              </a:rPr>
              <a:t>where it might be important to reinforce loyalty or more easily capture additional brand share. </a:t>
            </a:r>
            <a:endParaRPr lang="en-US" dirty="0" smtClean="0">
              <a:latin typeface="Arial" pitchFamily="34" charset="0"/>
            </a:endParaRPr>
          </a:p>
          <a:p>
            <a:r>
              <a:rPr lang="en-US" dirty="0" smtClean="0">
                <a:latin typeface="Arial" pitchFamily="34" charset="0"/>
              </a:rPr>
              <a:t>Investment </a:t>
            </a:r>
            <a:r>
              <a:rPr lang="en-US" dirty="0">
                <a:latin typeface="Arial" pitchFamily="34" charset="0"/>
              </a:rPr>
              <a:t>decisions should be based on the potential to grow brand sales.</a:t>
            </a:r>
          </a:p>
          <a:p>
            <a:endParaRPr lang="en-US" dirty="0" smtClean="0"/>
          </a:p>
        </p:txBody>
      </p:sp>
    </p:spTree>
    <p:extLst>
      <p:ext uri="{BB962C8B-B14F-4D97-AF65-F5344CB8AC3E}">
        <p14:creationId xmlns:p14="http://schemas.microsoft.com/office/powerpoint/2010/main" xmlns="" val="206390301"/>
      </p:ext>
    </p:extLst>
  </p:cSld>
  <p:clrMapOvr>
    <a:masterClrMapping/>
  </p:clrMapOvr>
  <p:transition>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p:txBody>
          <a:bodyPr>
            <a:normAutofit fontScale="90000"/>
          </a:bodyPr>
          <a:lstStyle/>
          <a:p>
            <a:pPr eaLnBrk="1" hangingPunct="1"/>
            <a:r>
              <a:rPr lang="en-US" smtClean="0"/>
              <a:t>Estimating Current Demand: </a:t>
            </a:r>
            <a:br>
              <a:rPr lang="en-US" smtClean="0"/>
            </a:br>
            <a:r>
              <a:rPr lang="en-US" smtClean="0"/>
              <a:t>Area Market Potential</a:t>
            </a:r>
          </a:p>
        </p:txBody>
      </p:sp>
      <p:sp>
        <p:nvSpPr>
          <p:cNvPr id="76802" name="Content Placeholder 3"/>
          <p:cNvSpPr>
            <a:spLocks noGrp="1"/>
          </p:cNvSpPr>
          <p:nvPr>
            <p:ph idx="1"/>
          </p:nvPr>
        </p:nvSpPr>
        <p:spPr/>
        <p:txBody>
          <a:bodyPr>
            <a:normAutofit/>
          </a:bodyPr>
          <a:lstStyle/>
          <a:p>
            <a:pPr algn="ctr" eaLnBrk="1" hangingPunct="1">
              <a:buFont typeface="Wingdings" pitchFamily="2" charset="2"/>
              <a:buNone/>
            </a:pPr>
            <a:r>
              <a:rPr lang="en-US" dirty="0" smtClean="0"/>
              <a:t>Multiple-Factor Index</a:t>
            </a:r>
          </a:p>
          <a:p>
            <a:r>
              <a:rPr lang="en-US" dirty="0" smtClean="0"/>
              <a:t>  Companies develop their own indexers based on some market consumption</a:t>
            </a:r>
          </a:p>
        </p:txBody>
      </p:sp>
    </p:spTree>
    <p:extLst>
      <p:ext uri="{BB962C8B-B14F-4D97-AF65-F5344CB8AC3E}">
        <p14:creationId xmlns:p14="http://schemas.microsoft.com/office/powerpoint/2010/main" xmlns="" val="50589210"/>
      </p:ext>
    </p:extLst>
  </p:cSld>
  <p:clrMapOvr>
    <a:masterClrMapping/>
  </p:clrMapOvr>
  <p:transition>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5"/>
          <p:cNvSpPr>
            <a:spLocks noGrp="1"/>
          </p:cNvSpPr>
          <p:nvPr>
            <p:ph type="title"/>
          </p:nvPr>
        </p:nvSpPr>
        <p:spPr/>
        <p:txBody>
          <a:bodyPr/>
          <a:lstStyle/>
          <a:p>
            <a:pPr eaLnBrk="1" hangingPunct="1"/>
            <a:r>
              <a:rPr lang="en-US" smtClean="0"/>
              <a:t>Estimating Future Demand</a:t>
            </a:r>
          </a:p>
        </p:txBody>
      </p:sp>
      <p:sp>
        <p:nvSpPr>
          <p:cNvPr id="78850" name="Content Placeholder 6"/>
          <p:cNvSpPr>
            <a:spLocks noGrp="1"/>
          </p:cNvSpPr>
          <p:nvPr>
            <p:ph idx="1"/>
          </p:nvPr>
        </p:nvSpPr>
        <p:spPr/>
        <p:txBody>
          <a:bodyPr>
            <a:normAutofit fontScale="77500" lnSpcReduction="20000"/>
          </a:bodyPr>
          <a:lstStyle/>
          <a:p>
            <a:pPr>
              <a:defRPr/>
            </a:pPr>
            <a:r>
              <a:rPr lang="en-US" dirty="0" smtClean="0"/>
              <a:t>Firms create </a:t>
            </a:r>
            <a:r>
              <a:rPr lang="en-US" dirty="0"/>
              <a:t>their own or buy forecasts from outside sources such as marketing research firms, which interview customers, distributors, and other knowledgeable parties.</a:t>
            </a:r>
          </a:p>
          <a:p>
            <a:pPr>
              <a:defRPr/>
            </a:pPr>
            <a:r>
              <a:rPr lang="en-US" dirty="0"/>
              <a:t>Forecasting is the art of anticipating what buyers are likely to do under a given set of conditions</a:t>
            </a:r>
            <a:r>
              <a:rPr lang="en-US" dirty="0" smtClean="0"/>
              <a:t>.</a:t>
            </a:r>
          </a:p>
          <a:p>
            <a:pPr>
              <a:defRPr/>
            </a:pPr>
            <a:r>
              <a:rPr lang="en-US" dirty="0" smtClean="0"/>
              <a:t>For </a:t>
            </a:r>
            <a:r>
              <a:rPr lang="en-US" dirty="0"/>
              <a:t>major consumer durables such as appliances, research organizations conduct periodic surveys of consumer buying </a:t>
            </a:r>
            <a:r>
              <a:rPr lang="en-US" dirty="0" smtClean="0"/>
              <a:t>intentions</a:t>
            </a:r>
          </a:p>
          <a:p>
            <a:pPr>
              <a:defRPr/>
            </a:pPr>
            <a:r>
              <a:rPr lang="en-US" dirty="0" smtClean="0"/>
              <a:t>Three Questions</a:t>
            </a:r>
          </a:p>
          <a:p>
            <a:pPr lvl="1">
              <a:defRPr/>
            </a:pPr>
            <a:r>
              <a:rPr lang="en-US" dirty="0" smtClean="0"/>
              <a:t>What People say</a:t>
            </a:r>
          </a:p>
          <a:p>
            <a:pPr lvl="1">
              <a:defRPr/>
            </a:pPr>
            <a:r>
              <a:rPr lang="en-US" dirty="0"/>
              <a:t>What People </a:t>
            </a:r>
            <a:r>
              <a:rPr lang="en-US" dirty="0" smtClean="0"/>
              <a:t>do</a:t>
            </a:r>
            <a:endParaRPr lang="en-US" dirty="0"/>
          </a:p>
          <a:p>
            <a:pPr lvl="1">
              <a:defRPr/>
            </a:pPr>
            <a:r>
              <a:rPr lang="en-US" dirty="0"/>
              <a:t>What People </a:t>
            </a:r>
            <a:r>
              <a:rPr lang="en-US" dirty="0" smtClean="0"/>
              <a:t>have</a:t>
            </a:r>
            <a:endParaRPr lang="en-US" dirty="0"/>
          </a:p>
          <a:p>
            <a:pPr lvl="1">
              <a:defRPr/>
            </a:pPr>
            <a:endParaRPr lang="en-US" dirty="0" smtClean="0"/>
          </a:p>
          <a:p>
            <a:pPr>
              <a:defRPr/>
            </a:pPr>
            <a:endParaRPr lang="en-US" i="1" dirty="0"/>
          </a:p>
        </p:txBody>
      </p:sp>
    </p:spTree>
    <p:extLst>
      <p:ext uri="{BB962C8B-B14F-4D97-AF65-F5344CB8AC3E}">
        <p14:creationId xmlns:p14="http://schemas.microsoft.com/office/powerpoint/2010/main" xmlns="" val="3649387808"/>
      </p:ext>
    </p:extLst>
  </p:cSld>
  <p:clrMapOvr>
    <a:masterClrMapping/>
  </p:clrMapOvr>
  <p:transition>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5"/>
          <p:cNvSpPr>
            <a:spLocks noGrp="1"/>
          </p:cNvSpPr>
          <p:nvPr>
            <p:ph type="title"/>
          </p:nvPr>
        </p:nvSpPr>
        <p:spPr/>
        <p:txBody>
          <a:bodyPr/>
          <a:lstStyle/>
          <a:p>
            <a:pPr eaLnBrk="1" hangingPunct="1"/>
            <a:r>
              <a:rPr lang="en-US" smtClean="0"/>
              <a:t>Estimating Future Demand</a:t>
            </a:r>
          </a:p>
        </p:txBody>
      </p:sp>
      <p:sp>
        <p:nvSpPr>
          <p:cNvPr id="78850" name="Content Placeholder 6"/>
          <p:cNvSpPr>
            <a:spLocks noGrp="1"/>
          </p:cNvSpPr>
          <p:nvPr>
            <p:ph idx="1"/>
          </p:nvPr>
        </p:nvSpPr>
        <p:spPr/>
        <p:txBody>
          <a:bodyPr/>
          <a:lstStyle/>
          <a:p>
            <a:pPr eaLnBrk="1" hangingPunct="1"/>
            <a:r>
              <a:rPr lang="en-US" smtClean="0"/>
              <a:t>Survey of Buyers’ Intentions</a:t>
            </a:r>
          </a:p>
          <a:p>
            <a:pPr eaLnBrk="1" hangingPunct="1"/>
            <a:r>
              <a:rPr lang="en-US" smtClean="0"/>
              <a:t>Composite of Sales Force Opinions</a:t>
            </a:r>
          </a:p>
          <a:p>
            <a:pPr eaLnBrk="1" hangingPunct="1"/>
            <a:r>
              <a:rPr lang="en-US" smtClean="0"/>
              <a:t>Expert Opinion</a:t>
            </a:r>
          </a:p>
          <a:p>
            <a:pPr eaLnBrk="1" hangingPunct="1"/>
            <a:r>
              <a:rPr lang="en-US" smtClean="0"/>
              <a:t>Past-Sales Analysis</a:t>
            </a:r>
          </a:p>
          <a:p>
            <a:pPr eaLnBrk="1" hangingPunct="1"/>
            <a:r>
              <a:rPr lang="en-US" smtClean="0"/>
              <a:t>Market-Test Method</a:t>
            </a:r>
          </a:p>
        </p:txBody>
      </p:sp>
    </p:spTree>
    <p:extLst>
      <p:ext uri="{BB962C8B-B14F-4D97-AF65-F5344CB8AC3E}">
        <p14:creationId xmlns:p14="http://schemas.microsoft.com/office/powerpoint/2010/main" xmlns="" val="2488771596"/>
      </p:ext>
    </p:extLst>
  </p:cSld>
  <p:clrMapOvr>
    <a:masterClrMapping/>
  </p:clrMapOvr>
  <p:transition>
    <p:wip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4991</TotalTime>
  <Words>2515</Words>
  <Application>Microsoft Office PowerPoint</Application>
  <PresentationFormat>On-screen Show (4:3)</PresentationFormat>
  <Paragraphs>101</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Applied Marketing Strategies</vt:lpstr>
      <vt:lpstr>Marketing Ecology</vt:lpstr>
      <vt:lpstr>Lecture Agenda</vt:lpstr>
      <vt:lpstr>Estimating Demand</vt:lpstr>
      <vt:lpstr>Estimating Current Demand:  Total Market Potential</vt:lpstr>
      <vt:lpstr>Estimating Current Demand:  Total Market Potential</vt:lpstr>
      <vt:lpstr>Estimating Current Demand:  Area Market Potential</vt:lpstr>
      <vt:lpstr>Estimating Current Demand:  Area Market Potential</vt:lpstr>
      <vt:lpstr>Estimating Current Demand:  Area Market Potential</vt:lpstr>
      <vt:lpstr>Estimating Current Demand:  Area Market Potential</vt:lpstr>
      <vt:lpstr>Estimating Future Demand</vt:lpstr>
      <vt:lpstr>Estimating Future Demand</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Marketing Strategies</dc:title>
  <dc:creator>Umar</dc:creator>
  <cp:lastModifiedBy>Administrator</cp:lastModifiedBy>
  <cp:revision>38</cp:revision>
  <dcterms:created xsi:type="dcterms:W3CDTF">2006-08-16T00:00:00Z</dcterms:created>
  <dcterms:modified xsi:type="dcterms:W3CDTF">2012-12-15T07:58:58Z</dcterms:modified>
</cp:coreProperties>
</file>