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0" r:id="rId4"/>
    <p:sldId id="284" r:id="rId5"/>
    <p:sldId id="300" r:id="rId6"/>
    <p:sldId id="285" r:id="rId7"/>
    <p:sldId id="286" r:id="rId8"/>
    <p:sldId id="287" r:id="rId9"/>
    <p:sldId id="288" r:id="rId10"/>
    <p:sldId id="289" r:id="rId11"/>
    <p:sldId id="29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9296" autoAdjust="0"/>
  </p:normalViewPr>
  <p:slideViewPr>
    <p:cSldViewPr>
      <p:cViewPr varScale="1">
        <p:scale>
          <a:sx n="72" d="100"/>
          <a:sy n="72" d="100"/>
        </p:scale>
        <p:origin x="-1326"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13/12/2012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Figure 3.2 illustrates that companies can prepare as many as 90 different types of demand estimates for six different product levels, five space levels, and three time periods. Each demand measure serves a specific purpose. A company might forecast short-run demand to order raw materials, plan production, and borrow cash. It might forecast regional demand to decide whether to set up regional distribution.</a:t>
            </a:r>
          </a:p>
          <a:p>
            <a:pPr eaLnBrk="1" hangingPunct="1"/>
            <a:r>
              <a:rPr lang="en-US" dirty="0" smtClean="0">
                <a:latin typeface="Arial" pitchFamily="34" charset="0"/>
              </a:rPr>
              <a:t>There are many productive ways to break down the market:</a:t>
            </a:r>
          </a:p>
          <a:p>
            <a:pPr eaLnBrk="1" hangingPunct="1"/>
            <a:r>
              <a:rPr lang="en-US" dirty="0" smtClean="0">
                <a:latin typeface="Arial" pitchFamily="34" charset="0"/>
              </a:rPr>
              <a:t>The potential market is the set of consumers with a sufficient level of interest in a market offer. </a:t>
            </a:r>
          </a:p>
          <a:p>
            <a:pPr eaLnBrk="1" hangingPunct="1"/>
            <a:r>
              <a:rPr lang="en-US" dirty="0" smtClean="0">
                <a:latin typeface="Arial" pitchFamily="34" charset="0"/>
              </a:rPr>
              <a:t>The available market is the set of consumers who have interest, income, </a:t>
            </a:r>
            <a:r>
              <a:rPr lang="en-US" i="1" dirty="0" smtClean="0">
                <a:latin typeface="Arial" pitchFamily="34" charset="0"/>
              </a:rPr>
              <a:t>and access to a </a:t>
            </a:r>
            <a:r>
              <a:rPr lang="en-US" dirty="0" smtClean="0">
                <a:latin typeface="Arial" pitchFamily="34" charset="0"/>
              </a:rPr>
              <a:t>particular offer. </a:t>
            </a:r>
          </a:p>
          <a:p>
            <a:pPr eaLnBrk="1" hangingPunct="1"/>
            <a:r>
              <a:rPr lang="en-US" dirty="0" smtClean="0">
                <a:latin typeface="Arial" pitchFamily="34" charset="0"/>
              </a:rPr>
              <a:t>The target market is the part of the qualified available market the company decides to pursue.</a:t>
            </a:r>
          </a:p>
          <a:p>
            <a:pPr eaLnBrk="1" hangingPunct="1"/>
            <a:r>
              <a:rPr lang="en-US" dirty="0" smtClean="0">
                <a:latin typeface="Arial" pitchFamily="34" charset="0"/>
              </a:rPr>
              <a:t>The penetrated market is the set of consumers who are buying the company’s product.</a:t>
            </a: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E507617-458C-4CB3-8600-4F64BE8D5584}"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Figure 3.2 illustrates that companies can prepare as many as 90 different types of demand estimates for six different product levels, five space levels, and three time periods. Each demand measure serves a specific purpose. A company might forecast short-run demand to order raw materials, plan production, and borrow cash. It might forecast regional demand to decide whether to set up regional distribution.</a:t>
            </a:r>
          </a:p>
          <a:p>
            <a:pPr eaLnBrk="1" hangingPunct="1"/>
            <a:r>
              <a:rPr lang="en-US" dirty="0" smtClean="0">
                <a:latin typeface="Arial" pitchFamily="34" charset="0"/>
              </a:rPr>
              <a:t>There are many productive ways to break down the market:</a:t>
            </a:r>
          </a:p>
          <a:p>
            <a:pPr eaLnBrk="1" hangingPunct="1"/>
            <a:r>
              <a:rPr lang="en-US" dirty="0" smtClean="0">
                <a:latin typeface="Arial" pitchFamily="34" charset="0"/>
              </a:rPr>
              <a:t>The potential market is the set of consumers with a sufficient level of interest in a market offer. </a:t>
            </a:r>
          </a:p>
          <a:p>
            <a:pPr eaLnBrk="1" hangingPunct="1"/>
            <a:r>
              <a:rPr lang="en-US" dirty="0" smtClean="0">
                <a:latin typeface="Arial" pitchFamily="34" charset="0"/>
              </a:rPr>
              <a:t>The available market is the set of consumers who have interest, income, </a:t>
            </a:r>
            <a:r>
              <a:rPr lang="en-US" i="1" dirty="0" smtClean="0">
                <a:latin typeface="Arial" pitchFamily="34" charset="0"/>
              </a:rPr>
              <a:t>and access to a </a:t>
            </a:r>
            <a:r>
              <a:rPr lang="en-US" dirty="0" smtClean="0">
                <a:latin typeface="Arial" pitchFamily="34" charset="0"/>
              </a:rPr>
              <a:t>particular offer. </a:t>
            </a:r>
          </a:p>
          <a:p>
            <a:pPr eaLnBrk="1" hangingPunct="1"/>
            <a:r>
              <a:rPr lang="en-US" dirty="0" smtClean="0">
                <a:latin typeface="Arial" pitchFamily="34" charset="0"/>
              </a:rPr>
              <a:t>The target market is the part of the qualified available market the company decides to pursue.</a:t>
            </a:r>
          </a:p>
          <a:p>
            <a:pPr eaLnBrk="1" hangingPunct="1"/>
            <a:r>
              <a:rPr lang="en-US" dirty="0" smtClean="0">
                <a:latin typeface="Arial" pitchFamily="34" charset="0"/>
              </a:rPr>
              <a:t>The penetrated market is the set of consumers who are buying the company’s product.</a:t>
            </a: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E507617-458C-4CB3-8600-4F64BE8D5584}"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This slide lists the major concepts in demand measurement. Market demand is discussed further on the next slide. </a:t>
            </a:r>
          </a:p>
          <a:p>
            <a:pPr eaLnBrk="1" hangingPunct="1">
              <a:defRPr/>
            </a:pPr>
            <a:r>
              <a:rPr lang="en-US" dirty="0" smtClean="0"/>
              <a:t>Only one level of industry marketing expenditure will actually occur. The market demand corresponding to this level is called the market forecast. The market forecast shows expected market demand, not maximum market demand. Market potential is the limit approached by market demand as industry marketing expenditures approach infinity for a given marketing environment.</a:t>
            </a:r>
          </a:p>
          <a:p>
            <a:pPr eaLnBrk="1" hangingPunct="1">
              <a:defRPr/>
            </a:pPr>
            <a:r>
              <a:rPr lang="en-US" dirty="0" smtClean="0"/>
              <a:t>Companies interested in market potential have a special interest in the product-penetration percentage, the percentage of ownership or use of a product or service in a population. Companies assume that the lower the product-penetration percentage, the higher the market potential, although this also assumes everyone will eventually be in the market for every product.</a:t>
            </a:r>
          </a:p>
          <a:p>
            <a:pPr eaLnBrk="1" hangingPunct="1">
              <a:defRPr/>
            </a:pPr>
            <a:r>
              <a:rPr lang="en-US" dirty="0" smtClean="0"/>
              <a:t>Company demand is the company’s estimated share of market demand at alternative levels of company marketing effort in a given time period. It depends on how the company’s products, services, prices, and communications are perceived relative to the competitors’.</a:t>
            </a:r>
          </a:p>
          <a:p>
            <a:pPr eaLnBrk="1" hangingPunct="1">
              <a:defRPr/>
            </a:pPr>
            <a:r>
              <a:rPr lang="en-US" dirty="0" smtClean="0"/>
              <a:t>The company sales forecast is the expected level of company sales based on a chosen marketing plan and an assumed marketing environment. Two other concepts are important here. A sales quota is the sales goal set for a product line, company division, or sales representative. It is primarily a managerial device for defining and stimulating sales effort, often set slightly higher than estimated sales to stretch the sales force’s effort.</a:t>
            </a:r>
          </a:p>
          <a:p>
            <a:pPr eaLnBrk="1" hangingPunct="1">
              <a:defRPr/>
            </a:pPr>
            <a:r>
              <a:rPr lang="en-US" dirty="0" smtClean="0"/>
              <a:t>A sales budget is a conservative estimate of the expected volume of sales, primarily for making current purchasing, production, and cash flow decisions.</a:t>
            </a:r>
            <a:r>
              <a:rPr lang="en-US" b="1" dirty="0" smtClean="0"/>
              <a:t> </a:t>
            </a:r>
            <a:r>
              <a:rPr lang="en-US" dirty="0" smtClean="0"/>
              <a:t>Company sales potential is the sales limit approached by company demand as company marketing effort increases relative to that of competitors.</a:t>
            </a:r>
            <a:endParaRPr lang="en-US" dirty="0"/>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006B03-E1C4-4754-963B-C9E467AE8838}"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marketer’s first step in evaluating marketing opportunities is to estimate total market demand. Market demand for a product is the total volume that would be bought by a defined customer group in a defined geographical area in a defined time period in a defined marketing environment under a defined marketing program.</a:t>
            </a:r>
          </a:p>
          <a:p>
            <a:pPr eaLnBrk="1" hangingPunct="1">
              <a:defRPr/>
            </a:pPr>
            <a:r>
              <a:rPr lang="en-US" dirty="0" smtClean="0"/>
              <a:t>Market demand is not a fixed number, but rather a function of the stated conditions. For this reason, we call it the market demand function. Its dependence on underlying conditions is illustrated in Figure 3.3(a). </a:t>
            </a:r>
          </a:p>
          <a:p>
            <a:pPr eaLnBrk="1" hangingPunct="1">
              <a:defRPr/>
            </a:pPr>
            <a:r>
              <a:rPr lang="en-US" dirty="0" smtClean="0"/>
              <a:t>The horizontal axis shows different possible levels of industry marketing expenditure in a given time period. The vertical axis shows the resulting demand level. The curve represents the estimated market demand associated with varying levels of marketing expenditure.</a:t>
            </a:r>
          </a:p>
          <a:p>
            <a:pPr eaLnBrk="1" hangingPunct="1">
              <a:defRPr/>
            </a:pPr>
            <a:r>
              <a:rPr lang="en-US" dirty="0" smtClean="0"/>
              <a:t>Some base sales—called the market minimum and labeled Q1 in the figure—would take place without any demand-stimulating expenditures. Higher marketing expenditures would yield higher levels of demand, first at an increasing rate, then at a decreasing rate. </a:t>
            </a:r>
          </a:p>
          <a:p>
            <a:pPr eaLnBrk="1" hangingPunct="1">
              <a:defRPr/>
            </a:pPr>
            <a:r>
              <a:rPr lang="en-US" dirty="0" smtClean="0"/>
              <a:t>Marketing expenditures beyond a certain level would not stimulate much further demand, suggesting an upper limit called the market potential and labeled Q2 in the figure.</a:t>
            </a:r>
          </a:p>
          <a:p>
            <a:pPr eaLnBrk="1" hangingPunct="1">
              <a:defRPr/>
            </a:pPr>
            <a:r>
              <a:rPr lang="en-US" dirty="0" smtClean="0"/>
              <a:t>The distance between the market minimum and the market potential shows the overall marketing sensitivity of demand. We can think of two extreme types of market, the expansible and the nonexpansible. An expansible market, such as the market for racquetball playing, is very much affected in size by the level of industry marketing expenditures.</a:t>
            </a:r>
          </a:p>
          <a:p>
            <a:pPr eaLnBrk="1" hangingPunct="1">
              <a:defRPr/>
            </a:pPr>
            <a:r>
              <a:rPr lang="en-US" dirty="0" smtClean="0"/>
              <a:t> In terms of Figure 3.3(a), the distance between Q1 and Q2 is relatively large. A nonexpansible market—for example, the market for weekly trash or garbage removal—is not much affected by the level of marketing expenditures; the distance between Q1 and Q2 is relatively small.</a:t>
            </a:r>
            <a:endParaRPr lang="en-US" dirty="0"/>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F359F57-BAF0-4BB5-9152-B9F21BFD6CE0}"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Total market potential is the maximum sales available to all firms in an industry during a given period, under a given level of industry marketing effort and environmental conditions. A common way to estimate total market potential is to multiply the potential number of buyers by the average quantity each purchases, times the price.</a:t>
            </a:r>
          </a:p>
          <a:p>
            <a:pPr eaLnBrk="1" hangingPunct="1">
              <a:defRPr/>
            </a:pPr>
            <a:r>
              <a:rPr lang="en-US" dirty="0" smtClean="0"/>
              <a:t>For example, if 100 million people buy books each year, and the average book buyer buys three books a year at an average price of $20 each, then the total market potential for books is $6 billion (100 million  3 $20). The most difficult component to estimate is the number of buyers. We can always start with the total population in the nation, say, 261 million people. Next we eliminate groups that obviously would not buy the product. Assume illiterate people and children under 12 don’t buy books and constitute 20 percent of the population. This means 80 percent of the population, or 209 million people, are in the potentials pool. Further research might tell us that people of low income and low education don’t buy books, and they constitute over 30 percent of the potentials pool. Eliminating them, we arrive at a prospect pool of approximately 146.3 million book buyers. We use this number to calculate total market potential.</a:t>
            </a:r>
          </a:p>
          <a:p>
            <a:pPr eaLnBrk="1" hangingPunct="1">
              <a:defRPr/>
            </a:pPr>
            <a:r>
              <a:rPr lang="en-US" dirty="0" smtClean="0"/>
              <a:t>A variation on this method is the chain-ratio method, which multiplies a base number by several adjusting percentages. Suppose a brewery is interested in estimating the market potential for a new light beer especially designed to accompany food. It can make an estimate with the calculation illustrated in the slide. </a:t>
            </a:r>
            <a:endParaRPr lang="en-US" dirty="0"/>
          </a:p>
        </p:txBody>
      </p:sp>
      <p:sp>
        <p:nvSpPr>
          <p:cNvPr id="737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F3661D-D123-44A8-8335-8AFDEAD962C1}"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market-buildup method calls for identifying all the potential buyers in each market and estimating their potential purchases. It produces accurate results if we have a list of all potential buyers and a good estimate of what each will buy. Unfortunately, this information is not always easy to gather.</a:t>
            </a:r>
          </a:p>
          <a:p>
            <a:pPr eaLnBrk="1" hangingPunct="1">
              <a:defRPr/>
            </a:pPr>
            <a:r>
              <a:rPr lang="en-US" dirty="0" smtClean="0"/>
              <a:t>Consider a machine-tool company that wants to estimate the area market potential for its wood lathe in the Boston area. Its first step is to identify all potential buyers of wood lathes in the area, primarily manufacturing establishments that shape or ream wood as part of their operations. The company could compile a list from a directory of all manufacturing establishments in the area. Then it could estimate the number of lathes each industry might purchase, based on the number of lathes per thousand employees or per $1 million of sales in that industry. </a:t>
            </a:r>
          </a:p>
          <a:p>
            <a:pPr eaLnBrk="1" hangingPunct="1">
              <a:defRPr/>
            </a:pPr>
            <a:r>
              <a:rPr lang="en-US" dirty="0" smtClean="0"/>
              <a:t>An efficient method of estimating area market potentials makes use of the </a:t>
            </a:r>
            <a:r>
              <a:rPr lang="en-US" i="1" dirty="0" smtClean="0"/>
              <a:t>North American Industry Classification System (NAICS</a:t>
            </a:r>
            <a:r>
              <a:rPr lang="en-US" dirty="0" smtClean="0"/>
              <a:t>), developed by the U.S. Bureau of the Census in conjunction with the Canadian and Mexican governments. The NAICS classifies all manufacturing into 20 major industry sectors and further breaks each sector into a six-digit, hierarchical structure as shown in the slide.</a:t>
            </a:r>
          </a:p>
          <a:p>
            <a:pPr eaLnBrk="1" hangingPunct="1">
              <a:defRPr/>
            </a:pPr>
            <a:r>
              <a:rPr lang="en-US" dirty="0" smtClean="0"/>
              <a:t>To use the NAICS, the lathe manufacturer must first determine the six-digit NAICS codes that represent products whose manufacturers are likely to require lathe machines. To get a full picture of all six-digit NAICS industries that might use lathes, the company can (1) determine past customers’ NAICS codes; (2) go through the NAICS manual and check off all the six-digit industries that might have an interest in lathes; (3) mail questionnaires to a wide range of companies inquiring about their interest in wood lathes.</a:t>
            </a:r>
          </a:p>
          <a:p>
            <a:pPr eaLnBrk="1" hangingPunct="1">
              <a:defRPr/>
            </a:pPr>
            <a:r>
              <a:rPr lang="en-US" dirty="0" smtClean="0"/>
              <a:t>The company’s next task is to determine an appropriate base for estimating the number of lathes each industry will use. Suppose customer industry sales are the most appropriate base. Once the company estimates the rate of lathe ownership relative to the customer industry’s sales, it can compute the market potential.</a:t>
            </a:r>
            <a:endParaRPr lang="en-US" dirty="0"/>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0EFD35B-9525-4908-A52B-8D3171F7508F}"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11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11</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dirty="0" smtClean="0"/>
              <a:t>How can companies accurately measure and forecast demand?</a:t>
            </a:r>
          </a:p>
        </p:txBody>
      </p:sp>
    </p:spTree>
    <p:extLst>
      <p:ext uri="{BB962C8B-B14F-4D97-AF65-F5344CB8AC3E}">
        <p14:creationId xmlns:p14="http://schemas.microsoft.com/office/powerpoint/2010/main" xmlns="" val="213786682"/>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normAutofit fontScale="90000"/>
          </a:bodyPr>
          <a:lstStyle/>
          <a:p>
            <a:pPr eaLnBrk="1" hangingPunct="1"/>
            <a:r>
              <a:rPr lang="en-US" smtClean="0"/>
              <a:t>Forecasting and </a:t>
            </a:r>
            <a:br>
              <a:rPr lang="en-US" smtClean="0"/>
            </a:br>
            <a:r>
              <a:rPr lang="en-US" smtClean="0"/>
              <a:t>Demand Measurement</a:t>
            </a:r>
          </a:p>
        </p:txBody>
      </p:sp>
      <p:sp>
        <p:nvSpPr>
          <p:cNvPr id="66562" name="Content Placeholder 2"/>
          <p:cNvSpPr>
            <a:spLocks noGrp="1"/>
          </p:cNvSpPr>
          <p:nvPr>
            <p:ph idx="1"/>
          </p:nvPr>
        </p:nvSpPr>
        <p:spPr/>
        <p:txBody>
          <a:bodyPr/>
          <a:lstStyle/>
          <a:p>
            <a:pPr eaLnBrk="1" hangingPunct="1"/>
            <a:r>
              <a:rPr lang="en-US" smtClean="0"/>
              <a:t>How can we measure market demand?</a:t>
            </a:r>
          </a:p>
          <a:p>
            <a:pPr marL="571500" lvl="1" indent="-228600" eaLnBrk="1" hangingPunct="1"/>
            <a:r>
              <a:rPr lang="en-US" smtClean="0"/>
              <a:t>Potential market</a:t>
            </a:r>
          </a:p>
          <a:p>
            <a:pPr marL="571500" lvl="1" indent="-228600" eaLnBrk="1" hangingPunct="1"/>
            <a:r>
              <a:rPr lang="en-US" smtClean="0"/>
              <a:t>Available market</a:t>
            </a:r>
          </a:p>
          <a:p>
            <a:pPr marL="571500" lvl="1" indent="-228600" eaLnBrk="1" hangingPunct="1"/>
            <a:r>
              <a:rPr lang="en-US" smtClean="0"/>
              <a:t>Target market</a:t>
            </a:r>
          </a:p>
          <a:p>
            <a:pPr marL="571500" lvl="1" indent="-228600" eaLnBrk="1" hangingPunct="1"/>
            <a:r>
              <a:rPr lang="en-US" smtClean="0"/>
              <a:t>Penetrated market</a:t>
            </a:r>
          </a:p>
        </p:txBody>
      </p:sp>
      <p:pic>
        <p:nvPicPr>
          <p:cNvPr id="6656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l="7156"/>
          <a:stretch>
            <a:fillRect/>
          </a:stretch>
        </p:blipFill>
        <p:spPr bwMode="auto">
          <a:xfrm>
            <a:off x="4267200" y="2438400"/>
            <a:ext cx="3954463" cy="325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01098769"/>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normAutofit fontScale="90000"/>
          </a:bodyPr>
          <a:lstStyle/>
          <a:p>
            <a:pPr eaLnBrk="1" hangingPunct="1"/>
            <a:r>
              <a:rPr lang="en-US" smtClean="0"/>
              <a:t>Forecasting and </a:t>
            </a:r>
            <a:br>
              <a:rPr lang="en-US" smtClean="0"/>
            </a:br>
            <a:r>
              <a:rPr lang="en-US" smtClean="0"/>
              <a:t>Demand Measurement</a:t>
            </a:r>
          </a:p>
        </p:txBody>
      </p:sp>
      <p:sp>
        <p:nvSpPr>
          <p:cNvPr id="66562" name="Content Placeholder 2"/>
          <p:cNvSpPr>
            <a:spLocks noGrp="1"/>
          </p:cNvSpPr>
          <p:nvPr>
            <p:ph idx="1"/>
          </p:nvPr>
        </p:nvSpPr>
        <p:spPr/>
        <p:txBody>
          <a:bodyPr>
            <a:normAutofit fontScale="77500" lnSpcReduction="20000"/>
          </a:bodyPr>
          <a:lstStyle/>
          <a:p>
            <a:r>
              <a:rPr lang="en-US" dirty="0" smtClean="0">
                <a:latin typeface="Arial" pitchFamily="34" charset="0"/>
              </a:rPr>
              <a:t>The </a:t>
            </a:r>
            <a:r>
              <a:rPr lang="en-US" b="1" dirty="0">
                <a:latin typeface="Arial" pitchFamily="34" charset="0"/>
              </a:rPr>
              <a:t>potential market </a:t>
            </a:r>
            <a:r>
              <a:rPr lang="en-US" dirty="0">
                <a:latin typeface="Arial" pitchFamily="34" charset="0"/>
              </a:rPr>
              <a:t>is the set of consumers with a sufficient level of interest in a market offer. </a:t>
            </a:r>
            <a:endParaRPr lang="en-US" dirty="0" smtClean="0">
              <a:latin typeface="Arial" pitchFamily="34" charset="0"/>
            </a:endParaRPr>
          </a:p>
          <a:p>
            <a:pPr marL="0" indent="0">
              <a:buNone/>
            </a:pPr>
            <a:endParaRPr lang="en-US" dirty="0">
              <a:latin typeface="Arial" pitchFamily="34" charset="0"/>
            </a:endParaRPr>
          </a:p>
          <a:p>
            <a:r>
              <a:rPr lang="en-US" dirty="0">
                <a:latin typeface="Arial" pitchFamily="34" charset="0"/>
              </a:rPr>
              <a:t>The </a:t>
            </a:r>
            <a:r>
              <a:rPr lang="en-US" b="1" dirty="0">
                <a:latin typeface="Arial" pitchFamily="34" charset="0"/>
              </a:rPr>
              <a:t>available market </a:t>
            </a:r>
            <a:r>
              <a:rPr lang="en-US" dirty="0">
                <a:latin typeface="Arial" pitchFamily="34" charset="0"/>
              </a:rPr>
              <a:t>is the set of consumers who have interest, income, </a:t>
            </a:r>
            <a:r>
              <a:rPr lang="en-US" i="1" dirty="0">
                <a:latin typeface="Arial" pitchFamily="34" charset="0"/>
              </a:rPr>
              <a:t>and access to a </a:t>
            </a:r>
            <a:r>
              <a:rPr lang="en-US" dirty="0">
                <a:latin typeface="Arial" pitchFamily="34" charset="0"/>
              </a:rPr>
              <a:t>particular </a:t>
            </a:r>
            <a:r>
              <a:rPr lang="en-US" dirty="0" smtClean="0">
                <a:latin typeface="Arial" pitchFamily="34" charset="0"/>
              </a:rPr>
              <a:t>offer. </a:t>
            </a:r>
          </a:p>
          <a:p>
            <a:endParaRPr lang="en-US" dirty="0">
              <a:latin typeface="Arial" pitchFamily="34" charset="0"/>
            </a:endParaRPr>
          </a:p>
          <a:p>
            <a:r>
              <a:rPr lang="en-US" dirty="0">
                <a:latin typeface="Arial" pitchFamily="34" charset="0"/>
              </a:rPr>
              <a:t>The </a:t>
            </a:r>
            <a:r>
              <a:rPr lang="en-US" b="1" dirty="0">
                <a:latin typeface="Arial" pitchFamily="34" charset="0"/>
              </a:rPr>
              <a:t>target market </a:t>
            </a:r>
            <a:r>
              <a:rPr lang="en-US" dirty="0">
                <a:latin typeface="Arial" pitchFamily="34" charset="0"/>
              </a:rPr>
              <a:t>is the part of the qualified available market the company decides to pursue</a:t>
            </a:r>
            <a:r>
              <a:rPr lang="en-US" dirty="0" smtClean="0">
                <a:latin typeface="Arial" pitchFamily="34" charset="0"/>
              </a:rPr>
              <a:t>.</a:t>
            </a:r>
          </a:p>
          <a:p>
            <a:endParaRPr lang="en-US" dirty="0">
              <a:latin typeface="Arial" pitchFamily="34" charset="0"/>
            </a:endParaRPr>
          </a:p>
          <a:p>
            <a:r>
              <a:rPr lang="en-US" dirty="0">
                <a:latin typeface="Arial" pitchFamily="34" charset="0"/>
              </a:rPr>
              <a:t>The </a:t>
            </a:r>
            <a:r>
              <a:rPr lang="en-US" b="1" dirty="0">
                <a:latin typeface="Arial" pitchFamily="34" charset="0"/>
              </a:rPr>
              <a:t>penetrated market </a:t>
            </a:r>
            <a:r>
              <a:rPr lang="en-US" dirty="0">
                <a:latin typeface="Arial" pitchFamily="34" charset="0"/>
              </a:rPr>
              <a:t>is the set of consumers who are buying the company’s product.</a:t>
            </a:r>
          </a:p>
        </p:txBody>
      </p:sp>
    </p:spTree>
    <p:extLst>
      <p:ext uri="{BB962C8B-B14F-4D97-AF65-F5344CB8AC3E}">
        <p14:creationId xmlns:p14="http://schemas.microsoft.com/office/powerpoint/2010/main" xmlns="" val="2124860213"/>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normAutofit fontScale="90000"/>
          </a:bodyPr>
          <a:lstStyle/>
          <a:p>
            <a:pPr eaLnBrk="1" hangingPunct="1"/>
            <a:r>
              <a:rPr lang="en-US" smtClean="0"/>
              <a:t>A Vocabulary for </a:t>
            </a:r>
            <a:br>
              <a:rPr lang="en-US" smtClean="0"/>
            </a:br>
            <a:r>
              <a:rPr lang="en-US" smtClean="0"/>
              <a:t>Demand Measurement</a:t>
            </a:r>
          </a:p>
        </p:txBody>
      </p:sp>
      <p:sp>
        <p:nvSpPr>
          <p:cNvPr id="5" name="Rounded Rectangle 4"/>
          <p:cNvSpPr/>
          <p:nvPr/>
        </p:nvSpPr>
        <p:spPr>
          <a:xfrm>
            <a:off x="1828800" y="1828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Demand</a:t>
            </a:r>
          </a:p>
        </p:txBody>
      </p:sp>
      <p:sp>
        <p:nvSpPr>
          <p:cNvPr id="6" name="Rounded Rectangle 5"/>
          <p:cNvSpPr/>
          <p:nvPr/>
        </p:nvSpPr>
        <p:spPr>
          <a:xfrm>
            <a:off x="1828800" y="25146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Forecast</a:t>
            </a:r>
          </a:p>
        </p:txBody>
      </p:sp>
      <p:sp>
        <p:nvSpPr>
          <p:cNvPr id="7" name="Rounded Rectangle 6"/>
          <p:cNvSpPr/>
          <p:nvPr/>
        </p:nvSpPr>
        <p:spPr>
          <a:xfrm>
            <a:off x="1828800" y="32004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Potential</a:t>
            </a:r>
          </a:p>
        </p:txBody>
      </p:sp>
      <p:sp>
        <p:nvSpPr>
          <p:cNvPr id="8" name="Rounded Rectangle 7"/>
          <p:cNvSpPr/>
          <p:nvPr/>
        </p:nvSpPr>
        <p:spPr>
          <a:xfrm>
            <a:off x="1828800" y="38862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Demand</a:t>
            </a:r>
          </a:p>
        </p:txBody>
      </p:sp>
      <p:sp>
        <p:nvSpPr>
          <p:cNvPr id="9" name="Rounded Rectangle 8"/>
          <p:cNvSpPr/>
          <p:nvPr/>
        </p:nvSpPr>
        <p:spPr>
          <a:xfrm>
            <a:off x="1828800" y="45720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Forecast</a:t>
            </a:r>
          </a:p>
        </p:txBody>
      </p:sp>
      <p:sp>
        <p:nvSpPr>
          <p:cNvPr id="10" name="Rounded Rectangle 9"/>
          <p:cNvSpPr/>
          <p:nvPr/>
        </p:nvSpPr>
        <p:spPr>
          <a:xfrm>
            <a:off x="1828800" y="5257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Potential</a:t>
            </a:r>
          </a:p>
        </p:txBody>
      </p:sp>
    </p:spTree>
    <p:extLst>
      <p:ext uri="{BB962C8B-B14F-4D97-AF65-F5344CB8AC3E}">
        <p14:creationId xmlns:p14="http://schemas.microsoft.com/office/powerpoint/2010/main" xmlns="" val="654305209"/>
      </p:ext>
    </p:extLst>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title"/>
          </p:nvPr>
        </p:nvSpPr>
        <p:spPr/>
        <p:txBody>
          <a:bodyPr/>
          <a:lstStyle/>
          <a:p>
            <a:pPr eaLnBrk="1" hangingPunct="1"/>
            <a:r>
              <a:rPr lang="en-US" smtClean="0"/>
              <a:t>Market Demand Functions</a:t>
            </a:r>
          </a:p>
        </p:txBody>
      </p:sp>
      <p:pic>
        <p:nvPicPr>
          <p:cNvPr id="70659"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1288" y="2209800"/>
            <a:ext cx="7297737"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89828565"/>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Total Market Potential</a:t>
            </a:r>
          </a:p>
        </p:txBody>
      </p:sp>
      <p:sp>
        <p:nvSpPr>
          <p:cNvPr id="72706" name="Content Placeholder 4"/>
          <p:cNvSpPr>
            <a:spLocks noGrp="1"/>
          </p:cNvSpPr>
          <p:nvPr>
            <p:ph sz="half" idx="1"/>
          </p:nvPr>
        </p:nvSpPr>
        <p:spPr>
          <a:xfrm>
            <a:off x="381000" y="1600200"/>
            <a:ext cx="4038600" cy="4572000"/>
          </a:xfrm>
        </p:spPr>
        <p:txBody>
          <a:bodyPr/>
          <a:lstStyle/>
          <a:p>
            <a:pPr eaLnBrk="1" hangingPunct="1"/>
            <a:r>
              <a:rPr lang="en-US" smtClean="0"/>
              <a:t>Calculations</a:t>
            </a:r>
          </a:p>
          <a:p>
            <a:pPr lvl="1" eaLnBrk="1" hangingPunct="1"/>
            <a:r>
              <a:rPr lang="en-US" smtClean="0"/>
              <a:t>Multiple potential number of buyers by average quantity each purchases times price</a:t>
            </a:r>
          </a:p>
          <a:p>
            <a:pPr lvl="1" eaLnBrk="1" hangingPunct="1"/>
            <a:r>
              <a:rPr lang="en-US" smtClean="0"/>
              <a:t>Chain-ratio method</a:t>
            </a:r>
          </a:p>
        </p:txBody>
      </p:sp>
      <p:pic>
        <p:nvPicPr>
          <p:cNvPr id="7270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4267200"/>
            <a:ext cx="7820025" cy="151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57200" y="5148590"/>
            <a:ext cx="1306768" cy="261610"/>
          </a:xfrm>
          <a:prstGeom prst="rect">
            <a:avLst/>
          </a:prstGeom>
          <a:solidFill>
            <a:schemeClr val="bg1"/>
          </a:solidFill>
        </p:spPr>
        <p:txBody>
          <a:bodyPr wrap="none" rtlCol="0">
            <a:spAutoFit/>
          </a:bodyPr>
          <a:lstStyle/>
          <a:p>
            <a:r>
              <a:rPr lang="en-GB" sz="1100" b="1" dirty="0" smtClean="0">
                <a:solidFill>
                  <a:schemeClr val="tx1">
                    <a:lumMod val="65000"/>
                    <a:lumOff val="35000"/>
                  </a:schemeClr>
                </a:solidFill>
              </a:rPr>
              <a:t>Natural Apple juice</a:t>
            </a:r>
            <a:endParaRPr lang="en-GB" sz="1100" b="1" dirty="0">
              <a:solidFill>
                <a:schemeClr val="tx1">
                  <a:lumMod val="65000"/>
                  <a:lumOff val="35000"/>
                </a:schemeClr>
              </a:solidFill>
            </a:endParaRPr>
          </a:p>
        </p:txBody>
      </p:sp>
      <p:sp>
        <p:nvSpPr>
          <p:cNvPr id="3" name="Rectangle 2"/>
          <p:cNvSpPr/>
          <p:nvPr/>
        </p:nvSpPr>
        <p:spPr>
          <a:xfrm>
            <a:off x="6019800" y="5073600"/>
            <a:ext cx="762000" cy="1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5105400" y="5226000"/>
            <a:ext cx="762000" cy="1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5135136" y="5148590"/>
            <a:ext cx="503664" cy="261610"/>
          </a:xfrm>
          <a:prstGeom prst="rect">
            <a:avLst/>
          </a:prstGeom>
          <a:noFill/>
        </p:spPr>
        <p:txBody>
          <a:bodyPr wrap="none" rtlCol="0">
            <a:spAutoFit/>
          </a:bodyPr>
          <a:lstStyle/>
          <a:p>
            <a:r>
              <a:rPr lang="en-GB" sz="1100" b="1" dirty="0" smtClean="0">
                <a:solidFill>
                  <a:schemeClr val="tx1">
                    <a:lumMod val="65000"/>
                    <a:lumOff val="35000"/>
                  </a:schemeClr>
                </a:solidFill>
              </a:rPr>
              <a:t>Juice </a:t>
            </a:r>
            <a:endParaRPr lang="en-GB" sz="1100" b="1" dirty="0">
              <a:solidFill>
                <a:schemeClr val="tx1">
                  <a:lumMod val="65000"/>
                  <a:lumOff val="35000"/>
                </a:schemeClr>
              </a:solidFill>
            </a:endParaRPr>
          </a:p>
        </p:txBody>
      </p:sp>
      <p:sp>
        <p:nvSpPr>
          <p:cNvPr id="10" name="TextBox 9"/>
          <p:cNvSpPr txBox="1"/>
          <p:nvPr/>
        </p:nvSpPr>
        <p:spPr>
          <a:xfrm>
            <a:off x="6201936" y="4953000"/>
            <a:ext cx="503664" cy="261610"/>
          </a:xfrm>
          <a:prstGeom prst="rect">
            <a:avLst/>
          </a:prstGeom>
          <a:noFill/>
        </p:spPr>
        <p:txBody>
          <a:bodyPr wrap="none" rtlCol="0">
            <a:spAutoFit/>
          </a:bodyPr>
          <a:lstStyle/>
          <a:p>
            <a:r>
              <a:rPr lang="en-GB" sz="1100" b="1" dirty="0" smtClean="0">
                <a:solidFill>
                  <a:schemeClr val="tx1">
                    <a:lumMod val="65000"/>
                    <a:lumOff val="35000"/>
                  </a:schemeClr>
                </a:solidFill>
              </a:rPr>
              <a:t>Juice </a:t>
            </a:r>
            <a:endParaRPr lang="en-GB" sz="1100" b="1" dirty="0">
              <a:solidFill>
                <a:schemeClr val="tx1">
                  <a:lumMod val="65000"/>
                  <a:lumOff val="35000"/>
                </a:schemeClr>
              </a:solidFill>
            </a:endParaRPr>
          </a:p>
        </p:txBody>
      </p:sp>
      <p:sp>
        <p:nvSpPr>
          <p:cNvPr id="12" name="TextBox 11"/>
          <p:cNvSpPr txBox="1"/>
          <p:nvPr/>
        </p:nvSpPr>
        <p:spPr>
          <a:xfrm>
            <a:off x="7239000" y="5377190"/>
            <a:ext cx="1306768" cy="261610"/>
          </a:xfrm>
          <a:prstGeom prst="rect">
            <a:avLst/>
          </a:prstGeom>
          <a:solidFill>
            <a:schemeClr val="bg1"/>
          </a:solidFill>
        </p:spPr>
        <p:txBody>
          <a:bodyPr wrap="none" rtlCol="0">
            <a:spAutoFit/>
          </a:bodyPr>
          <a:lstStyle/>
          <a:p>
            <a:r>
              <a:rPr lang="en-GB" sz="1100" b="1" dirty="0" smtClean="0">
                <a:solidFill>
                  <a:schemeClr val="tx1">
                    <a:lumMod val="65000"/>
                    <a:lumOff val="35000"/>
                  </a:schemeClr>
                </a:solidFill>
              </a:rPr>
              <a:t>Natural Apple juice</a:t>
            </a:r>
            <a:endParaRPr lang="en-GB" sz="1100" b="1" dirty="0">
              <a:solidFill>
                <a:schemeClr val="tx1">
                  <a:lumMod val="65000"/>
                  <a:lumOff val="35000"/>
                </a:schemeClr>
              </a:solidFill>
            </a:endParaRPr>
          </a:p>
        </p:txBody>
      </p:sp>
      <p:sp>
        <p:nvSpPr>
          <p:cNvPr id="13" name="Rectangle 12"/>
          <p:cNvSpPr/>
          <p:nvPr/>
        </p:nvSpPr>
        <p:spPr>
          <a:xfrm>
            <a:off x="7239000" y="5073600"/>
            <a:ext cx="762000" cy="1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7057598" y="4953000"/>
            <a:ext cx="1324402" cy="261610"/>
          </a:xfrm>
          <a:prstGeom prst="rect">
            <a:avLst/>
          </a:prstGeom>
          <a:noFill/>
        </p:spPr>
        <p:txBody>
          <a:bodyPr wrap="none" rtlCol="0">
            <a:spAutoFit/>
          </a:bodyPr>
          <a:lstStyle/>
          <a:p>
            <a:r>
              <a:rPr lang="en-GB" sz="1100" b="1" dirty="0" smtClean="0">
                <a:solidFill>
                  <a:schemeClr val="tx1">
                    <a:lumMod val="65000"/>
                    <a:lumOff val="35000"/>
                  </a:schemeClr>
                </a:solidFill>
              </a:rPr>
              <a:t>On Apple Juice that</a:t>
            </a:r>
            <a:endParaRPr lang="en-GB" sz="1100" b="1" dirty="0">
              <a:solidFill>
                <a:schemeClr val="tx1">
                  <a:lumMod val="65000"/>
                  <a:lumOff val="35000"/>
                </a:schemeClr>
              </a:solidFill>
            </a:endParaRPr>
          </a:p>
        </p:txBody>
      </p:sp>
      <p:sp>
        <p:nvSpPr>
          <p:cNvPr id="15" name="Rectangle 14"/>
          <p:cNvSpPr/>
          <p:nvPr/>
        </p:nvSpPr>
        <p:spPr>
          <a:xfrm>
            <a:off x="6019800" y="5410200"/>
            <a:ext cx="762000" cy="1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867400" y="5360313"/>
            <a:ext cx="1082348" cy="430887"/>
          </a:xfrm>
          <a:prstGeom prst="rect">
            <a:avLst/>
          </a:prstGeom>
          <a:solidFill>
            <a:schemeClr val="bg1"/>
          </a:solidFill>
        </p:spPr>
        <p:txBody>
          <a:bodyPr wrap="none" rtlCol="0">
            <a:spAutoFit/>
          </a:bodyPr>
          <a:lstStyle/>
          <a:p>
            <a:r>
              <a:rPr lang="en-GB" sz="1100" b="1" dirty="0" smtClean="0">
                <a:solidFill>
                  <a:schemeClr val="tx1">
                    <a:lumMod val="65000"/>
                    <a:lumOff val="35000"/>
                  </a:schemeClr>
                </a:solidFill>
              </a:rPr>
              <a:t>Is spent on</a:t>
            </a:r>
          </a:p>
          <a:p>
            <a:r>
              <a:rPr lang="en-GB" sz="1100" b="1" dirty="0" smtClean="0">
                <a:solidFill>
                  <a:schemeClr val="tx1">
                    <a:lumMod val="65000"/>
                    <a:lumOff val="35000"/>
                  </a:schemeClr>
                </a:solidFill>
              </a:rPr>
              <a:t>The Apple juice</a:t>
            </a:r>
            <a:endParaRPr lang="en-GB" sz="1100" b="1" dirty="0">
              <a:solidFill>
                <a:schemeClr val="tx1">
                  <a:lumMod val="65000"/>
                  <a:lumOff val="35000"/>
                </a:schemeClr>
              </a:solidFill>
            </a:endParaRPr>
          </a:p>
        </p:txBody>
      </p:sp>
    </p:spTree>
    <p:extLst>
      <p:ext uri="{BB962C8B-B14F-4D97-AF65-F5344CB8AC3E}">
        <p14:creationId xmlns:p14="http://schemas.microsoft.com/office/powerpoint/2010/main" xmlns="" val="2642191741"/>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4754" name="Content Placeholder 2"/>
          <p:cNvSpPr>
            <a:spLocks noGrp="1"/>
          </p:cNvSpPr>
          <p:nvPr>
            <p:ph idx="1"/>
          </p:nvPr>
        </p:nvSpPr>
        <p:spPr/>
        <p:txBody>
          <a:bodyPr/>
          <a:lstStyle/>
          <a:p>
            <a:r>
              <a:rPr lang="en-US" dirty="0"/>
              <a:t>The market-buildup method calls for identifying all the potential buyers in each market and estimating their potential purchases. </a:t>
            </a:r>
            <a:endParaRPr lang="en-US" dirty="0" smtClean="0"/>
          </a:p>
          <a:p>
            <a:r>
              <a:rPr lang="en-US" dirty="0" smtClean="0"/>
              <a:t>It </a:t>
            </a:r>
            <a:r>
              <a:rPr lang="en-US" dirty="0"/>
              <a:t>produces accurate results if we have a list of all potential buyers and a good estimate of what each will buy. Unfortunately, this information is not always easy to gather</a:t>
            </a:r>
            <a:endParaRPr lang="en-US" dirty="0" smtClean="0"/>
          </a:p>
        </p:txBody>
      </p:sp>
    </p:spTree>
    <p:extLst>
      <p:ext uri="{BB962C8B-B14F-4D97-AF65-F5344CB8AC3E}">
        <p14:creationId xmlns:p14="http://schemas.microsoft.com/office/powerpoint/2010/main" xmlns="" val="2664588139"/>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sz="half" idx="2"/>
          </p:nvPr>
        </p:nvSpPr>
        <p:spPr>
          <a:xfrm>
            <a:off x="2209800" y="1828800"/>
            <a:ext cx="4191000" cy="609600"/>
          </a:xfrm>
        </p:spPr>
        <p:txBody>
          <a:bodyPr/>
          <a:lstStyle/>
          <a:p>
            <a:pPr algn="ctr" eaLnBrk="1" hangingPunct="1">
              <a:buFont typeface="Wingdings" pitchFamily="2" charset="2"/>
              <a:buNone/>
            </a:pPr>
            <a:r>
              <a:rPr lang="en-US" smtClean="0"/>
              <a:t>Multiple-Factor Index</a:t>
            </a:r>
          </a:p>
        </p:txBody>
      </p:sp>
      <p:pic>
        <p:nvPicPr>
          <p:cNvPr id="76804"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00200" y="2895600"/>
            <a:ext cx="5534025" cy="258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78824095"/>
      </p:ext>
    </p:extLst>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lstStyle/>
          <a:p>
            <a:pPr eaLnBrk="1" hangingPunct="1"/>
            <a:r>
              <a:rPr lang="en-US" smtClean="0"/>
              <a:t>Survey of Buyers’ Intentions</a:t>
            </a:r>
          </a:p>
          <a:p>
            <a:pPr eaLnBrk="1" hangingPunct="1"/>
            <a:r>
              <a:rPr lang="en-US" smtClean="0"/>
              <a:t>Composite of Sales Force Opinions</a:t>
            </a:r>
          </a:p>
          <a:p>
            <a:pPr eaLnBrk="1" hangingPunct="1"/>
            <a:r>
              <a:rPr lang="en-US" smtClean="0"/>
              <a:t>Expert Opinion</a:t>
            </a:r>
          </a:p>
          <a:p>
            <a:pPr eaLnBrk="1" hangingPunct="1"/>
            <a:r>
              <a:rPr lang="en-US" smtClean="0"/>
              <a:t>Past-Sales Analysis</a:t>
            </a:r>
          </a:p>
          <a:p>
            <a:pPr eaLnBrk="1" hangingPunct="1"/>
            <a:r>
              <a:rPr lang="en-US" smtClean="0"/>
              <a:t>Market-Test Method</a:t>
            </a:r>
          </a:p>
        </p:txBody>
      </p:sp>
    </p:spTree>
    <p:extLst>
      <p:ext uri="{BB962C8B-B14F-4D97-AF65-F5344CB8AC3E}">
        <p14:creationId xmlns:p14="http://schemas.microsoft.com/office/powerpoint/2010/main" xmlns="" val="2902604366"/>
      </p:ext>
    </p:extLst>
  </p:cSld>
  <p:clrMapOvr>
    <a:masterClrMapping/>
  </p:clrMapOvr>
  <p:transition>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4084</TotalTime>
  <Words>2378</Words>
  <Application>Microsoft Office PowerPoint</Application>
  <PresentationFormat>On-screen Show (4:3)</PresentationFormat>
  <Paragraphs>104</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Applied Marketing Strategies</vt:lpstr>
      <vt:lpstr>Marketing Ecology</vt:lpstr>
      <vt:lpstr>Lecture Agenda</vt:lpstr>
      <vt:lpstr>Forecasting and  Demand Measurement</vt:lpstr>
      <vt:lpstr>Forecasting and  Demand Measurement</vt:lpstr>
      <vt:lpstr>A Vocabulary for  Demand Measurement</vt:lpstr>
      <vt:lpstr>Market Demand Functions</vt:lpstr>
      <vt:lpstr>Estimating Current Demand:  Total Market Potential</vt:lpstr>
      <vt:lpstr>Estimating Current Demand:  Area Market Potential</vt:lpstr>
      <vt:lpstr>Estimating Current Demand:  Area Market Potential</vt:lpstr>
      <vt:lpstr>Estimating Future Demand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vcomsats</cp:lastModifiedBy>
  <cp:revision>26</cp:revision>
  <dcterms:created xsi:type="dcterms:W3CDTF">2006-08-16T00:00:00Z</dcterms:created>
  <dcterms:modified xsi:type="dcterms:W3CDTF">2012-12-13T07:59:47Z</dcterms:modified>
</cp:coreProperties>
</file>