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0C67-A468-4FEB-817A-CA3FA8544665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F2E9A-4E5E-48E8-8341-1E20E4F4B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0C67-A468-4FEB-817A-CA3FA8544665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F2E9A-4E5E-48E8-8341-1E20E4F4B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0C67-A468-4FEB-817A-CA3FA8544665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F2E9A-4E5E-48E8-8341-1E20E4F4B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0C67-A468-4FEB-817A-CA3FA8544665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F2E9A-4E5E-48E8-8341-1E20E4F4B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0C67-A468-4FEB-817A-CA3FA8544665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F2E9A-4E5E-48E8-8341-1E20E4F4B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0C67-A468-4FEB-817A-CA3FA8544665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F2E9A-4E5E-48E8-8341-1E20E4F4B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0C67-A468-4FEB-817A-CA3FA8544665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F2E9A-4E5E-48E8-8341-1E20E4F4B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0C67-A468-4FEB-817A-CA3FA8544665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F2E9A-4E5E-48E8-8341-1E20E4F4B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0C67-A468-4FEB-817A-CA3FA8544665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F2E9A-4E5E-48E8-8341-1E20E4F4B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0C67-A468-4FEB-817A-CA3FA8544665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F2E9A-4E5E-48E8-8341-1E20E4F4B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0C67-A468-4FEB-817A-CA3FA8544665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F2E9A-4E5E-48E8-8341-1E20E4F4B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80C67-A468-4FEB-817A-CA3FA8544665}" type="datetimeFigureOut">
              <a:rPr lang="en-US" smtClean="0"/>
              <a:pPr/>
              <a:t>12/15/2012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F2E9A-4E5E-48E8-8341-1E20E4F4BD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2209800" y="609600"/>
            <a:ext cx="6705600" cy="621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r>
              <a:rPr lang="en-US" sz="2400" b="1">
                <a:solidFill>
                  <a:srgbClr val="17375E"/>
                </a:solidFill>
                <a:cs typeface="Arial" charset="0"/>
              </a:rPr>
              <a:t>LECTURE </a:t>
            </a:r>
            <a:r>
              <a:rPr lang="en-US" sz="2400" b="1" smtClean="0">
                <a:solidFill>
                  <a:srgbClr val="17375E"/>
                </a:solidFill>
                <a:cs typeface="Arial" charset="0"/>
              </a:rPr>
              <a:t>9 </a:t>
            </a:r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algn="ctr" eaLnBrk="1" hangingPunct="1"/>
            <a:r>
              <a:rPr lang="en-US" sz="2400" dirty="0">
                <a:cs typeface="Arial" charset="0"/>
              </a:rPr>
              <a:t>Corporate Social Responsibility</a:t>
            </a:r>
          </a:p>
          <a:p>
            <a:pPr eaLnBrk="1" hangingPunct="1"/>
            <a:r>
              <a:rPr lang="en-US" sz="2400" dirty="0">
                <a:cs typeface="Arial" charset="0"/>
              </a:rPr>
              <a:t>			</a:t>
            </a:r>
            <a:r>
              <a:rPr lang="en-US" sz="2400" b="1" dirty="0">
                <a:cs typeface="Arial" charset="0"/>
              </a:rPr>
              <a:t>MGT 610</a:t>
            </a: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7C13E-EB7B-40DD-A7FC-8D840D076314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09800" y="659429"/>
            <a:ext cx="6705600" cy="698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algn="ctr" eaLnBrk="1" hangingPunct="1"/>
            <a:r>
              <a:rPr lang="en-US" sz="3200" b="1" dirty="0"/>
              <a:t>Chapter 3</a:t>
            </a:r>
            <a:br>
              <a:rPr lang="en-US" sz="3200" b="1" dirty="0"/>
            </a:br>
            <a:r>
              <a:rPr lang="en-US" sz="3200" b="1" dirty="0"/>
              <a:t> Stakeholder Theory</a:t>
            </a:r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536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2286000" y="416719"/>
            <a:ext cx="6705600" cy="649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 smtClean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  <a:p>
            <a:pPr eaLnBrk="1" hangingPunct="1"/>
            <a:endParaRPr lang="en-US" sz="3200" dirty="0"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/>
        </p:nvSpPr>
        <p:spPr bwMode="auto">
          <a:xfrm>
            <a:off x="2209800" y="876300"/>
            <a:ext cx="67437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buFont typeface="Arial" charset="0"/>
              <a:buNone/>
            </a:pPr>
            <a:r>
              <a:rPr lang="en-US" sz="2400" b="1" dirty="0" smtClean="0">
                <a:latin typeface="Baskerville Old Face" pitchFamily="18" charset="0"/>
              </a:rPr>
              <a:t>LEARNING OBJECTIVES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Baskerville Old Face" pitchFamily="18" charset="0"/>
              </a:rPr>
              <a:t>Understand the definition of stakeholder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Baskerville Old Face" pitchFamily="18" charset="0"/>
              </a:rPr>
              <a:t>Understand why the stakeholder theory is important 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Baskerville Old Face" pitchFamily="18" charset="0"/>
              </a:rPr>
              <a:t>Learn the taxonomy of stakeholders  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Baskerville Old Face" pitchFamily="18" charset="0"/>
              </a:rPr>
              <a:t>Analyze stakeholder 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Baskerville Old Face" pitchFamily="18" charset="0"/>
              </a:rPr>
              <a:t>Relationship understand holistic 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latin typeface="Baskerville Old Face" pitchFamily="18" charset="0"/>
              </a:rPr>
              <a:t>Growth </a:t>
            </a:r>
            <a:r>
              <a:rPr lang="en-IN" sz="2400" dirty="0" smtClean="0">
                <a:latin typeface="Baskerville Old Face" pitchFamily="18" charset="0"/>
              </a:rPr>
              <a:t>through</a:t>
            </a:r>
            <a:r>
              <a:rPr lang="en-US" sz="2400" dirty="0" smtClean="0">
                <a:latin typeface="Baskerville Old Face" pitchFamily="18" charset="0"/>
              </a:rPr>
              <a:t> tangible and intangible manifestations in a corporate business</a:t>
            </a:r>
          </a:p>
        </p:txBody>
      </p:sp>
    </p:spTree>
    <p:extLst>
      <p:ext uri="{BB962C8B-B14F-4D97-AF65-F5344CB8AC3E}">
        <p14:creationId xmlns:p14="http://schemas.microsoft.com/office/powerpoint/2010/main" xmlns="" val="413292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629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Taxonomy of stakeholders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Group who can affect or is affected by the organizations purpose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Benefits from or harmed by and whose rights are violated or respected by corporate actions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800" dirty="0" smtClean="0"/>
              <a:t>People with the power to respond, negotiate and change the strategic future of the organizations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/>
        </p:nvSpPr>
        <p:spPr bwMode="auto">
          <a:xfrm>
            <a:off x="0" y="723900"/>
            <a:ext cx="9144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 typeface="Wingdings" pitchFamily="2" charset="2"/>
              <a:buChar char="Ø"/>
            </a:pPr>
            <a:r>
              <a:rPr lang="en-US" sz="2400" b="1" dirty="0" smtClean="0">
                <a:latin typeface="Baskerville Old Face" pitchFamily="18" charset="0"/>
              </a:rPr>
              <a:t> TAXONOMY OF STAKEHOLDERS</a:t>
            </a:r>
          </a:p>
          <a:p>
            <a:pPr eaLnBrk="1" hangingPunct="1">
              <a:buFont typeface="Wingdings" pitchFamily="2" charset="2"/>
              <a:buChar char="v"/>
            </a:pPr>
            <a:r>
              <a:rPr lang="en-US" sz="2400" dirty="0" smtClean="0">
                <a:latin typeface="Baskerville Old Face" pitchFamily="18" charset="0"/>
              </a:rPr>
              <a:t>In simple terms, stakeholders can be defined as individuals or groups who either get advantage or are disadvantaged by corporate decision or action. </a:t>
            </a:r>
          </a:p>
          <a:p>
            <a:pPr eaLnBrk="1" hangingPunct="1">
              <a:buFont typeface="Arial" charset="0"/>
              <a:buNone/>
            </a:pPr>
            <a:endParaRPr lang="en-US" sz="2400" dirty="0" smtClean="0">
              <a:latin typeface="Baskerville Old Face" pitchFamily="18" charset="0"/>
            </a:endParaRPr>
          </a:p>
          <a:p>
            <a:pPr eaLnBrk="1" hangingPunct="1">
              <a:buFont typeface="Arial" charset="0"/>
              <a:buNone/>
            </a:pPr>
            <a:endParaRPr lang="en-US" sz="2400" dirty="0" smtClean="0">
              <a:latin typeface="Baskerville Old Face" pitchFamily="18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438400"/>
            <a:ext cx="91440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838200"/>
            <a:ext cx="7315200" cy="551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705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Stockholders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Financial stake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Demand returns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Organizations have to honor the demand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Stake will be different based n the type of owner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Employees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Hired based on skills, expertise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In return for work demand compensation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Levels of management and their work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Employee loyalty in return for need compensation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Problem of pseudo commitment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Ethical education should correspond to their level of action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Suppliers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Provide raw materials and gets rewarded by getting contract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Long term relations hip and partnership based approach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Based on trust and collaboration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Problem when parties underplay social responsibility and only focus on profits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914400"/>
            <a:ext cx="67056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Customers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Defined as king of business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Older tradition – made right decisions to get the best gains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New concept – companies success depends upon how closely the customer relationship is monitored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More satisfied the customer = more profits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The relationship does not get honored because of the following producers rights:</a:t>
            </a:r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The rights to make decisions about product offered for sale i.e. design and sale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The right to set price including warranties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The right to determine how product will be made available to the customer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The right to promote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The consumer has the veto option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Customer can switch from one product to another but that depends upon the availability of similar goods</a:t>
            </a:r>
          </a:p>
          <a:p>
            <a:pPr lvl="1">
              <a:buFont typeface="Arial" pitchFamily="34" charset="0"/>
              <a:buChar char="•"/>
            </a:pPr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Relationship defined – BUYER BEWARE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Consumer rights and consumer awareness</a:t>
            </a:r>
          </a:p>
          <a:p>
            <a:pPr lvl="2">
              <a:buFont typeface="Arial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09800" y="914400"/>
            <a:ext cx="6629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Competition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 concept of free markets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Fix price and share information with consumers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Enter markets by cheating, lying and poaching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Competition affects and gets affected by mutual behavior that can or help the organization responsiveness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Government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Large number of actors and institutions that can make and issue laws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Local to international level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Since society gives sanctions to business, laws codify what the society thinks as right or wrong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The government relationship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Government as a representative of society trying to regulate businesses and facilitating businesses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Government dependant upon the economic prosperity and the economy is run by businesses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Government is a competition of business</a:t>
            </a:r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990600"/>
            <a:ext cx="6705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Society and community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Include Non for profit, non government, charities, religious groups, pressure groups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Represents the voice and needs of individual stakeholders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dirty="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1066800"/>
            <a:ext cx="6629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Impact and dilemmas of business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Up till now the process of development pursued capital formation and raising GNP in the belief that the mysterious hand would ensure the fair distribution of gains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Affluence cannot be the goal for society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Corporations have to recognize the philosophy of empty plenty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Businesses have to work for the physical and emotional need of the people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Corporation is the best option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Issues of trust and values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Have open directed systems Vs closed entropic systems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To be meaningful the organizations  an honest assessment of internal and external environment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Threats and opportunities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Listening to diverse ideas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Encourage change </a:t>
            </a:r>
          </a:p>
          <a:p>
            <a:pPr lvl="2">
              <a:buFont typeface="Arial" pitchFamily="34" charset="0"/>
              <a:buChar char="•"/>
            </a:pPr>
            <a:r>
              <a:rPr lang="en-US" dirty="0" smtClean="0"/>
              <a:t>Avoid extremes</a:t>
            </a:r>
          </a:p>
          <a:p>
            <a:pPr lvl="3">
              <a:buFont typeface="Arial" pitchFamily="34" charset="0"/>
              <a:buChar char="•"/>
            </a:pPr>
            <a:r>
              <a:rPr lang="en-US" dirty="0" smtClean="0"/>
              <a:t>Total conformity Vs total disregard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Diversity in ideas is important for CSR to work internally and externally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09800" y="990600"/>
            <a:ext cx="6629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The above mentioned system needs to be driven by professionals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Associated with values and ideals. Intertwined with social well being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As professionals cannot have stereotype meanings of entities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Use knowledge to diagnose, infer, analyze and then offer solutions	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danger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Misuse of specialized knowledge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society trust professionals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Individual values that make the organizations values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209800" y="1066800"/>
            <a:ext cx="70104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IMPACTS AND DILEMMAS OF BUSINESS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To be meaningful, organizations have to make life reverent and just. this requires an honest assessment of the internal and external environment, so that the realities are matched.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Baskerville Old Face" pitchFamily="18" charset="0"/>
                <a:ea typeface="+mn-ea"/>
                <a:cs typeface="+mn-cs"/>
              </a:rPr>
              <a:t>Importance of professionals- professionalism is associated with certain values and ideals. It is intricately intertwined with a concept of social well-being as that is the prerequisite for any kind of survival— individual or group.</a:t>
            </a:r>
          </a:p>
        </p:txBody>
      </p:sp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14</a:t>
            </a:fld>
            <a:endParaRPr lang="en-US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066800"/>
            <a:ext cx="6705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1314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754</Words>
  <Application>Microsoft Office PowerPoint</Application>
  <PresentationFormat>On-screen Show (4:3)</PresentationFormat>
  <Paragraphs>156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3</cp:revision>
  <dcterms:created xsi:type="dcterms:W3CDTF">2012-12-15T05:27:13Z</dcterms:created>
  <dcterms:modified xsi:type="dcterms:W3CDTF">2012-12-15T06:53:25Z</dcterms:modified>
</cp:coreProperties>
</file>