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84" r:id="rId5"/>
    <p:sldId id="285" r:id="rId6"/>
    <p:sldId id="286" r:id="rId7"/>
    <p:sldId id="287" r:id="rId8"/>
    <p:sldId id="288" r:id="rId9"/>
    <p:sldId id="28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8: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09800" y="659429"/>
            <a:ext cx="6705600" cy="6986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algn="ctr" eaLnBrk="1" hangingPunct="1"/>
            <a:r>
              <a:rPr lang="en-US" sz="3200" b="1" dirty="0"/>
              <a:t>Chapter 3</a:t>
            </a:r>
            <a:br>
              <a:rPr lang="en-US" sz="3200" b="1" dirty="0"/>
            </a:br>
            <a:r>
              <a:rPr lang="en-US" sz="3200" b="1" dirty="0"/>
              <a:t> Stakeholder Theory</a:t>
            </a:r>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Tree>
    <p:extLst>
      <p:ext uri="{BB962C8B-B14F-4D97-AF65-F5344CB8AC3E}">
        <p14:creationId xmlns="" xmlns:p14="http://schemas.microsoft.com/office/powerpoint/2010/main" val="2565365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6" name="Rectangle 5"/>
          <p:cNvSpPr>
            <a:spLocks noGrp="1" noChangeArrowheads="1"/>
          </p:cNvSpPr>
          <p:nvPr/>
        </p:nvSpPr>
        <p:spPr bwMode="auto">
          <a:xfrm>
            <a:off x="2209800" y="876300"/>
            <a:ext cx="6743700" cy="510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150000"/>
              </a:lnSpc>
              <a:buFont typeface="Arial" charset="0"/>
              <a:buNone/>
            </a:pPr>
            <a:r>
              <a:rPr lang="en-US" sz="2400" b="1" dirty="0" smtClean="0">
                <a:latin typeface="Baskerville Old Face" pitchFamily="18" charset="0"/>
              </a:rPr>
              <a:t>LEARNING OBJECTIVES</a:t>
            </a:r>
          </a:p>
          <a:p>
            <a:pPr eaLnBrk="1" hangingPunct="1">
              <a:lnSpc>
                <a:spcPct val="150000"/>
              </a:lnSpc>
            </a:pPr>
            <a:r>
              <a:rPr lang="en-US" sz="2400" dirty="0" smtClean="0">
                <a:latin typeface="Baskerville Old Face" pitchFamily="18" charset="0"/>
              </a:rPr>
              <a:t>Understand the definition of stakeholder</a:t>
            </a:r>
          </a:p>
          <a:p>
            <a:pPr eaLnBrk="1" hangingPunct="1">
              <a:lnSpc>
                <a:spcPct val="150000"/>
              </a:lnSpc>
            </a:pPr>
            <a:r>
              <a:rPr lang="en-US" sz="2400" dirty="0" smtClean="0">
                <a:latin typeface="Baskerville Old Face" pitchFamily="18" charset="0"/>
              </a:rPr>
              <a:t>Understand why the stakeholder theory is important </a:t>
            </a:r>
          </a:p>
          <a:p>
            <a:pPr eaLnBrk="1" hangingPunct="1">
              <a:lnSpc>
                <a:spcPct val="150000"/>
              </a:lnSpc>
            </a:pPr>
            <a:r>
              <a:rPr lang="en-US" sz="2400" dirty="0" smtClean="0">
                <a:latin typeface="Baskerville Old Face" pitchFamily="18" charset="0"/>
              </a:rPr>
              <a:t>Learn the taxonomy </a:t>
            </a:r>
            <a:r>
              <a:rPr lang="en-US" sz="2400" dirty="0" smtClean="0">
                <a:latin typeface="Baskerville Old Face" pitchFamily="18" charset="0"/>
              </a:rPr>
              <a:t>of stakeholders  </a:t>
            </a:r>
            <a:endParaRPr lang="en-US" sz="2400" dirty="0" smtClean="0">
              <a:latin typeface="Baskerville Old Face" pitchFamily="18" charset="0"/>
            </a:endParaRPr>
          </a:p>
          <a:p>
            <a:pPr eaLnBrk="1" hangingPunct="1">
              <a:lnSpc>
                <a:spcPct val="150000"/>
              </a:lnSpc>
            </a:pPr>
            <a:r>
              <a:rPr lang="en-US" sz="2400" dirty="0" smtClean="0">
                <a:latin typeface="Baskerville Old Face" pitchFamily="18" charset="0"/>
              </a:rPr>
              <a:t>A</a:t>
            </a:r>
            <a:r>
              <a:rPr lang="en-US" sz="2400" dirty="0" smtClean="0">
                <a:latin typeface="Baskerville Old Face" pitchFamily="18" charset="0"/>
              </a:rPr>
              <a:t>nalyze </a:t>
            </a:r>
            <a:r>
              <a:rPr lang="en-US" sz="2400" dirty="0" smtClean="0">
                <a:latin typeface="Baskerville Old Face" pitchFamily="18" charset="0"/>
              </a:rPr>
              <a:t>stakeholder </a:t>
            </a:r>
          </a:p>
          <a:p>
            <a:pPr eaLnBrk="1" hangingPunct="1">
              <a:lnSpc>
                <a:spcPct val="150000"/>
              </a:lnSpc>
            </a:pPr>
            <a:r>
              <a:rPr lang="en-US" sz="2400" dirty="0" smtClean="0">
                <a:latin typeface="Baskerville Old Face" pitchFamily="18" charset="0"/>
              </a:rPr>
              <a:t>Relationship understand holistic </a:t>
            </a:r>
          </a:p>
          <a:p>
            <a:pPr eaLnBrk="1" hangingPunct="1">
              <a:lnSpc>
                <a:spcPct val="150000"/>
              </a:lnSpc>
            </a:pPr>
            <a:r>
              <a:rPr lang="en-US" sz="2400" dirty="0" smtClean="0">
                <a:latin typeface="Baskerville Old Face" pitchFamily="18" charset="0"/>
              </a:rPr>
              <a:t>Growth </a:t>
            </a:r>
            <a:r>
              <a:rPr lang="en-IN" sz="2400" dirty="0" smtClean="0">
                <a:latin typeface="Baskerville Old Face" pitchFamily="18" charset="0"/>
              </a:rPr>
              <a:t>through</a:t>
            </a:r>
            <a:r>
              <a:rPr lang="en-US" sz="2400" dirty="0" smtClean="0">
                <a:latin typeface="Baskerville Old Face" pitchFamily="18" charset="0"/>
              </a:rPr>
              <a:t> tangible and intangible manifestations in a corporate business</a:t>
            </a:r>
          </a:p>
        </p:txBody>
      </p:sp>
    </p:spTree>
    <p:extLst>
      <p:ext uri="{BB962C8B-B14F-4D97-AF65-F5344CB8AC3E}">
        <p14:creationId xmlns="" xmlns:p14="http://schemas.microsoft.com/office/powerpoint/2010/main" val="4132924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09800" y="416719"/>
            <a:ext cx="67818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895600" y="1219200"/>
            <a:ext cx="184731" cy="369332"/>
          </a:xfrm>
          <a:prstGeom prst="rect">
            <a:avLst/>
          </a:prstGeom>
          <a:noFill/>
        </p:spPr>
        <p:txBody>
          <a:bodyPr wrap="none" rtlCol="0">
            <a:spAutoFit/>
          </a:bodyPr>
          <a:lstStyle/>
          <a:p>
            <a:endParaRPr lang="en-US" dirty="0"/>
          </a:p>
        </p:txBody>
      </p:sp>
      <p:sp>
        <p:nvSpPr>
          <p:cNvPr id="3" name="TextBox 2"/>
          <p:cNvSpPr txBox="1"/>
          <p:nvPr/>
        </p:nvSpPr>
        <p:spPr>
          <a:xfrm>
            <a:off x="2209800" y="914400"/>
            <a:ext cx="6705600" cy="369332"/>
          </a:xfrm>
          <a:prstGeom prst="rect">
            <a:avLst/>
          </a:prstGeom>
          <a:noFill/>
        </p:spPr>
        <p:txBody>
          <a:bodyPr wrap="square" rtlCol="0">
            <a:spAutoFit/>
          </a:bodyPr>
          <a:lstStyle/>
          <a:p>
            <a:endParaRPr lang="en-US" dirty="0"/>
          </a:p>
        </p:txBody>
      </p:sp>
      <p:sp>
        <p:nvSpPr>
          <p:cNvPr id="7" name="Rectangle 6"/>
          <p:cNvSpPr>
            <a:spLocks noGrp="1" noChangeArrowheads="1"/>
          </p:cNvSpPr>
          <p:nvPr/>
        </p:nvSpPr>
        <p:spPr bwMode="auto">
          <a:xfrm>
            <a:off x="2209800" y="876300"/>
            <a:ext cx="6934200" cy="510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150000"/>
              </a:lnSpc>
            </a:pPr>
            <a:r>
              <a:rPr lang="en-US" sz="2400" b="1" dirty="0" smtClean="0">
                <a:latin typeface="Baskerville Old Face" pitchFamily="18" charset="0"/>
              </a:rPr>
              <a:t>INTRODUCTION</a:t>
            </a:r>
          </a:p>
          <a:p>
            <a:pPr eaLnBrk="1" hangingPunct="1">
              <a:lnSpc>
                <a:spcPct val="150000"/>
              </a:lnSpc>
            </a:pPr>
            <a:r>
              <a:rPr lang="en-US" sz="2400" dirty="0" smtClean="0">
                <a:latin typeface="Baskerville Old Face" pitchFamily="18" charset="0"/>
              </a:rPr>
              <a:t>At ground level, resources include land, </a:t>
            </a:r>
            <a:r>
              <a:rPr lang="en-US" sz="2400" dirty="0" err="1" smtClean="0">
                <a:latin typeface="Baskerville Old Face" pitchFamily="18" charset="0"/>
              </a:rPr>
              <a:t>labour</a:t>
            </a:r>
            <a:r>
              <a:rPr lang="en-US" sz="2400" dirty="0" smtClean="0">
                <a:latin typeface="Baskerville Old Face" pitchFamily="18" charset="0"/>
              </a:rPr>
              <a:t>, and capital and their productive utilization needs the consideration of economic, social, and environmental costs. at the higher end, the resources include information, knowledge, and wisdom, which again require judicious application. effective and efficient utilization of these resources is the focus of every business. </a:t>
            </a:r>
          </a:p>
        </p:txBody>
      </p:sp>
    </p:spTree>
    <p:extLst>
      <p:ext uri="{BB962C8B-B14F-4D97-AF65-F5344CB8AC3E}">
        <p14:creationId xmlns="" xmlns:p14="http://schemas.microsoft.com/office/powerpoint/2010/main" val="657207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914400"/>
            <a:ext cx="6705600" cy="6001643"/>
          </a:xfrm>
          <a:prstGeom prst="rect">
            <a:avLst/>
          </a:prstGeom>
          <a:noFill/>
        </p:spPr>
        <p:txBody>
          <a:bodyPr wrap="square" rtlCol="0">
            <a:spAutoFit/>
          </a:bodyPr>
          <a:lstStyle/>
          <a:p>
            <a:pPr marL="285750" indent="-285750">
              <a:buFont typeface="Arial" pitchFamily="34" charset="0"/>
              <a:buChar char="•"/>
            </a:pPr>
            <a:r>
              <a:rPr lang="en-US" sz="2400" dirty="0" smtClean="0"/>
              <a:t>Effective and efficient utilization is the focus of all organizations</a:t>
            </a:r>
          </a:p>
          <a:p>
            <a:pPr marL="285750" indent="-285750">
              <a:buFont typeface="Arial" pitchFamily="34" charset="0"/>
              <a:buChar char="•"/>
            </a:pPr>
            <a:r>
              <a:rPr lang="en-US" sz="2400" dirty="0" smtClean="0"/>
              <a:t>Find best method for value added utilization of resources</a:t>
            </a:r>
          </a:p>
          <a:p>
            <a:pPr marL="285750" indent="-285750">
              <a:buFont typeface="Arial" pitchFamily="34" charset="0"/>
              <a:buChar char="•"/>
            </a:pPr>
            <a:r>
              <a:rPr lang="en-US" sz="2400" dirty="0" smtClean="0"/>
              <a:t>Interaction with number of entities i.e. stakeholders</a:t>
            </a:r>
          </a:p>
          <a:p>
            <a:pPr marL="285750" indent="-285750">
              <a:buFont typeface="Arial" pitchFamily="34" charset="0"/>
              <a:buChar char="•"/>
            </a:pPr>
            <a:r>
              <a:rPr lang="en-US" sz="2400" dirty="0" smtClean="0"/>
              <a:t>Relationship has been analyzed from</a:t>
            </a:r>
          </a:p>
          <a:p>
            <a:pPr marL="742950" lvl="1" indent="-285750">
              <a:buFont typeface="Arial" pitchFamily="34" charset="0"/>
              <a:buChar char="•"/>
            </a:pPr>
            <a:r>
              <a:rPr lang="en-US" sz="2400" dirty="0" smtClean="0"/>
              <a:t>Economic level</a:t>
            </a:r>
          </a:p>
          <a:p>
            <a:pPr marL="742950" lvl="1" indent="-285750">
              <a:buFont typeface="Arial" pitchFamily="34" charset="0"/>
              <a:buChar char="•"/>
            </a:pPr>
            <a:r>
              <a:rPr lang="en-US" sz="2400" dirty="0" smtClean="0"/>
              <a:t>Moral level</a:t>
            </a:r>
          </a:p>
          <a:p>
            <a:pPr marL="742950" lvl="1" indent="-285750">
              <a:buFont typeface="Arial" pitchFamily="34" charset="0"/>
              <a:buChar char="•"/>
            </a:pPr>
            <a:r>
              <a:rPr lang="en-US" sz="2400" dirty="0" smtClean="0"/>
              <a:t>Value level</a:t>
            </a:r>
          </a:p>
          <a:p>
            <a:pPr marL="285750" indent="-285750">
              <a:buFont typeface="Arial" pitchFamily="34" charset="0"/>
              <a:buChar char="•"/>
            </a:pPr>
            <a:r>
              <a:rPr lang="en-US" sz="2400" dirty="0" smtClean="0"/>
              <a:t>Obstacles to ethical conduct</a:t>
            </a:r>
          </a:p>
          <a:p>
            <a:pPr marL="742950" lvl="1" indent="-285750">
              <a:buFont typeface="Arial" pitchFamily="34" charset="0"/>
              <a:buChar char="•"/>
            </a:pPr>
            <a:r>
              <a:rPr lang="en-US" sz="2400" dirty="0" smtClean="0"/>
              <a:t>Individuals</a:t>
            </a:r>
          </a:p>
          <a:p>
            <a:pPr marL="742950" lvl="1" indent="-285750">
              <a:buFont typeface="Arial" pitchFamily="34" charset="0"/>
              <a:buChar char="•"/>
            </a:pPr>
            <a:r>
              <a:rPr lang="en-US" sz="2400" dirty="0" smtClean="0"/>
              <a:t>Groups</a:t>
            </a:r>
          </a:p>
          <a:p>
            <a:pPr marL="742950" lvl="1" indent="-285750">
              <a:buFont typeface="Arial" pitchFamily="34" charset="0"/>
              <a:buChar char="•"/>
            </a:pPr>
            <a:r>
              <a:rPr lang="en-US" sz="2400" dirty="0" smtClean="0"/>
              <a:t>Society</a:t>
            </a:r>
          </a:p>
          <a:p>
            <a:pPr marL="285750" indent="-285750">
              <a:buFont typeface="Arial" pitchFamily="34" charset="0"/>
              <a:buChar char="•"/>
            </a:pPr>
            <a:r>
              <a:rPr lang="en-US" sz="2400" dirty="0" smtClean="0"/>
              <a:t>Need is for coexistence of two parties that is mutually beneficial</a:t>
            </a:r>
            <a:endParaRPr lang="en-US" sz="2400" dirty="0"/>
          </a:p>
        </p:txBody>
      </p:sp>
    </p:spTree>
    <p:extLst>
      <p:ext uri="{BB962C8B-B14F-4D97-AF65-F5344CB8AC3E}">
        <p14:creationId xmlns="" xmlns:p14="http://schemas.microsoft.com/office/powerpoint/2010/main" val="3313569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990600"/>
            <a:ext cx="6705600" cy="5078313"/>
          </a:xfrm>
          <a:prstGeom prst="rect">
            <a:avLst/>
          </a:prstGeom>
          <a:noFill/>
        </p:spPr>
        <p:txBody>
          <a:bodyPr wrap="square" rtlCol="0">
            <a:spAutoFit/>
          </a:bodyPr>
          <a:lstStyle/>
          <a:p>
            <a:pPr marL="285750" indent="-285750">
              <a:buFont typeface="Arial" pitchFamily="34" charset="0"/>
              <a:buChar char="•"/>
            </a:pPr>
            <a:r>
              <a:rPr lang="en-US" dirty="0" smtClean="0"/>
              <a:t>Economics rooted in local communities</a:t>
            </a:r>
          </a:p>
          <a:p>
            <a:pPr marL="742950" lvl="1" indent="-285750">
              <a:buFont typeface="Arial" pitchFamily="34" charset="0"/>
              <a:buChar char="•"/>
            </a:pPr>
            <a:r>
              <a:rPr lang="en-US" dirty="0" smtClean="0"/>
              <a:t>High sense or morality</a:t>
            </a:r>
          </a:p>
          <a:p>
            <a:pPr marL="285750" indent="-285750">
              <a:buFont typeface="Arial" pitchFamily="34" charset="0"/>
              <a:buChar char="•"/>
            </a:pPr>
            <a:r>
              <a:rPr lang="en-US" dirty="0" smtClean="0"/>
              <a:t>The frontier cultures of America (home to modern management)</a:t>
            </a:r>
          </a:p>
          <a:p>
            <a:pPr marL="742950" lvl="1" indent="-285750">
              <a:buFont typeface="Arial" pitchFamily="34" charset="0"/>
              <a:buChar char="•"/>
            </a:pPr>
            <a:r>
              <a:rPr lang="en-US" dirty="0" smtClean="0"/>
              <a:t>Glorified harmonious existence</a:t>
            </a:r>
          </a:p>
          <a:p>
            <a:pPr marL="285750" indent="-285750">
              <a:buFont typeface="Arial" pitchFamily="34" charset="0"/>
              <a:buChar char="•"/>
            </a:pPr>
            <a:r>
              <a:rPr lang="en-US" dirty="0" smtClean="0"/>
              <a:t>Industrial revolution</a:t>
            </a:r>
          </a:p>
          <a:p>
            <a:pPr marL="742950" lvl="1" indent="-285750">
              <a:buFont typeface="Arial" pitchFamily="34" charset="0"/>
              <a:buChar char="•"/>
            </a:pPr>
            <a:r>
              <a:rPr lang="en-US" dirty="0" smtClean="0"/>
              <a:t>Need for rules and regulations</a:t>
            </a:r>
          </a:p>
          <a:p>
            <a:pPr marL="285750" indent="-285750">
              <a:buFont typeface="Arial" pitchFamily="34" charset="0"/>
              <a:buChar char="•"/>
            </a:pPr>
            <a:r>
              <a:rPr lang="en-US" dirty="0" smtClean="0"/>
              <a:t>Social scientist like Weber, Taylor endorsed rule driven hierarchies, scalar chain and quantification of results</a:t>
            </a:r>
          </a:p>
          <a:p>
            <a:pPr marL="742950" lvl="1" indent="-285750">
              <a:buFont typeface="Arial" pitchFamily="34" charset="0"/>
              <a:buChar char="•"/>
            </a:pPr>
            <a:r>
              <a:rPr lang="en-US" dirty="0" smtClean="0"/>
              <a:t>Resulted in high standards of efficiency but demise of human spirit</a:t>
            </a:r>
          </a:p>
          <a:p>
            <a:pPr marL="285750" indent="-285750">
              <a:buFont typeface="Arial" pitchFamily="34" charset="0"/>
              <a:buChar char="•"/>
            </a:pPr>
            <a:r>
              <a:rPr lang="en-US" dirty="0" smtClean="0"/>
              <a:t>The free human spirit was now in search for security</a:t>
            </a:r>
          </a:p>
          <a:p>
            <a:pPr marL="742950" lvl="1" indent="-285750">
              <a:buFont typeface="Arial" pitchFamily="34" charset="0"/>
              <a:buChar char="•"/>
            </a:pPr>
            <a:r>
              <a:rPr lang="en-US" dirty="0" smtClean="0"/>
              <a:t>People submitted to the dominance of entrepreneurs</a:t>
            </a:r>
          </a:p>
          <a:p>
            <a:pPr marL="285750" indent="-285750">
              <a:buFont typeface="Arial" pitchFamily="34" charset="0"/>
              <a:buChar char="•"/>
            </a:pPr>
            <a:r>
              <a:rPr lang="en-US" dirty="0" smtClean="0"/>
              <a:t>Superficial justice and equality was offered by creating stockholders relationships</a:t>
            </a:r>
          </a:p>
          <a:p>
            <a:pPr marL="285750" indent="-285750">
              <a:buFont typeface="Arial" pitchFamily="34" charset="0"/>
              <a:buChar char="•"/>
            </a:pPr>
            <a:r>
              <a:rPr lang="en-US" dirty="0" smtClean="0"/>
              <a:t>The relationship between the employee and the organizations</a:t>
            </a:r>
          </a:p>
          <a:p>
            <a:pPr marL="742950" lvl="1" indent="-285750">
              <a:buFont typeface="Arial" pitchFamily="34" charset="0"/>
              <a:buChar char="•"/>
            </a:pPr>
            <a:r>
              <a:rPr lang="en-US" dirty="0" smtClean="0"/>
              <a:t>Loyalty in return for employment</a:t>
            </a:r>
          </a:p>
          <a:p>
            <a:pPr marL="285750" indent="-285750">
              <a:buFont typeface="Arial" pitchFamily="34" charset="0"/>
              <a:buChar char="•"/>
            </a:pPr>
            <a:r>
              <a:rPr lang="en-US" dirty="0" smtClean="0"/>
              <a:t>The lack of human sensitivity resulted in Maslow need hierarchy and two factor theory and empowerment, autonomy </a:t>
            </a:r>
            <a:r>
              <a:rPr lang="en-US" dirty="0" err="1" smtClean="0"/>
              <a:t>etc</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TextBox 1"/>
          <p:cNvSpPr txBox="1"/>
          <p:nvPr/>
        </p:nvSpPr>
        <p:spPr>
          <a:xfrm>
            <a:off x="2209800" y="914400"/>
            <a:ext cx="6705600" cy="3416320"/>
          </a:xfrm>
          <a:prstGeom prst="rect">
            <a:avLst/>
          </a:prstGeom>
          <a:noFill/>
        </p:spPr>
        <p:txBody>
          <a:bodyPr wrap="square" rtlCol="0">
            <a:spAutoFit/>
          </a:bodyPr>
          <a:lstStyle/>
          <a:p>
            <a:pPr marL="285750" indent="-285750">
              <a:buFont typeface="Arial" pitchFamily="34" charset="0"/>
              <a:buChar char="•"/>
            </a:pPr>
            <a:r>
              <a:rPr lang="en-US" sz="2400" dirty="0" smtClean="0"/>
              <a:t>Post war development and political movements gave importance to individuals</a:t>
            </a:r>
          </a:p>
          <a:p>
            <a:pPr marL="285750" indent="-285750">
              <a:buFont typeface="Arial" pitchFamily="34" charset="0"/>
              <a:buChar char="•"/>
            </a:pPr>
            <a:r>
              <a:rPr lang="en-US" sz="2400" dirty="0" smtClean="0"/>
              <a:t>The individualism lead to the concept of free markets</a:t>
            </a:r>
          </a:p>
          <a:p>
            <a:pPr marL="742950" lvl="1" indent="-285750">
              <a:buFont typeface="Arial" pitchFamily="34" charset="0"/>
              <a:buChar char="•"/>
            </a:pPr>
            <a:r>
              <a:rPr lang="en-US" sz="2400" dirty="0" smtClean="0"/>
              <a:t>Economic activity should not be judged on moral ground</a:t>
            </a:r>
          </a:p>
          <a:p>
            <a:pPr marL="742950" lvl="1" indent="-285750">
              <a:buFont typeface="Arial" pitchFamily="34" charset="0"/>
              <a:buChar char="•"/>
            </a:pPr>
            <a:r>
              <a:rPr lang="en-US" sz="2400" dirty="0" smtClean="0"/>
              <a:t>This culture led to burn out and resource exploitation</a:t>
            </a:r>
          </a:p>
          <a:p>
            <a:pPr marL="285750" indent="-285750">
              <a:buFont typeface="Arial" pitchFamily="34" charset="0"/>
              <a:buChar char="•"/>
            </a:pPr>
            <a:r>
              <a:rPr lang="en-US" sz="2400" dirty="0" smtClean="0"/>
              <a:t>Market lost its stability</a:t>
            </a:r>
            <a:endParaRPr lang="en-US" sz="2400"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TextBox 1"/>
          <p:cNvSpPr txBox="1"/>
          <p:nvPr/>
        </p:nvSpPr>
        <p:spPr>
          <a:xfrm>
            <a:off x="2209800" y="990600"/>
            <a:ext cx="6629400" cy="3970318"/>
          </a:xfrm>
          <a:prstGeom prst="rect">
            <a:avLst/>
          </a:prstGeom>
          <a:noFill/>
        </p:spPr>
        <p:txBody>
          <a:bodyPr wrap="square" rtlCol="0">
            <a:spAutoFit/>
          </a:bodyPr>
          <a:lstStyle/>
          <a:p>
            <a:r>
              <a:rPr lang="en-US" sz="2800" dirty="0" smtClean="0"/>
              <a:t>Taxonomy of stakeholders</a:t>
            </a:r>
          </a:p>
          <a:p>
            <a:pPr marL="285750" indent="-285750">
              <a:buFont typeface="Arial" pitchFamily="34" charset="0"/>
              <a:buChar char="•"/>
            </a:pPr>
            <a:r>
              <a:rPr lang="en-US" sz="2800" dirty="0" smtClean="0"/>
              <a:t>Group who can affect or is affected by the organizations purpose</a:t>
            </a:r>
          </a:p>
          <a:p>
            <a:pPr marL="285750" indent="-285750">
              <a:buFont typeface="Arial" pitchFamily="34" charset="0"/>
              <a:buChar char="•"/>
            </a:pPr>
            <a:r>
              <a:rPr lang="en-US" sz="2800" dirty="0" smtClean="0"/>
              <a:t>Benefits from or harmed by and whose rights are violated or respected by corporate actions</a:t>
            </a:r>
          </a:p>
          <a:p>
            <a:pPr marL="285750" indent="-285750">
              <a:buFont typeface="Arial" pitchFamily="34" charset="0"/>
              <a:buChar char="•"/>
            </a:pPr>
            <a:r>
              <a:rPr lang="en-US" sz="2800" dirty="0" smtClean="0"/>
              <a:t>People with the power to respond, negotiate and change the strategic future of the organizations</a:t>
            </a:r>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4" name="Rectangle 3"/>
          <p:cNvSpPr>
            <a:spLocks noGrp="1" noChangeArrowheads="1"/>
          </p:cNvSpPr>
          <p:nvPr/>
        </p:nvSpPr>
        <p:spPr bwMode="auto">
          <a:xfrm>
            <a:off x="0" y="723900"/>
            <a:ext cx="9144000" cy="541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Wingdings" pitchFamily="2" charset="2"/>
              <a:buChar char="Ø"/>
            </a:pPr>
            <a:r>
              <a:rPr lang="en-US" sz="2400" b="1" dirty="0" smtClean="0">
                <a:latin typeface="Baskerville Old Face" pitchFamily="18" charset="0"/>
              </a:rPr>
              <a:t> TAXONOMY OF STAKEHOLDERS</a:t>
            </a:r>
          </a:p>
          <a:p>
            <a:pPr eaLnBrk="1" hangingPunct="1">
              <a:buFont typeface="Wingdings" pitchFamily="2" charset="2"/>
              <a:buChar char="v"/>
            </a:pPr>
            <a:r>
              <a:rPr lang="en-US" sz="2400" dirty="0" smtClean="0">
                <a:latin typeface="Baskerville Old Face" pitchFamily="18" charset="0"/>
              </a:rPr>
              <a:t>In simple terms, stakeholders can be defined as individuals or groups who either get advantage or are disadvantaged by corporate decision or action. </a:t>
            </a:r>
          </a:p>
          <a:p>
            <a:pPr eaLnBrk="1" hangingPunct="1">
              <a:buFont typeface="Arial" charset="0"/>
              <a:buNone/>
            </a:pPr>
            <a:endParaRPr lang="en-US" sz="2400" dirty="0" smtClean="0">
              <a:latin typeface="Baskerville Old Face" pitchFamily="18" charset="0"/>
            </a:endParaRPr>
          </a:p>
          <a:p>
            <a:pPr eaLnBrk="1" hangingPunct="1">
              <a:buFont typeface="Arial" charset="0"/>
              <a:buNone/>
            </a:pPr>
            <a:endParaRPr lang="en-US" sz="2400" dirty="0" smtClean="0">
              <a:latin typeface="Baskerville Old Face" pitchFamily="18" charset="0"/>
            </a:endParaRPr>
          </a:p>
        </p:txBody>
      </p:sp>
      <p:pic>
        <p:nvPicPr>
          <p:cNvPr id="6"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438400"/>
            <a:ext cx="9144000" cy="350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430</Words>
  <Application>Microsoft Office PowerPoint</Application>
  <PresentationFormat>On-screen Show (4:3)</PresentationFormat>
  <Paragraphs>115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86</cp:revision>
  <dcterms:created xsi:type="dcterms:W3CDTF">2012-12-13T04:51:11Z</dcterms:created>
  <dcterms:modified xsi:type="dcterms:W3CDTF">2012-12-15T05:28:37Z</dcterms:modified>
</cp:coreProperties>
</file>