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0" r:id="rId2"/>
    <p:sldId id="271" r:id="rId3"/>
    <p:sldId id="272" r:id="rId4"/>
    <p:sldId id="257" r:id="rId5"/>
    <p:sldId id="258" r:id="rId6"/>
    <p:sldId id="259" r:id="rId7"/>
    <p:sldId id="260" r:id="rId8"/>
    <p:sldId id="261" r:id="rId9"/>
    <p:sldId id="262" r:id="rId10"/>
    <p:sldId id="263" r:id="rId11"/>
    <p:sldId id="264" r:id="rId12"/>
    <p:sldId id="265" r:id="rId13"/>
    <p:sldId id="266" r:id="rId14"/>
    <p:sldId id="267" r:id="rId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0" d="100"/>
          <a:sy n="40" d="100"/>
        </p:scale>
        <p:origin x="-1541" y="-8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2E72EF7-5CC7-43AF-9DCA-60461D3EB344}" type="datetimeFigureOut">
              <a:rPr lang="en-US" smtClean="0"/>
              <a:pPr/>
              <a:t>12/14/2012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6FDE937-4541-488E-8879-710911F7022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2E72EF7-5CC7-43AF-9DCA-60461D3EB344}" type="datetimeFigureOut">
              <a:rPr lang="en-US" smtClean="0"/>
              <a:pPr/>
              <a:t>12/14/2012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6FDE937-4541-488E-8879-710911F7022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2051" name="TextBox 5"/>
          <p:cNvSpPr txBox="1">
            <a:spLocks noChangeArrowheads="1"/>
          </p:cNvSpPr>
          <p:nvPr/>
        </p:nvSpPr>
        <p:spPr bwMode="auto">
          <a:xfrm>
            <a:off x="2209800" y="609600"/>
            <a:ext cx="6705600" cy="621823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latin typeface="Arial" charset="0"/>
              <a:cs typeface="Arial" charset="0"/>
            </a:endParaRPr>
          </a:p>
          <a:p>
            <a:pPr eaLnBrk="1" hangingPunct="1"/>
            <a:endParaRPr lang="en-US" b="1" dirty="0">
              <a:solidFill>
                <a:srgbClr val="17375E"/>
              </a:solidFill>
              <a:cs typeface="Arial" charset="0"/>
            </a:endParaRPr>
          </a:p>
          <a:p>
            <a:pPr eaLnBrk="1" hangingPunct="1"/>
            <a:r>
              <a:rPr lang="en-US" sz="2400" b="1" dirty="0">
                <a:solidFill>
                  <a:srgbClr val="17375E"/>
                </a:solidFill>
                <a:cs typeface="Arial" charset="0"/>
              </a:rPr>
              <a:t>LECTURE </a:t>
            </a:r>
            <a:r>
              <a:rPr lang="en-US" sz="2400" b="1" dirty="0" smtClean="0">
                <a:solidFill>
                  <a:srgbClr val="17375E"/>
                </a:solidFill>
                <a:cs typeface="Arial" charset="0"/>
              </a:rPr>
              <a:t>7: </a:t>
            </a:r>
            <a:endParaRPr lang="en-US" sz="2400" b="1" dirty="0">
              <a:solidFill>
                <a:srgbClr val="17375E"/>
              </a:solidFill>
              <a:cs typeface="Arial" charset="0"/>
            </a:endParaRPr>
          </a:p>
          <a:p>
            <a:pPr eaLnBrk="1" hangingPunct="1"/>
            <a:endParaRPr lang="en-US" sz="2400" b="1" dirty="0">
              <a:solidFill>
                <a:srgbClr val="17375E"/>
              </a:solidFill>
              <a:cs typeface="Arial" charset="0"/>
            </a:endParaRPr>
          </a:p>
          <a:p>
            <a:pPr eaLnBrk="1" hangingPunct="1"/>
            <a:endParaRPr lang="en-US" sz="2400" dirty="0">
              <a:cs typeface="Arial" charset="0"/>
            </a:endParaRPr>
          </a:p>
          <a:p>
            <a:pPr algn="ctr" eaLnBrk="1" hangingPunct="1"/>
            <a:r>
              <a:rPr lang="en-US" sz="2400" dirty="0">
                <a:cs typeface="Arial" charset="0"/>
              </a:rPr>
              <a:t>Corporate Social Responsibility</a:t>
            </a:r>
          </a:p>
          <a:p>
            <a:pPr eaLnBrk="1" hangingPunct="1"/>
            <a:r>
              <a:rPr lang="en-US" sz="2400" dirty="0">
                <a:cs typeface="Arial" charset="0"/>
              </a:rPr>
              <a:t>			</a:t>
            </a:r>
            <a:r>
              <a:rPr lang="en-US" sz="2400" b="1" dirty="0">
                <a:cs typeface="Arial" charset="0"/>
              </a:rPr>
              <a:t>MGT 610</a:t>
            </a:r>
          </a:p>
          <a:p>
            <a:pPr eaLnBrk="1" hangingPunct="1"/>
            <a:endParaRPr lang="en-US" sz="2400" dirty="0">
              <a:cs typeface="Arial" charset="0"/>
            </a:endParaRPr>
          </a:p>
          <a:p>
            <a:pPr eaLnBrk="1" hangingPunct="1"/>
            <a:endParaRPr lang="en-US" sz="2400" dirty="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a:p>
            <a:pPr eaLnBrk="1" hangingPunct="1"/>
            <a:endParaRPr lang="en-US" dirty="0">
              <a:latin typeface="Arial" charset="0"/>
              <a:cs typeface="Arial" charset="0"/>
            </a:endParaRPr>
          </a:p>
        </p:txBody>
      </p:sp>
      <p:sp>
        <p:nvSpPr>
          <p:cNvPr id="9" name="Slide Number Placeholder 8"/>
          <p:cNvSpPr>
            <a:spLocks noGrp="1"/>
          </p:cNvSpPr>
          <p:nvPr>
            <p:ph type="sldNum" sz="quarter" idx="12"/>
          </p:nvPr>
        </p:nvSpPr>
        <p:spPr/>
        <p:txBody>
          <a:bodyPr/>
          <a:lstStyle/>
          <a:p>
            <a:pPr>
              <a:defRPr/>
            </a:pPr>
            <a:fld id="{6687C13E-EB7B-40DD-A7FC-8D840D076314}" type="slidenum">
              <a:rPr lang="en-US"/>
              <a:pPr>
                <a:defRPr/>
              </a:pPr>
              <a:t>1</a:t>
            </a:fld>
            <a:endParaRPr lang="en-US"/>
          </a:p>
        </p:txBody>
      </p:sp>
    </p:spTree>
    <p:extLst>
      <p:ext uri="{BB962C8B-B14F-4D97-AF65-F5344CB8AC3E}">
        <p14:creationId xmlns="" xmlns:p14="http://schemas.microsoft.com/office/powerpoint/2010/main" val="125992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747897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algn="ctr" eaLnBrk="1" hangingPunct="1"/>
            <a:r>
              <a:rPr lang="en-US" sz="3200" b="1" dirty="0" smtClean="0">
                <a:cs typeface="Arial" charset="0"/>
              </a:rPr>
              <a:t>Chapter 2</a:t>
            </a:r>
          </a:p>
          <a:p>
            <a:pPr algn="ctr" eaLnBrk="1" hangingPunct="1"/>
            <a:r>
              <a:rPr lang="en-US" sz="3200" b="1" dirty="0" smtClean="0">
                <a:cs typeface="Arial" charset="0"/>
              </a:rPr>
              <a:t>Evolution of Company and CSR</a:t>
            </a:r>
            <a:endParaRPr lang="en-US" sz="3200" b="1"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2</a:t>
            </a:fld>
            <a:endParaRPr lang="en-US"/>
          </a:p>
        </p:txBody>
      </p:sp>
    </p:spTree>
    <p:extLst>
      <p:ext uri="{BB962C8B-B14F-4D97-AF65-F5344CB8AC3E}">
        <p14:creationId xmlns="" xmlns:p14="http://schemas.microsoft.com/office/powerpoint/2010/main" val="256536593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3</a:t>
            </a:fld>
            <a:endParaRPr lang="en-US"/>
          </a:p>
        </p:txBody>
      </p:sp>
      <p:sp>
        <p:nvSpPr>
          <p:cNvPr id="2" name="TextBox 1"/>
          <p:cNvSpPr txBox="1"/>
          <p:nvPr/>
        </p:nvSpPr>
        <p:spPr>
          <a:xfrm>
            <a:off x="2209800" y="2058412"/>
            <a:ext cx="6705600" cy="3046988"/>
          </a:xfrm>
          <a:prstGeom prst="rect">
            <a:avLst/>
          </a:prstGeom>
          <a:noFill/>
        </p:spPr>
        <p:txBody>
          <a:bodyPr wrap="square" rtlCol="0">
            <a:spAutoFit/>
          </a:bodyPr>
          <a:lstStyle/>
          <a:p>
            <a:r>
              <a:rPr lang="en-US" sz="2400" dirty="0" smtClean="0"/>
              <a:t>After Studying this chapter, you will be able to:</a:t>
            </a:r>
          </a:p>
          <a:p>
            <a:pPr marL="285750" indent="-285750">
              <a:buFont typeface="Arial" pitchFamily="34" charset="0"/>
              <a:buChar char="•"/>
            </a:pPr>
            <a:r>
              <a:rPr lang="en-US" sz="2400" dirty="0" smtClean="0"/>
              <a:t>Understand the concept of corporation</a:t>
            </a:r>
          </a:p>
          <a:p>
            <a:pPr marL="285750" indent="-285750">
              <a:buFont typeface="Arial" pitchFamily="34" charset="0"/>
              <a:buChar char="•"/>
            </a:pPr>
            <a:r>
              <a:rPr lang="en-US" sz="2400" dirty="0" smtClean="0"/>
              <a:t>Trace a brief history of corporations</a:t>
            </a:r>
          </a:p>
          <a:p>
            <a:pPr marL="285750" indent="-285750">
              <a:buFont typeface="Arial" pitchFamily="34" charset="0"/>
              <a:buChar char="•"/>
            </a:pPr>
            <a:r>
              <a:rPr lang="en-US" sz="2400" dirty="0" smtClean="0"/>
              <a:t>Understand how modern corporations come in to existence</a:t>
            </a:r>
          </a:p>
          <a:p>
            <a:pPr marL="285750" indent="-285750">
              <a:buFont typeface="Arial" pitchFamily="34" charset="0"/>
              <a:buChar char="•"/>
            </a:pPr>
            <a:r>
              <a:rPr lang="en-US" sz="2400" dirty="0" smtClean="0"/>
              <a:t>Provide a brief outline of corporate governance</a:t>
            </a:r>
          </a:p>
          <a:p>
            <a:pPr marL="285750" indent="-285750">
              <a:buFont typeface="Arial" pitchFamily="34" charset="0"/>
              <a:buChar char="•"/>
            </a:pPr>
            <a:r>
              <a:rPr lang="en-US" sz="2400" dirty="0" smtClean="0"/>
              <a:t>Analyze the importance of CSR in governance</a:t>
            </a:r>
          </a:p>
          <a:p>
            <a:endParaRPr lang="en-US" sz="2400" dirty="0"/>
          </a:p>
        </p:txBody>
      </p:sp>
    </p:spTree>
    <p:extLst>
      <p:ext uri="{BB962C8B-B14F-4D97-AF65-F5344CB8AC3E}">
        <p14:creationId xmlns="" xmlns:p14="http://schemas.microsoft.com/office/powerpoint/2010/main" val="413292487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4</a:t>
            </a:fld>
            <a:endParaRPr lang="en-US"/>
          </a:p>
        </p:txBody>
      </p:sp>
      <p:sp>
        <p:nvSpPr>
          <p:cNvPr id="2" name="TextBox 1"/>
          <p:cNvSpPr txBox="1"/>
          <p:nvPr/>
        </p:nvSpPr>
        <p:spPr>
          <a:xfrm>
            <a:off x="2209800" y="914400"/>
            <a:ext cx="6705600" cy="4708981"/>
          </a:xfrm>
          <a:prstGeom prst="rect">
            <a:avLst/>
          </a:prstGeom>
          <a:noFill/>
        </p:spPr>
        <p:txBody>
          <a:bodyPr wrap="square" rtlCol="0">
            <a:spAutoFit/>
          </a:bodyPr>
          <a:lstStyle/>
          <a:p>
            <a:r>
              <a:rPr lang="en-US" sz="2000" dirty="0" smtClean="0"/>
              <a:t>Importance of CSR in corporate governance</a:t>
            </a:r>
          </a:p>
          <a:p>
            <a:pPr marL="285750" indent="-285750">
              <a:buFont typeface="Arial" pitchFamily="34" charset="0"/>
              <a:buChar char="•"/>
            </a:pPr>
            <a:r>
              <a:rPr lang="en-US" sz="2000" dirty="0" smtClean="0"/>
              <a:t>Stakeholders theory is integral to corporate governance in addition to shareholders value</a:t>
            </a:r>
          </a:p>
          <a:p>
            <a:pPr marL="285750" indent="-285750">
              <a:buFont typeface="Arial" pitchFamily="34" charset="0"/>
              <a:buChar char="•"/>
            </a:pPr>
            <a:r>
              <a:rPr lang="en-US" sz="2000" dirty="0" smtClean="0"/>
              <a:t>General acceptance that government cannot mange all needs of society and companies have to involve themselves for the welfare of stakeholders</a:t>
            </a:r>
          </a:p>
          <a:p>
            <a:pPr marL="285750" indent="-285750">
              <a:buFont typeface="Arial" pitchFamily="34" charset="0"/>
              <a:buChar char="•"/>
            </a:pPr>
            <a:r>
              <a:rPr lang="en-US" sz="2000" dirty="0" smtClean="0"/>
              <a:t>Corporations have the following responsibility</a:t>
            </a:r>
          </a:p>
          <a:p>
            <a:pPr marL="742950" lvl="1" indent="-285750">
              <a:buFont typeface="Arial" pitchFamily="34" charset="0"/>
              <a:buChar char="•"/>
            </a:pPr>
            <a:r>
              <a:rPr lang="en-US" sz="2000" dirty="0" smtClean="0"/>
              <a:t>Economic</a:t>
            </a:r>
          </a:p>
          <a:p>
            <a:pPr marL="742950" lvl="1" indent="-285750">
              <a:buFont typeface="Arial" pitchFamily="34" charset="0"/>
              <a:buChar char="•"/>
            </a:pPr>
            <a:r>
              <a:rPr lang="en-US" sz="2000" dirty="0" smtClean="0"/>
              <a:t>Legal</a:t>
            </a:r>
          </a:p>
          <a:p>
            <a:pPr marL="742950" lvl="1" indent="-285750">
              <a:buFont typeface="Arial" pitchFamily="34" charset="0"/>
              <a:buChar char="•"/>
            </a:pPr>
            <a:r>
              <a:rPr lang="en-US" sz="2000" dirty="0" smtClean="0"/>
              <a:t>Ethical</a:t>
            </a:r>
          </a:p>
          <a:p>
            <a:pPr marL="1200150" lvl="2" indent="-285750">
              <a:buFont typeface="Arial" pitchFamily="34" charset="0"/>
              <a:buChar char="•"/>
            </a:pPr>
            <a:r>
              <a:rPr lang="en-US" sz="2000" dirty="0" smtClean="0"/>
              <a:t>Honor trust</a:t>
            </a:r>
          </a:p>
          <a:p>
            <a:pPr marL="1200150" lvl="2" indent="-285750">
              <a:buFont typeface="Arial" pitchFamily="34" charset="0"/>
              <a:buChar char="•"/>
            </a:pPr>
            <a:r>
              <a:rPr lang="en-US" sz="2000" dirty="0" smtClean="0"/>
              <a:t>Be culture sensitive to provide the right services</a:t>
            </a:r>
          </a:p>
          <a:p>
            <a:pPr marL="1200150" lvl="2" indent="-285750">
              <a:buFont typeface="Arial" pitchFamily="34" charset="0"/>
              <a:buChar char="•"/>
            </a:pPr>
            <a:r>
              <a:rPr lang="en-US" sz="2000" dirty="0" smtClean="0"/>
              <a:t>Discretionary</a:t>
            </a:r>
          </a:p>
          <a:p>
            <a:pPr marL="1657350" lvl="3" indent="-285750">
              <a:buFont typeface="Arial" pitchFamily="34" charset="0"/>
              <a:buChar char="•"/>
            </a:pPr>
            <a:r>
              <a:rPr lang="en-US" sz="2000" dirty="0" smtClean="0"/>
              <a:t>Undertake voluntary activities and expenses, keeping the greater good of society in mind</a:t>
            </a:r>
            <a:endParaRPr lang="en-US" sz="20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5</a:t>
            </a:fld>
            <a:endParaRPr lang="en-US"/>
          </a:p>
        </p:txBody>
      </p:sp>
      <p:sp>
        <p:nvSpPr>
          <p:cNvPr id="2" name="TextBox 1"/>
          <p:cNvSpPr txBox="1"/>
          <p:nvPr/>
        </p:nvSpPr>
        <p:spPr>
          <a:xfrm>
            <a:off x="2209800" y="914400"/>
            <a:ext cx="6705600" cy="3785652"/>
          </a:xfrm>
          <a:prstGeom prst="rect">
            <a:avLst/>
          </a:prstGeom>
          <a:noFill/>
        </p:spPr>
        <p:txBody>
          <a:bodyPr wrap="square" rtlCol="0">
            <a:spAutoFit/>
          </a:bodyPr>
          <a:lstStyle/>
          <a:p>
            <a:pPr marL="285750" indent="-285750">
              <a:buFont typeface="Arial" pitchFamily="34" charset="0"/>
              <a:buChar char="•"/>
            </a:pPr>
            <a:r>
              <a:rPr lang="en-US" sz="2400" dirty="0" smtClean="0"/>
              <a:t>Many countries have created </a:t>
            </a:r>
            <a:r>
              <a:rPr lang="en-US" sz="2400" dirty="0" smtClean="0"/>
              <a:t>laws</a:t>
            </a:r>
            <a:endParaRPr lang="en-US" sz="2400" dirty="0" smtClean="0"/>
          </a:p>
          <a:p>
            <a:pPr marL="742950" lvl="1" indent="-285750">
              <a:buFont typeface="Arial" pitchFamily="34" charset="0"/>
              <a:buChar char="•"/>
            </a:pPr>
            <a:r>
              <a:rPr lang="en-US" sz="2400" dirty="0" smtClean="0"/>
              <a:t>The companies act of 2006 of UK formally includes CSR as responsibility to be undertaken by the companies</a:t>
            </a:r>
          </a:p>
          <a:p>
            <a:pPr marL="285750" indent="-285750">
              <a:buFont typeface="Arial" pitchFamily="34" charset="0"/>
              <a:buChar char="•"/>
            </a:pPr>
            <a:r>
              <a:rPr lang="en-US" sz="2400" dirty="0" smtClean="0"/>
              <a:t>CG is a powerful </a:t>
            </a:r>
            <a:r>
              <a:rPr lang="en-US" sz="2400" dirty="0" smtClean="0"/>
              <a:t>tool </a:t>
            </a:r>
            <a:r>
              <a:rPr lang="en-US" sz="2400" dirty="0" smtClean="0"/>
              <a:t>which can ensure CSR permeates throughout the company</a:t>
            </a:r>
          </a:p>
          <a:p>
            <a:pPr marL="285750" indent="-285750">
              <a:buFont typeface="Arial" pitchFamily="34" charset="0"/>
              <a:buChar char="•"/>
            </a:pPr>
            <a:r>
              <a:rPr lang="en-US" sz="2400" dirty="0" smtClean="0"/>
              <a:t>Operate in internal, intermediate and outer circle</a:t>
            </a:r>
          </a:p>
          <a:p>
            <a:pPr marL="285750" indent="-285750">
              <a:buFont typeface="Arial" pitchFamily="34" charset="0"/>
              <a:buChar char="•"/>
            </a:pPr>
            <a:r>
              <a:rPr lang="en-US" sz="2400" dirty="0" smtClean="0"/>
              <a:t>Every company has to find and frame its own frame work of CSR</a:t>
            </a:r>
          </a:p>
          <a:p>
            <a:pPr marL="285750" indent="-285750"/>
            <a:endParaRPr lang="en-US" sz="24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6</a:t>
            </a:fld>
            <a:endParaRPr lang="en-US"/>
          </a:p>
        </p:txBody>
      </p:sp>
      <p:sp>
        <p:nvSpPr>
          <p:cNvPr id="2" name="TextBox 1"/>
          <p:cNvSpPr txBox="1"/>
          <p:nvPr/>
        </p:nvSpPr>
        <p:spPr>
          <a:xfrm>
            <a:off x="2209800" y="990600"/>
            <a:ext cx="6705600" cy="5632311"/>
          </a:xfrm>
          <a:prstGeom prst="rect">
            <a:avLst/>
          </a:prstGeom>
          <a:noFill/>
        </p:spPr>
        <p:txBody>
          <a:bodyPr wrap="square" rtlCol="0">
            <a:spAutoFit/>
          </a:bodyPr>
          <a:lstStyle/>
          <a:p>
            <a:r>
              <a:rPr lang="en-US" sz="2000" dirty="0" smtClean="0"/>
              <a:t>Leadership Crisis</a:t>
            </a:r>
          </a:p>
          <a:p>
            <a:pPr marL="285750" indent="-285750">
              <a:buFont typeface="Arial" pitchFamily="34" charset="0"/>
              <a:buChar char="•"/>
            </a:pPr>
            <a:r>
              <a:rPr lang="en-US" sz="2000" dirty="0" smtClean="0"/>
              <a:t>The obligations of a corporations can be discharged if leaders believe in them</a:t>
            </a:r>
          </a:p>
          <a:p>
            <a:pPr marL="285750" indent="-285750">
              <a:buFont typeface="Arial" pitchFamily="34" charset="0"/>
              <a:buChar char="•"/>
            </a:pPr>
            <a:r>
              <a:rPr lang="en-US" sz="2000" dirty="0" smtClean="0"/>
              <a:t>Human aspect ensure success or failure as they are the process creator, process owners and process deliverers</a:t>
            </a:r>
          </a:p>
          <a:p>
            <a:pPr marL="285750" indent="-285750">
              <a:buFont typeface="Arial" pitchFamily="34" charset="0"/>
              <a:buChar char="•"/>
            </a:pPr>
            <a:r>
              <a:rPr lang="en-US" sz="2000" dirty="0" smtClean="0"/>
              <a:t>Organizations need a team that can identify with the mission statement</a:t>
            </a:r>
          </a:p>
          <a:p>
            <a:pPr marL="742950" lvl="1" indent="-285750">
              <a:buFont typeface="Arial" pitchFamily="34" charset="0"/>
              <a:buChar char="•"/>
            </a:pPr>
            <a:r>
              <a:rPr lang="en-US" sz="2000" dirty="0" smtClean="0"/>
              <a:t>If the organization is defined by economic terms …. The management fails to realize the deeper values that the organization offers to employees in term of security, personal growth, purpose in life</a:t>
            </a:r>
          </a:p>
          <a:p>
            <a:pPr marL="285750" indent="-285750">
              <a:buFont typeface="Arial" pitchFamily="34" charset="0"/>
              <a:buChar char="•"/>
            </a:pPr>
            <a:r>
              <a:rPr lang="en-US" sz="2000" dirty="0" smtClean="0"/>
              <a:t>Organization cannot have a two set of moral</a:t>
            </a:r>
          </a:p>
          <a:p>
            <a:pPr marL="742950" lvl="1" indent="-285750">
              <a:buFont typeface="Arial" pitchFamily="34" charset="0"/>
              <a:buChar char="•"/>
            </a:pPr>
            <a:r>
              <a:rPr lang="en-US" sz="2000" dirty="0" smtClean="0"/>
              <a:t>Organizations have to realize that making money is essential but it is certainly not its purpose</a:t>
            </a:r>
          </a:p>
          <a:p>
            <a:pPr marL="285750" indent="-285750">
              <a:buFont typeface="Arial" pitchFamily="34" charset="0"/>
              <a:buChar char="•"/>
            </a:pPr>
            <a:r>
              <a:rPr lang="en-US" sz="2000" dirty="0" smtClean="0"/>
              <a:t>Businesses do not operate outside society therefore it has a responsibility towards society</a:t>
            </a:r>
          </a:p>
          <a:p>
            <a:pPr marL="285750" indent="-285750">
              <a:buFont typeface="Arial" pitchFamily="34" charset="0"/>
              <a:buChar char="•"/>
            </a:pPr>
            <a:r>
              <a:rPr lang="en-US" sz="2000" dirty="0" smtClean="0"/>
              <a:t>This can be fulfilled by the value orientation of the people within the business</a:t>
            </a:r>
            <a:endParaRPr lang="en-US" sz="20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7</a:t>
            </a:fld>
            <a:endParaRPr lang="en-US"/>
          </a:p>
        </p:txBody>
      </p:sp>
      <p:sp>
        <p:nvSpPr>
          <p:cNvPr id="2" name="TextBox 1"/>
          <p:cNvSpPr txBox="1"/>
          <p:nvPr/>
        </p:nvSpPr>
        <p:spPr>
          <a:xfrm>
            <a:off x="2209800" y="990600"/>
            <a:ext cx="6705600" cy="5601533"/>
          </a:xfrm>
          <a:prstGeom prst="rect">
            <a:avLst/>
          </a:prstGeom>
          <a:noFill/>
        </p:spPr>
        <p:txBody>
          <a:bodyPr wrap="square" rtlCol="0">
            <a:spAutoFit/>
          </a:bodyPr>
          <a:lstStyle/>
          <a:p>
            <a:r>
              <a:rPr lang="en-US" sz="2000" dirty="0" smtClean="0"/>
              <a:t>Relations between Values and Skills</a:t>
            </a:r>
          </a:p>
          <a:p>
            <a:pPr marL="285750" indent="-285750">
              <a:buFont typeface="Arial" pitchFamily="34" charset="0"/>
              <a:buChar char="•"/>
            </a:pPr>
            <a:r>
              <a:rPr lang="en-US" sz="2000" dirty="0" smtClean="0"/>
              <a:t>Are leaders value oriented?</a:t>
            </a:r>
          </a:p>
          <a:p>
            <a:pPr marL="285750" indent="-285750">
              <a:buFont typeface="Arial" pitchFamily="34" charset="0"/>
              <a:buChar char="•"/>
            </a:pPr>
            <a:r>
              <a:rPr lang="en-US" sz="2000" dirty="0" smtClean="0"/>
              <a:t>Society gives them a high pedestal and this respect demands that leaders fulfill their responsibility towards the society</a:t>
            </a:r>
          </a:p>
          <a:p>
            <a:pPr marL="285750" indent="-285750">
              <a:buFont typeface="Arial" pitchFamily="34" charset="0"/>
              <a:buChar char="•"/>
            </a:pPr>
            <a:r>
              <a:rPr lang="en-US" sz="2000" dirty="0" smtClean="0"/>
              <a:t>Increased specializations has resulted in more interdependencies</a:t>
            </a:r>
          </a:p>
          <a:p>
            <a:pPr marL="742950" lvl="1" indent="-285750">
              <a:buFont typeface="Arial" pitchFamily="34" charset="0"/>
              <a:buChar char="•"/>
            </a:pPr>
            <a:r>
              <a:rPr lang="en-US" sz="2000" dirty="0" smtClean="0"/>
              <a:t>Rules cannot be made for every relationship as they are guidelines and not end-all of every relationship</a:t>
            </a:r>
          </a:p>
          <a:p>
            <a:pPr marL="285750" indent="-285750">
              <a:buFont typeface="Arial" pitchFamily="34" charset="0"/>
              <a:buChar char="•"/>
            </a:pPr>
            <a:r>
              <a:rPr lang="en-US" sz="2000" dirty="0" smtClean="0"/>
              <a:t>Usually organizations have visions and values to guide decision makers and rely on collaborations.</a:t>
            </a:r>
          </a:p>
          <a:p>
            <a:pPr marL="742950" lvl="1" indent="-285750">
              <a:buFont typeface="Arial" pitchFamily="34" charset="0"/>
              <a:buChar char="•"/>
            </a:pPr>
            <a:r>
              <a:rPr lang="en-US" sz="2000" dirty="0" smtClean="0"/>
              <a:t>This can work if leaders are committed to work and work becomes the motivation and not pay or perks</a:t>
            </a:r>
          </a:p>
          <a:p>
            <a:pPr marL="285750" indent="-285750">
              <a:buFont typeface="Arial" pitchFamily="34" charset="0"/>
              <a:buChar char="•"/>
            </a:pPr>
            <a:r>
              <a:rPr lang="en-US" sz="2000" dirty="0" smtClean="0"/>
              <a:t>Usually rules results in complacency, but code signifies minimum necessary</a:t>
            </a:r>
          </a:p>
          <a:p>
            <a:pPr marL="285750" indent="-285750">
              <a:buFont typeface="Arial" pitchFamily="34" charset="0"/>
              <a:buChar char="•"/>
            </a:pPr>
            <a:r>
              <a:rPr lang="en-US" sz="2000" dirty="0" smtClean="0"/>
              <a:t>The concept of compassion and common good should be guiding factors while reviewing work and its results</a:t>
            </a:r>
          </a:p>
          <a:p>
            <a:pPr marL="285750" indent="-285750">
              <a:buFont typeface="Arial" pitchFamily="34" charset="0"/>
              <a:buChar char="•"/>
            </a:pPr>
            <a:endParaRPr lang="en-US" sz="20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8</a:t>
            </a:fld>
            <a:endParaRPr lang="en-US"/>
          </a:p>
        </p:txBody>
      </p:sp>
      <p:sp>
        <p:nvSpPr>
          <p:cNvPr id="2" name="TextBox 1"/>
          <p:cNvSpPr txBox="1"/>
          <p:nvPr/>
        </p:nvSpPr>
        <p:spPr>
          <a:xfrm>
            <a:off x="2209800" y="990600"/>
            <a:ext cx="6705600" cy="4708981"/>
          </a:xfrm>
          <a:prstGeom prst="rect">
            <a:avLst/>
          </a:prstGeom>
          <a:noFill/>
        </p:spPr>
        <p:txBody>
          <a:bodyPr wrap="square" rtlCol="0">
            <a:spAutoFit/>
          </a:bodyPr>
          <a:lstStyle/>
          <a:p>
            <a:pPr marL="285750" indent="-285750">
              <a:buFont typeface="Arial" pitchFamily="34" charset="0"/>
              <a:buChar char="•"/>
            </a:pPr>
            <a:r>
              <a:rPr lang="en-US" sz="2000" dirty="0" smtClean="0"/>
              <a:t>According to business week annual executive compensation survey</a:t>
            </a:r>
          </a:p>
          <a:p>
            <a:pPr marL="742950" lvl="1" indent="-285750">
              <a:buFont typeface="Arial" pitchFamily="34" charset="0"/>
              <a:buChar char="•"/>
            </a:pPr>
            <a:r>
              <a:rPr lang="en-US" sz="2000" dirty="0" smtClean="0"/>
              <a:t>Between 1990-2003</a:t>
            </a:r>
          </a:p>
          <a:p>
            <a:pPr marL="1200150" lvl="2" indent="-285750">
              <a:buFont typeface="Arial" pitchFamily="34" charset="0"/>
              <a:buChar char="•"/>
            </a:pPr>
            <a:r>
              <a:rPr lang="en-US" sz="2000" dirty="0" smtClean="0"/>
              <a:t>The CE pay rose 313% compared with profits rising 128% and average worker pay increasing only 49%</a:t>
            </a:r>
          </a:p>
          <a:p>
            <a:pPr marL="285750" indent="-285750">
              <a:buFont typeface="Arial" pitchFamily="34" charset="0"/>
              <a:buChar char="•"/>
            </a:pPr>
            <a:r>
              <a:rPr lang="en-US" sz="2000" dirty="0" smtClean="0"/>
              <a:t>Professionals have to unite to create a leadership cadre that can fight such unethical conduct that is sustained in the name of expertise</a:t>
            </a:r>
          </a:p>
          <a:p>
            <a:pPr marL="285750" indent="-285750">
              <a:buFont typeface="Arial" pitchFamily="34" charset="0"/>
              <a:buChar char="•"/>
            </a:pPr>
            <a:r>
              <a:rPr lang="en-US" sz="2000" dirty="0" smtClean="0"/>
              <a:t>Leaders have to take a proactive stand and exert authority to shape policies conducive to human good</a:t>
            </a:r>
          </a:p>
          <a:p>
            <a:pPr marL="285750" indent="-285750">
              <a:buFont typeface="Arial" pitchFamily="34" charset="0"/>
              <a:buChar char="•"/>
            </a:pPr>
            <a:r>
              <a:rPr lang="en-US" sz="2000" dirty="0" smtClean="0"/>
              <a:t>Leader should develop unique qualities in every stakeholders as everybody knows something that other don’t and using this skills will result in successful corporation</a:t>
            </a:r>
          </a:p>
          <a:p>
            <a:pPr marL="742950" lvl="1" indent="-285750">
              <a:buFont typeface="Arial" pitchFamily="34" charset="0"/>
              <a:buChar char="•"/>
            </a:pPr>
            <a:endParaRPr lang="en-US" sz="20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9</a:t>
            </a:fld>
            <a:endParaRPr lang="en-US"/>
          </a:p>
        </p:txBody>
      </p:sp>
      <p:sp>
        <p:nvSpPr>
          <p:cNvPr id="2" name="TextBox 1"/>
          <p:cNvSpPr txBox="1"/>
          <p:nvPr/>
        </p:nvSpPr>
        <p:spPr>
          <a:xfrm>
            <a:off x="2209800" y="1066800"/>
            <a:ext cx="6705600" cy="5078313"/>
          </a:xfrm>
          <a:prstGeom prst="rect">
            <a:avLst/>
          </a:prstGeom>
          <a:noFill/>
        </p:spPr>
        <p:txBody>
          <a:bodyPr wrap="square" rtlCol="0">
            <a:spAutoFit/>
          </a:bodyPr>
          <a:lstStyle/>
          <a:p>
            <a:r>
              <a:rPr lang="en-US" dirty="0" smtClean="0"/>
              <a:t>The Social Impact</a:t>
            </a:r>
          </a:p>
          <a:p>
            <a:pPr marL="285750" indent="-285750">
              <a:buFont typeface="Arial" pitchFamily="34" charset="0"/>
              <a:buChar char="•"/>
            </a:pPr>
            <a:r>
              <a:rPr lang="en-US" dirty="0" smtClean="0"/>
              <a:t>Law and order situation is also dependent on economics of a country</a:t>
            </a:r>
          </a:p>
          <a:p>
            <a:pPr marL="285750" indent="-285750">
              <a:buFont typeface="Arial" pitchFamily="34" charset="0"/>
              <a:buChar char="•"/>
            </a:pPr>
            <a:r>
              <a:rPr lang="en-US" dirty="0" smtClean="0"/>
              <a:t>Anger is directed towards big businesses</a:t>
            </a:r>
          </a:p>
          <a:p>
            <a:pPr marL="285750" indent="-285750">
              <a:buFont typeface="Arial" pitchFamily="34" charset="0"/>
              <a:buChar char="•"/>
            </a:pPr>
            <a:r>
              <a:rPr lang="en-US" dirty="0" smtClean="0"/>
              <a:t>If business needs customer with buying power then it has to ensure that common man position improves</a:t>
            </a:r>
          </a:p>
          <a:p>
            <a:pPr marL="285750" indent="-285750">
              <a:buFont typeface="Arial" pitchFamily="34" charset="0"/>
              <a:buChar char="•"/>
            </a:pPr>
            <a:r>
              <a:rPr lang="en-US" dirty="0" smtClean="0"/>
              <a:t>Unless the business community contributes to the basic development needs, its own survival will be threatened</a:t>
            </a:r>
          </a:p>
          <a:p>
            <a:pPr marL="285750" indent="-285750">
              <a:buFont typeface="Arial" pitchFamily="34" charset="0"/>
              <a:buChar char="•"/>
            </a:pPr>
            <a:r>
              <a:rPr lang="en-US" dirty="0" smtClean="0"/>
              <a:t>Managers behave as if we are alone and that they don’t have choices – it is this lack of choices which is the killer of humanity</a:t>
            </a:r>
          </a:p>
          <a:p>
            <a:pPr marL="285750" indent="-285750">
              <a:buFont typeface="Arial" pitchFamily="34" charset="0"/>
              <a:buChar char="•"/>
            </a:pPr>
            <a:r>
              <a:rPr lang="en-US" dirty="0" smtClean="0"/>
              <a:t>Problem with the concept of survival of fittest</a:t>
            </a:r>
          </a:p>
          <a:p>
            <a:pPr marL="285750" indent="-285750">
              <a:buFont typeface="Arial" pitchFamily="34" charset="0"/>
              <a:buChar char="•"/>
            </a:pPr>
            <a:r>
              <a:rPr lang="en-US" dirty="0" smtClean="0"/>
              <a:t>The spirit of cut throat competition has resulted in accumulation of wealth without thinking of ethics</a:t>
            </a:r>
          </a:p>
          <a:p>
            <a:pPr marL="742950" lvl="1" indent="-285750">
              <a:buFont typeface="Arial" pitchFamily="34" charset="0"/>
              <a:buChar char="•"/>
            </a:pPr>
            <a:r>
              <a:rPr lang="en-US" dirty="0" smtClean="0"/>
              <a:t>Result – social havoc</a:t>
            </a:r>
          </a:p>
          <a:p>
            <a:pPr marL="285750" indent="-285750">
              <a:buFont typeface="Arial" pitchFamily="34" charset="0"/>
              <a:buChar char="•"/>
            </a:pPr>
            <a:r>
              <a:rPr lang="en-US" dirty="0" smtClean="0"/>
              <a:t>Consensus management is the need of the day</a:t>
            </a:r>
          </a:p>
          <a:p>
            <a:pPr marL="742950" lvl="1" indent="-285750">
              <a:buFont typeface="Arial" pitchFamily="34" charset="0"/>
              <a:buChar char="•"/>
            </a:pPr>
            <a:r>
              <a:rPr lang="en-US" dirty="0" smtClean="0"/>
              <a:t>Create a family within the corporation</a:t>
            </a:r>
          </a:p>
          <a:p>
            <a:pPr marL="1200150" lvl="2" indent="-285750">
              <a:buFont typeface="Arial" pitchFamily="34" charset="0"/>
              <a:buChar char="•"/>
            </a:pPr>
            <a:r>
              <a:rPr lang="en-US" dirty="0" smtClean="0"/>
              <a:t>Basic human values, trust, integrity, honesty, selfless</a:t>
            </a:r>
          </a:p>
          <a:p>
            <a:pPr marL="742950" lvl="1" indent="-285750">
              <a:buFont typeface="Arial" pitchFamily="34" charset="0"/>
              <a:buChar char="•"/>
            </a:pPr>
            <a:r>
              <a:rPr lang="en-US" dirty="0" smtClean="0"/>
              <a:t>Hence back to the principal of being ethical</a:t>
            </a:r>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10</a:t>
            </a:fld>
            <a:endParaRPr lang="en-US"/>
          </a:p>
        </p:txBody>
      </p:sp>
      <p:sp>
        <p:nvSpPr>
          <p:cNvPr id="2" name="TextBox 1"/>
          <p:cNvSpPr txBox="1"/>
          <p:nvPr/>
        </p:nvSpPr>
        <p:spPr>
          <a:xfrm>
            <a:off x="2209800" y="990600"/>
            <a:ext cx="6705600" cy="3785652"/>
          </a:xfrm>
          <a:prstGeom prst="rect">
            <a:avLst/>
          </a:prstGeom>
          <a:noFill/>
        </p:spPr>
        <p:txBody>
          <a:bodyPr wrap="square" rtlCol="0">
            <a:spAutoFit/>
          </a:bodyPr>
          <a:lstStyle/>
          <a:p>
            <a:r>
              <a:rPr lang="en-US" sz="2400" dirty="0" smtClean="0"/>
              <a:t>Corporate social performance encompasses an organizations commitment to behave in an economically and environmentally sustainable manner, while honoring the interest of the direct stakeholders and benefitting the greater community at large</a:t>
            </a:r>
          </a:p>
          <a:p>
            <a:pPr marL="285750" indent="-285750">
              <a:buFont typeface="Arial" pitchFamily="34" charset="0"/>
              <a:buChar char="•"/>
            </a:pPr>
            <a:r>
              <a:rPr lang="en-US" sz="2400" dirty="0" smtClean="0"/>
              <a:t>The success of this performance depends upon</a:t>
            </a:r>
          </a:p>
          <a:p>
            <a:pPr marL="742950" lvl="1" indent="-285750">
              <a:buFont typeface="Arial" pitchFamily="34" charset="0"/>
              <a:buChar char="•"/>
            </a:pPr>
            <a:r>
              <a:rPr lang="en-US" sz="2400" dirty="0" smtClean="0"/>
              <a:t>What people think about the business</a:t>
            </a:r>
          </a:p>
          <a:p>
            <a:pPr marL="742950" lvl="1" indent="-285750">
              <a:buFont typeface="Arial" pitchFamily="34" charset="0"/>
              <a:buChar char="•"/>
            </a:pPr>
            <a:r>
              <a:rPr lang="en-US" sz="2400" dirty="0" smtClean="0"/>
              <a:t>How people behave in an organization</a:t>
            </a:r>
          </a:p>
          <a:p>
            <a:pPr marL="285750" indent="-285750">
              <a:buFont typeface="Arial" pitchFamily="34" charset="0"/>
              <a:buChar char="•"/>
            </a:pPr>
            <a:endParaRPr lang="en-US" sz="2400"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11</a:t>
            </a:fld>
            <a:endParaRPr lang="en-US"/>
          </a:p>
        </p:txBody>
      </p:sp>
      <p:sp>
        <p:nvSpPr>
          <p:cNvPr id="2" name="TextBox 1"/>
          <p:cNvSpPr txBox="1"/>
          <p:nvPr/>
        </p:nvSpPr>
        <p:spPr>
          <a:xfrm>
            <a:off x="2209800" y="990600"/>
            <a:ext cx="6705600" cy="5355312"/>
          </a:xfrm>
          <a:prstGeom prst="rect">
            <a:avLst/>
          </a:prstGeom>
          <a:noFill/>
        </p:spPr>
        <p:txBody>
          <a:bodyPr wrap="square" rtlCol="0">
            <a:spAutoFit/>
          </a:bodyPr>
          <a:lstStyle/>
          <a:p>
            <a:r>
              <a:rPr lang="en-US" dirty="0" smtClean="0"/>
              <a:t>The value of CSR is actually a transcendent value. When such inspirational ideology is combined with formal structure the result is the following 4 types of organizations:</a:t>
            </a:r>
          </a:p>
          <a:p>
            <a:pPr marL="742950" lvl="1" indent="-285750">
              <a:buFont typeface="Arial" pitchFamily="34" charset="0"/>
              <a:buChar char="•"/>
            </a:pPr>
            <a:r>
              <a:rPr lang="en-US" dirty="0" smtClean="0"/>
              <a:t>Anarchy</a:t>
            </a:r>
          </a:p>
          <a:p>
            <a:pPr marL="1200150" lvl="2" indent="-285750">
              <a:buFont typeface="Arial" pitchFamily="34" charset="0"/>
              <a:buChar char="•"/>
            </a:pPr>
            <a:r>
              <a:rPr lang="en-US" dirty="0" smtClean="0"/>
              <a:t>Hypothetical state, results in turmoil, chaos, conflict and extinction</a:t>
            </a:r>
          </a:p>
          <a:p>
            <a:pPr marL="742950" lvl="1" indent="-285750">
              <a:buFont typeface="Arial" pitchFamily="34" charset="0"/>
              <a:buChar char="•"/>
            </a:pPr>
            <a:r>
              <a:rPr lang="en-US" dirty="0" smtClean="0"/>
              <a:t>Robot</a:t>
            </a:r>
          </a:p>
          <a:p>
            <a:pPr marL="1200150" lvl="2" indent="-285750">
              <a:buFont typeface="Arial" pitchFamily="34" charset="0"/>
              <a:buChar char="•"/>
            </a:pPr>
            <a:r>
              <a:rPr lang="en-US" dirty="0" smtClean="0"/>
              <a:t>Represents the mechanistic view</a:t>
            </a:r>
          </a:p>
          <a:p>
            <a:pPr marL="1200150" lvl="2" indent="-285750">
              <a:buFont typeface="Arial" pitchFamily="34" charset="0"/>
              <a:buChar char="•"/>
            </a:pPr>
            <a:r>
              <a:rPr lang="en-US" dirty="0" smtClean="0"/>
              <a:t>Organization acts as a machine and the humans act in a  predefined pattern</a:t>
            </a:r>
          </a:p>
          <a:p>
            <a:pPr marL="742950" lvl="1" indent="-285750">
              <a:buFont typeface="Arial" pitchFamily="34" charset="0"/>
              <a:buChar char="•"/>
            </a:pPr>
            <a:r>
              <a:rPr lang="en-US" dirty="0" smtClean="0"/>
              <a:t>Social</a:t>
            </a:r>
          </a:p>
          <a:p>
            <a:pPr marL="1200150" lvl="2" indent="-285750">
              <a:buFont typeface="Arial" pitchFamily="34" charset="0"/>
              <a:buChar char="•"/>
            </a:pPr>
            <a:r>
              <a:rPr lang="en-US" dirty="0" smtClean="0"/>
              <a:t>Humans are the only structure that exists</a:t>
            </a:r>
          </a:p>
          <a:p>
            <a:pPr marL="1200150" lvl="2" indent="-285750">
              <a:buFont typeface="Arial" pitchFamily="34" charset="0"/>
              <a:buChar char="•"/>
            </a:pPr>
            <a:r>
              <a:rPr lang="en-US" dirty="0" smtClean="0"/>
              <a:t>Interconnection between common values and  direction</a:t>
            </a:r>
          </a:p>
          <a:p>
            <a:pPr marL="1200150" lvl="2" indent="-285750">
              <a:buFont typeface="Arial" pitchFamily="34" charset="0"/>
              <a:buChar char="•"/>
            </a:pPr>
            <a:r>
              <a:rPr lang="en-US" dirty="0" smtClean="0"/>
              <a:t>Difficult to find state other than certain small organizations</a:t>
            </a:r>
          </a:p>
          <a:p>
            <a:pPr marL="742950" lvl="1" indent="-285750">
              <a:buFont typeface="Arial" pitchFamily="34" charset="0"/>
              <a:buChar char="•"/>
            </a:pPr>
            <a:r>
              <a:rPr lang="en-US" dirty="0" smtClean="0"/>
              <a:t>Incorporated</a:t>
            </a:r>
          </a:p>
          <a:p>
            <a:pPr marL="1200150" lvl="2" indent="-285750">
              <a:buFont typeface="Arial" pitchFamily="34" charset="0"/>
              <a:buChar char="•"/>
            </a:pPr>
            <a:r>
              <a:rPr lang="en-US" dirty="0" smtClean="0"/>
              <a:t>Ideal state where values and structures are strong</a:t>
            </a:r>
          </a:p>
          <a:p>
            <a:pPr marL="1200150" lvl="2" indent="-285750">
              <a:buFont typeface="Arial" pitchFamily="34" charset="0"/>
              <a:buChar char="•"/>
            </a:pPr>
            <a:r>
              <a:rPr lang="en-US" dirty="0" smtClean="0"/>
              <a:t>Integrated structures are because of collective consciousness of all the members of the organization</a:t>
            </a:r>
            <a:endParaRPr lang="en-US" dirty="0"/>
          </a:p>
        </p:txBody>
      </p:sp>
    </p:spTree>
    <p:extLst>
      <p:ext uri="{BB962C8B-B14F-4D97-AF65-F5344CB8AC3E}">
        <p14:creationId xmlns="" xmlns:p14="http://schemas.microsoft.com/office/powerpoint/2010/main" val="35715494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12</a:t>
            </a:fld>
            <a:endParaRPr lang="en-US"/>
          </a:p>
        </p:txBody>
      </p:sp>
      <p:pic>
        <p:nvPicPr>
          <p:cNvPr id="6" name="Picture 5"/>
          <p:cNvPicPr>
            <a:picLocks noChangeAspect="1" noChangeArrowheads="1"/>
          </p:cNvPicPr>
          <p:nvPr/>
        </p:nvPicPr>
        <p:blipFill>
          <a:blip r:embed="rId2" cstate="print">
            <a:extLst>
              <a:ext uri="{28A0092B-C50C-407E-A947-70E740481C1C}">
                <a14:useLocalDpi xmlns="" xmlns:a14="http://schemas.microsoft.com/office/drawing/2010/main" val="0"/>
              </a:ext>
            </a:extLst>
          </a:blip>
          <a:srcRect/>
          <a:stretch>
            <a:fillRect/>
          </a:stretch>
        </p:blipFill>
        <p:spPr bwMode="auto">
          <a:xfrm>
            <a:off x="755650" y="933450"/>
            <a:ext cx="7632700" cy="499110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extLst>
      <p:ext uri="{BB962C8B-B14F-4D97-AF65-F5344CB8AC3E}">
        <p14:creationId xmlns="" xmlns:p14="http://schemas.microsoft.com/office/powerpoint/2010/main" val="65720778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13</a:t>
            </a:fld>
            <a:endParaRPr lang="en-US"/>
          </a:p>
        </p:txBody>
      </p:sp>
      <p:sp>
        <p:nvSpPr>
          <p:cNvPr id="2" name="TextBox 1"/>
          <p:cNvSpPr txBox="1"/>
          <p:nvPr/>
        </p:nvSpPr>
        <p:spPr>
          <a:xfrm>
            <a:off x="2209800" y="990600"/>
            <a:ext cx="6705600" cy="5355312"/>
          </a:xfrm>
          <a:prstGeom prst="rect">
            <a:avLst/>
          </a:prstGeom>
          <a:noFill/>
        </p:spPr>
        <p:txBody>
          <a:bodyPr wrap="square" rtlCol="0">
            <a:spAutoFit/>
          </a:bodyPr>
          <a:lstStyle/>
          <a:p>
            <a:r>
              <a:rPr lang="en-US" dirty="0" smtClean="0"/>
              <a:t>The value of CSR is actually a transcendent value. When such inspirational ideology is combined with formal structure the result is the following 4 types of organizations:</a:t>
            </a:r>
          </a:p>
          <a:p>
            <a:pPr marL="742950" lvl="1" indent="-285750">
              <a:buFont typeface="Arial" pitchFamily="34" charset="0"/>
              <a:buChar char="•"/>
            </a:pPr>
            <a:r>
              <a:rPr lang="en-US" dirty="0" smtClean="0"/>
              <a:t>Anarchy</a:t>
            </a:r>
          </a:p>
          <a:p>
            <a:pPr marL="1200150" lvl="2" indent="-285750">
              <a:buFont typeface="Arial" pitchFamily="34" charset="0"/>
              <a:buChar char="•"/>
            </a:pPr>
            <a:r>
              <a:rPr lang="en-US" dirty="0" smtClean="0"/>
              <a:t>Hypothetical state, results in turmoil, chaos, conflict and extinction</a:t>
            </a:r>
          </a:p>
          <a:p>
            <a:pPr marL="742950" lvl="1" indent="-285750">
              <a:buFont typeface="Arial" pitchFamily="34" charset="0"/>
              <a:buChar char="•"/>
            </a:pPr>
            <a:r>
              <a:rPr lang="en-US" dirty="0" smtClean="0"/>
              <a:t>Robot</a:t>
            </a:r>
          </a:p>
          <a:p>
            <a:pPr marL="1200150" lvl="2" indent="-285750">
              <a:buFont typeface="Arial" pitchFamily="34" charset="0"/>
              <a:buChar char="•"/>
            </a:pPr>
            <a:r>
              <a:rPr lang="en-US" dirty="0" smtClean="0"/>
              <a:t>Represents the mechanistic view</a:t>
            </a:r>
          </a:p>
          <a:p>
            <a:pPr marL="1200150" lvl="2" indent="-285750">
              <a:buFont typeface="Arial" pitchFamily="34" charset="0"/>
              <a:buChar char="•"/>
            </a:pPr>
            <a:r>
              <a:rPr lang="en-US" dirty="0" smtClean="0"/>
              <a:t>Organization acts as a machine and the humans act in a  predefined pattern</a:t>
            </a:r>
          </a:p>
          <a:p>
            <a:pPr marL="742950" lvl="1" indent="-285750">
              <a:buFont typeface="Arial" pitchFamily="34" charset="0"/>
              <a:buChar char="•"/>
            </a:pPr>
            <a:r>
              <a:rPr lang="en-US" dirty="0" smtClean="0"/>
              <a:t>Social</a:t>
            </a:r>
          </a:p>
          <a:p>
            <a:pPr marL="1200150" lvl="2" indent="-285750">
              <a:buFont typeface="Arial" pitchFamily="34" charset="0"/>
              <a:buChar char="•"/>
            </a:pPr>
            <a:r>
              <a:rPr lang="en-US" dirty="0" smtClean="0"/>
              <a:t>Humans are the only structure that exists</a:t>
            </a:r>
          </a:p>
          <a:p>
            <a:pPr marL="1200150" lvl="2" indent="-285750">
              <a:buFont typeface="Arial" pitchFamily="34" charset="0"/>
              <a:buChar char="•"/>
            </a:pPr>
            <a:r>
              <a:rPr lang="en-US" dirty="0" smtClean="0"/>
              <a:t>Interconnection between common values and  direction</a:t>
            </a:r>
          </a:p>
          <a:p>
            <a:pPr marL="1200150" lvl="2" indent="-285750">
              <a:buFont typeface="Arial" pitchFamily="34" charset="0"/>
              <a:buChar char="•"/>
            </a:pPr>
            <a:r>
              <a:rPr lang="en-US" dirty="0" smtClean="0"/>
              <a:t>Difficult to find state other than certain small organizations</a:t>
            </a:r>
          </a:p>
          <a:p>
            <a:pPr marL="742950" lvl="1" indent="-285750">
              <a:buFont typeface="Arial" pitchFamily="34" charset="0"/>
              <a:buChar char="•"/>
            </a:pPr>
            <a:r>
              <a:rPr lang="en-US" dirty="0" smtClean="0"/>
              <a:t>Incorporated</a:t>
            </a:r>
          </a:p>
          <a:p>
            <a:pPr marL="1200150" lvl="2" indent="-285750">
              <a:buFont typeface="Arial" pitchFamily="34" charset="0"/>
              <a:buChar char="•"/>
            </a:pPr>
            <a:r>
              <a:rPr lang="en-US" dirty="0" smtClean="0"/>
              <a:t>Ideal state where values and structures are strong</a:t>
            </a:r>
          </a:p>
          <a:p>
            <a:pPr marL="1200150" lvl="2" indent="-285750">
              <a:buFont typeface="Arial" pitchFamily="34" charset="0"/>
              <a:buChar char="•"/>
            </a:pPr>
            <a:r>
              <a:rPr lang="en-US" dirty="0" smtClean="0"/>
              <a:t>Integrated structures are because of collective consciousness of all the members of the organization</a:t>
            </a:r>
            <a:endParaRPr lang="en-US" dirty="0"/>
          </a:p>
        </p:txBody>
      </p:sp>
    </p:spTree>
    <p:extLst>
      <p:ext uri="{BB962C8B-B14F-4D97-AF65-F5344CB8AC3E}">
        <p14:creationId xmlns="" xmlns:p14="http://schemas.microsoft.com/office/powerpoint/2010/main" val="131759994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2209800" y="152400"/>
            <a:ext cx="6705600" cy="528638"/>
          </a:xfrm>
          <a:prstGeom prst="rect">
            <a:avLst/>
          </a:prstGeom>
          <a:noFill/>
          <a:ln>
            <a:solidFill>
              <a:schemeClr val="tx2">
                <a:lumMod val="40000"/>
                <a:lumOff val="60000"/>
              </a:schemeClr>
            </a:solidFill>
          </a:ln>
        </p:spPr>
        <p:txBody>
          <a:bodyPr>
            <a:spAutoFit/>
          </a:bodyPr>
          <a:lstStyle>
            <a:lvl1pPr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algn="ctr" eaLnBrk="1" hangingPunct="1">
              <a:defRPr/>
            </a:pPr>
            <a:r>
              <a:rPr lang="en-US" sz="2800" smtClean="0">
                <a:solidFill>
                  <a:srgbClr val="FF0000"/>
                </a:solidFill>
                <a:cs typeface="Arial" charset="0"/>
              </a:rPr>
              <a:t>Corporate Social Responsibility</a:t>
            </a:r>
          </a:p>
        </p:txBody>
      </p:sp>
      <p:sp>
        <p:nvSpPr>
          <p:cNvPr id="3075" name="TextBox 5"/>
          <p:cNvSpPr txBox="1">
            <a:spLocks noChangeArrowheads="1"/>
          </p:cNvSpPr>
          <p:nvPr/>
        </p:nvSpPr>
        <p:spPr bwMode="auto">
          <a:xfrm>
            <a:off x="2286000" y="416719"/>
            <a:ext cx="6705600" cy="649408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marL="342900" indent="-342900" eaLnBrk="0" hangingPunct="0">
              <a:defRPr>
                <a:solidFill>
                  <a:schemeClr val="tx1"/>
                </a:solidFill>
                <a:latin typeface="Calibri" pitchFamily="34" charset="0"/>
              </a:defRPr>
            </a:lvl1pPr>
            <a:lvl2pPr marL="742950" indent="-285750" eaLnBrk="0" hangingPunct="0">
              <a:defRPr>
                <a:solidFill>
                  <a:schemeClr val="tx1"/>
                </a:solidFill>
                <a:latin typeface="Calibri" pitchFamily="34" charset="0"/>
              </a:defRPr>
            </a:lvl2pPr>
            <a:lvl3pPr marL="1143000" indent="-228600" eaLnBrk="0" hangingPunct="0">
              <a:defRPr>
                <a:solidFill>
                  <a:schemeClr val="tx1"/>
                </a:solidFill>
                <a:latin typeface="Calibri" pitchFamily="34" charset="0"/>
              </a:defRPr>
            </a:lvl3pPr>
            <a:lvl4pPr marL="1600200" indent="-228600" eaLnBrk="0" hangingPunct="0">
              <a:defRPr>
                <a:solidFill>
                  <a:schemeClr val="tx1"/>
                </a:solidFill>
                <a:latin typeface="Calibri" pitchFamily="34" charset="0"/>
              </a:defRPr>
            </a:lvl4pPr>
            <a:lvl5pPr marL="2057400" indent="-228600" eaLnBrk="0" hangingPunct="0">
              <a:defRPr>
                <a:solidFill>
                  <a:schemeClr val="tx1"/>
                </a:solidFill>
                <a:latin typeface="Calibri" pitchFamily="34" charset="0"/>
              </a:defRPr>
            </a:lvl5pPr>
            <a:lvl6pPr marL="2514600" indent="-228600" eaLnBrk="0" fontAlgn="base" hangingPunct="0">
              <a:spcBef>
                <a:spcPct val="0"/>
              </a:spcBef>
              <a:spcAft>
                <a:spcPct val="0"/>
              </a:spcAft>
              <a:defRPr>
                <a:solidFill>
                  <a:schemeClr val="tx1"/>
                </a:solidFill>
                <a:latin typeface="Calibri" pitchFamily="34" charset="0"/>
              </a:defRPr>
            </a:lvl6pPr>
            <a:lvl7pPr marL="2971800" indent="-228600" eaLnBrk="0" fontAlgn="base" hangingPunct="0">
              <a:spcBef>
                <a:spcPct val="0"/>
              </a:spcBef>
              <a:spcAft>
                <a:spcPct val="0"/>
              </a:spcAft>
              <a:defRPr>
                <a:solidFill>
                  <a:schemeClr val="tx1"/>
                </a:solidFill>
                <a:latin typeface="Calibri" pitchFamily="34" charset="0"/>
              </a:defRPr>
            </a:lvl7pPr>
            <a:lvl8pPr marL="3429000" indent="-228600" eaLnBrk="0" fontAlgn="base" hangingPunct="0">
              <a:spcBef>
                <a:spcPct val="0"/>
              </a:spcBef>
              <a:spcAft>
                <a:spcPct val="0"/>
              </a:spcAft>
              <a:defRPr>
                <a:solidFill>
                  <a:schemeClr val="tx1"/>
                </a:solidFill>
                <a:latin typeface="Calibri" pitchFamily="34" charset="0"/>
              </a:defRPr>
            </a:lvl8pPr>
            <a:lvl9pPr marL="3886200" indent="-228600" eaLnBrk="0" fontAlgn="base" hangingPunct="0">
              <a:spcBef>
                <a:spcPct val="0"/>
              </a:spcBef>
              <a:spcAft>
                <a:spcPct val="0"/>
              </a:spcAft>
              <a:defRPr>
                <a:solidFill>
                  <a:schemeClr val="tx1"/>
                </a:solidFill>
                <a:latin typeface="Calibri" pitchFamily="34" charset="0"/>
              </a:defRPr>
            </a:lvl9pPr>
          </a:lstStyle>
          <a:p>
            <a:pPr eaLnBrk="1" hangingPunct="1"/>
            <a:endParaRPr lang="en-US" sz="3200" dirty="0" smtClean="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smtClean="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a:p>
            <a:pPr eaLnBrk="1" hangingPunct="1"/>
            <a:endParaRPr lang="en-US" sz="3200" dirty="0">
              <a:cs typeface="Arial" charset="0"/>
            </a:endParaRPr>
          </a:p>
        </p:txBody>
      </p:sp>
      <p:sp>
        <p:nvSpPr>
          <p:cNvPr id="9" name="Slide Number Placeholder 8"/>
          <p:cNvSpPr>
            <a:spLocks noGrp="1"/>
          </p:cNvSpPr>
          <p:nvPr>
            <p:ph type="sldNum" sz="quarter" idx="12"/>
          </p:nvPr>
        </p:nvSpPr>
        <p:spPr/>
        <p:txBody>
          <a:bodyPr/>
          <a:lstStyle/>
          <a:p>
            <a:pPr>
              <a:defRPr/>
            </a:pPr>
            <a:fld id="{05EAA7F4-24FC-4E4B-8B0C-55AADCF55F2C}" type="slidenum">
              <a:rPr lang="en-US"/>
              <a:pPr>
                <a:defRPr/>
              </a:pPr>
              <a:t>14</a:t>
            </a:fld>
            <a:endParaRPr lang="en-US"/>
          </a:p>
        </p:txBody>
      </p:sp>
    </p:spTree>
    <p:extLst>
      <p:ext uri="{BB962C8B-B14F-4D97-AF65-F5344CB8AC3E}">
        <p14:creationId xmlns="" xmlns:p14="http://schemas.microsoft.com/office/powerpoint/2010/main" val="6572077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67</TotalTime>
  <Words>984</Words>
  <Application>Microsoft Office PowerPoint</Application>
  <PresentationFormat>On-screen Show (4:3)</PresentationFormat>
  <Paragraphs>280</Paragraphs>
  <Slides>14</Slides>
  <Notes>0</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5</cp:revision>
  <dcterms:created xsi:type="dcterms:W3CDTF">2012-12-14T09:13:05Z</dcterms:created>
  <dcterms:modified xsi:type="dcterms:W3CDTF">2012-12-14T10:22:46Z</dcterms:modified>
</cp:coreProperties>
</file>