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73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7A748-B162-4175-9B28-3833E8D3401C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7DA18-E800-4319-9A03-13637A04E0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568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99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528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82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52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191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316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187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496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725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50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02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509AB-3F8D-4C9C-A6BA-BA7144FB63A0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336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209800" y="609600"/>
            <a:ext cx="67056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r>
              <a:rPr lang="en-US" sz="2400" b="1" dirty="0">
                <a:solidFill>
                  <a:srgbClr val="17375E"/>
                </a:solidFill>
                <a:cs typeface="Arial" charset="0"/>
              </a:rPr>
              <a:t>LECTURE </a:t>
            </a:r>
            <a:r>
              <a:rPr lang="en-US" sz="2400" b="1" dirty="0" smtClean="0">
                <a:solidFill>
                  <a:srgbClr val="17375E"/>
                </a:solidFill>
                <a:cs typeface="Arial" charset="0"/>
              </a:rPr>
              <a:t>4: </a:t>
            </a:r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algn="ctr" eaLnBrk="1" hangingPunct="1"/>
            <a:r>
              <a:rPr lang="en-US" sz="2400" dirty="0">
                <a:cs typeface="Arial" charset="0"/>
              </a:rPr>
              <a:t>Corporate Social Responsibility</a:t>
            </a:r>
          </a:p>
          <a:p>
            <a:pPr eaLnBrk="1" hangingPunct="1"/>
            <a:r>
              <a:rPr lang="en-US" sz="2400" dirty="0">
                <a:cs typeface="Arial" charset="0"/>
              </a:rPr>
              <a:t>			</a:t>
            </a:r>
            <a:r>
              <a:rPr lang="en-US" sz="2400" b="1" dirty="0">
                <a:cs typeface="Arial" charset="0"/>
              </a:rPr>
              <a:t>MGT 610</a:t>
            </a: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7C13E-EB7B-40DD-A7FC-8D840D076314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74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algn="ctr" eaLnBrk="1" hangingPunct="1"/>
            <a:r>
              <a:rPr lang="en-US" sz="3200" b="1" dirty="0" smtClean="0">
                <a:cs typeface="Arial" charset="0"/>
              </a:rPr>
              <a:t>Chapter 2</a:t>
            </a:r>
          </a:p>
          <a:p>
            <a:pPr algn="ctr" eaLnBrk="1" hangingPunct="1"/>
            <a:r>
              <a:rPr lang="en-US" sz="3200" b="1" dirty="0" smtClean="0">
                <a:cs typeface="Arial" charset="0"/>
              </a:rPr>
              <a:t>Evolution of Company and CSR</a:t>
            </a:r>
            <a:endParaRPr lang="en-US" sz="3200" b="1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536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2058412"/>
            <a:ext cx="6705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After Studying this chapter, you will be able to: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Understand the concept of corporation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Trace a brief history of corporations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Understand how modern corporations come in to existence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Provide a brief outline of corporate governance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Analyze the importance of CSR in governance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13292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838200"/>
            <a:ext cx="6705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Introduction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Concept of corporation has evolved over time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Hardly a human activity that does not fall under the shadow of corporation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Definition of corporation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In an economic system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Competition for scarce resources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Human creates process, capture resources  and make products and create exchange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Not possible for one individual to do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Group with different skills and financial resources is formed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Risk is also involved in this process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Economic corporation works to earn profit</a:t>
            </a:r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1089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5400" dirty="0" smtClean="0">
              <a:cs typeface="Arial" charset="0"/>
            </a:endParaRPr>
          </a:p>
          <a:p>
            <a:pPr eaLnBrk="1" hangingPunct="1"/>
            <a:endParaRPr lang="en-US" sz="5400" dirty="0" smtClean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 smtClean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Seeds of Early Corporations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Early corporations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Religious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Confraternity – religious association – members are committed to certain rules and guidelines to promote religious life (middle ages – to date)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Played significant role in religious and social life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Money was raised through banquets and feasts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They provided food and medical care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000" dirty="0" smtClean="0"/>
              <a:t>Activity was unorganized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Controversy as to who should control philanthropy –state, municipality , confraternities or other institutions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16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to 18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centuries reflect conflicting policies</a:t>
            </a:r>
          </a:p>
          <a:p>
            <a:pPr lvl="2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10895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5400" dirty="0" smtClean="0">
              <a:cs typeface="Arial" charset="0"/>
            </a:endParaRPr>
          </a:p>
          <a:p>
            <a:pPr eaLnBrk="1" hangingPunct="1"/>
            <a:endParaRPr lang="en-US" sz="5400" dirty="0" smtClean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 smtClean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  <a:p>
            <a:pPr eaLnBrk="1" hangingPunct="1"/>
            <a:endParaRPr lang="en-US" sz="54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Seeds of Early Corporations (</a:t>
            </a:r>
            <a:r>
              <a:rPr lang="en-US" sz="2400" dirty="0" err="1" smtClean="0"/>
              <a:t>contd</a:t>
            </a:r>
            <a:r>
              <a:rPr lang="en-US" sz="2400" dirty="0" smtClean="0"/>
              <a:t>)</a:t>
            </a:r>
            <a:endParaRPr lang="en-US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Establishment of merchant guilds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More organized concept of corporation with charter companies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 smtClean="0"/>
              <a:t>English East India Company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61949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838200"/>
            <a:ext cx="67056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Development of Modern Corporations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Early firms had single owners or a small numbers of owners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Unlimited liability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Started as small firms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To counter this risk – legislation was made to make the corporate entity and the owner separate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This laid the foundation of a corporation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Shares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Dividend (reduced during bad times)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Proprietor has more information than the outside shareholders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laws made to ensure equal sharing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Shares are liquid assets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Sold or pledged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Diversification of portfolio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/>
              <a:t>Questions: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Ownership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dirty="0" smtClean="0"/>
              <a:t>Corporate governance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Corporate Governance: laws, codes, structures and processes put in place to run a  company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Proprietor becomes the first director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As shareholders grow they are also owners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Sharing of profits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Succession planning of directors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Rules and regulations that will result in a  win-win situation for the owners, management and the community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This process of restraining and control exerted by the company and the government related to the concept of corporate governance</a:t>
            </a:r>
          </a:p>
          <a:p>
            <a:r>
              <a:rPr lang="en-US" sz="2400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Incorporation of a Company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Come in to existence under a law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Artificial person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Legally accountable and answerable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Shareholders can question the activities of a corporations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Shareholders are not agents. They are legal members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Selection of directors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Corporation have economic powers which can compete with modern state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Economic power </a:t>
            </a:r>
            <a:r>
              <a:rPr lang="en-US" sz="2400" dirty="0" err="1" smtClean="0"/>
              <a:t>Vs</a:t>
            </a:r>
            <a:r>
              <a:rPr lang="en-US" sz="2400" dirty="0" smtClean="0"/>
              <a:t> Political power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To rein in economic power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Corporate governance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sz="2400" dirty="0" smtClean="0"/>
              <a:t>File documents</a:t>
            </a:r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Governance and Management of Company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Corporate governance is not an abstract goal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It serves corporate purposes by providing a structure within which stockholders, directors and management can pursue most effectively the objectives of the corporations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Governance is the prerogative of the board of directors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management structure is a pyramid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Authority, responsibility downwards and accountability upwards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Activities of the board of directors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Formulation of strategies, management and being answerable to shareholders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First principal of fiduciary duties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One having been entrusted with powers for another's benefits in under an obligation to act honestly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Board and external influences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Institutional investors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Hostile takeovers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Banks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Shadow directors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396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596</Words>
  <Application>Microsoft Office PowerPoint</Application>
  <PresentationFormat>On-screen Show (4:3)</PresentationFormat>
  <Paragraphs>222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tariq</dc:creator>
  <cp:lastModifiedBy>NTS</cp:lastModifiedBy>
  <cp:revision>22</cp:revision>
  <dcterms:created xsi:type="dcterms:W3CDTF">2012-12-13T04:51:11Z</dcterms:created>
  <dcterms:modified xsi:type="dcterms:W3CDTF">2012-12-13T11:08:32Z</dcterms:modified>
</cp:coreProperties>
</file>