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334" r:id="rId3"/>
    <p:sldId id="383" r:id="rId4"/>
    <p:sldId id="402" r:id="rId5"/>
    <p:sldId id="403" r:id="rId6"/>
    <p:sldId id="404" r:id="rId7"/>
    <p:sldId id="405" r:id="rId8"/>
    <p:sldId id="406" r:id="rId9"/>
    <p:sldId id="407" r:id="rId10"/>
    <p:sldId id="408" r:id="rId11"/>
    <p:sldId id="409" r:id="rId12"/>
    <p:sldId id="410" r:id="rId13"/>
    <p:sldId id="411" r:id="rId14"/>
    <p:sldId id="412" r:id="rId15"/>
    <p:sldId id="413" r:id="rId16"/>
    <p:sldId id="414" r:id="rId17"/>
    <p:sldId id="415" r:id="rId18"/>
    <p:sldId id="416" r:id="rId19"/>
    <p:sldId id="41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98" y="-2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7A748-B162-4175-9B28-3833E8D3401C}" type="datetimeFigureOut">
              <a:rPr lang="en-US" smtClean="0"/>
              <a:pPr/>
              <a:t>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7DA18-E800-4319-9A03-13637A04E04F}" type="slidenum">
              <a:rPr lang="en-US" smtClean="0"/>
              <a:pPr/>
              <a:t>‹#›</a:t>
            </a:fld>
            <a:endParaRPr lang="en-US"/>
          </a:p>
        </p:txBody>
      </p:sp>
    </p:spTree>
    <p:extLst>
      <p:ext uri="{BB962C8B-B14F-4D97-AF65-F5344CB8AC3E}">
        <p14:creationId xmlns="" xmlns:p14="http://schemas.microsoft.com/office/powerpoint/2010/main" val="2575680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799930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7528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3509AB-3F8D-4C9C-A6BA-BA7144FB63A0}" type="datetimeFigureOut">
              <a:rPr lang="en-US" smtClean="0"/>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41982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3509AB-3F8D-4C9C-A6BA-BA7144FB63A0}" type="datetimeFigureOut">
              <a:rPr lang="en-US" smtClean="0"/>
              <a:pPr/>
              <a:t>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1552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3509AB-3F8D-4C9C-A6BA-BA7144FB63A0}" type="datetimeFigureOut">
              <a:rPr lang="en-US" smtClean="0"/>
              <a:pPr/>
              <a:t>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405191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3509AB-3F8D-4C9C-A6BA-BA7144FB63A0}" type="datetimeFigureOut">
              <a:rPr lang="en-US" smtClean="0"/>
              <a:pPr/>
              <a:t>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91316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3509AB-3F8D-4C9C-A6BA-BA7144FB63A0}" type="datetimeFigureOut">
              <a:rPr lang="en-US" smtClean="0"/>
              <a:pPr/>
              <a:t>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213187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2574960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477259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1505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08102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509AB-3F8D-4C9C-A6BA-BA7144FB63A0}" type="datetimeFigureOut">
              <a:rPr lang="en-US" smtClean="0"/>
              <a:pPr/>
              <a:t>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123362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hyperlink" Target="http://www.youtube.com/unicef?v=xtNi1xPhXzM&amp;lr=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cs typeface="Arial" charset="0"/>
            </a:endParaRPr>
          </a:p>
          <a:p>
            <a:pPr eaLnBrk="1" hangingPunct="1"/>
            <a:r>
              <a:rPr lang="en-US" sz="2400" b="1" dirty="0">
                <a:solidFill>
                  <a:srgbClr val="17375E"/>
                </a:solidFill>
                <a:cs typeface="Arial" charset="0"/>
              </a:rPr>
              <a:t>LECTURE </a:t>
            </a:r>
            <a:r>
              <a:rPr lang="en-US" sz="2400" b="1" dirty="0" smtClean="0">
                <a:solidFill>
                  <a:srgbClr val="17375E"/>
                </a:solidFill>
                <a:cs typeface="Arial" charset="0"/>
              </a:rPr>
              <a:t>32: </a:t>
            </a:r>
            <a:endParaRPr lang="en-US" sz="2400" b="1" dirty="0">
              <a:solidFill>
                <a:srgbClr val="17375E"/>
              </a:solidFill>
              <a:cs typeface="Arial" charset="0"/>
            </a:endParaRPr>
          </a:p>
          <a:p>
            <a:pPr eaLnBrk="1" hangingPunct="1"/>
            <a:endParaRPr lang="en-US" sz="2400" b="1" dirty="0">
              <a:solidFill>
                <a:srgbClr val="17375E"/>
              </a:solidFill>
              <a:cs typeface="Arial" charset="0"/>
            </a:endParaRPr>
          </a:p>
          <a:p>
            <a:pPr eaLnBrk="1" hangingPunct="1"/>
            <a:endParaRPr lang="en-US" sz="2400" dirty="0">
              <a:cs typeface="Arial" charset="0"/>
            </a:endParaRPr>
          </a:p>
          <a:p>
            <a:pPr algn="ctr" eaLnBrk="1" hangingPunct="1"/>
            <a:r>
              <a:rPr lang="en-US" sz="2400" dirty="0">
                <a:cs typeface="Arial" charset="0"/>
              </a:rPr>
              <a:t>Corporate Social Responsibility</a:t>
            </a:r>
          </a:p>
          <a:p>
            <a:pPr eaLnBrk="1" hangingPunct="1"/>
            <a:r>
              <a:rPr lang="en-US" sz="2400" dirty="0">
                <a:cs typeface="Arial" charset="0"/>
              </a:rPr>
              <a:t>			</a:t>
            </a:r>
            <a:r>
              <a:rPr lang="en-US" sz="2400" b="1" dirty="0">
                <a:cs typeface="Arial" charset="0"/>
              </a:rPr>
              <a:t>MGT 610</a:t>
            </a:r>
          </a:p>
          <a:p>
            <a:pPr eaLnBrk="1" hangingPunct="1"/>
            <a:endParaRPr lang="en-US" sz="2400" dirty="0">
              <a:cs typeface="Arial" charset="0"/>
            </a:endParaRPr>
          </a:p>
          <a:p>
            <a:pPr eaLnBrk="1" hangingPunct="1"/>
            <a:endParaRPr lang="en-US" sz="2400" dirty="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6687C13E-EB7B-40DD-A7FC-8D840D076314}" type="slidenum">
              <a:rPr lang="en-US"/>
              <a:pPr>
                <a:defRPr/>
              </a:pPr>
              <a:t>1</a:t>
            </a:fld>
            <a:endParaRPr lang="en-US"/>
          </a:p>
        </p:txBody>
      </p:sp>
    </p:spTree>
    <p:extLst>
      <p:ext uri="{BB962C8B-B14F-4D97-AF65-F5344CB8AC3E}">
        <p14:creationId xmlns="" xmlns:p14="http://schemas.microsoft.com/office/powerpoint/2010/main" val="1259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a:t>
            </a:fld>
            <a:endParaRPr lang="en-US"/>
          </a:p>
        </p:txBody>
      </p:sp>
      <p:sp>
        <p:nvSpPr>
          <p:cNvPr id="7" name="Rectangle 2"/>
          <p:cNvSpPr>
            <a:spLocks noGrp="1"/>
          </p:cNvSpPr>
          <p:nvPr>
            <p:ph type="ctrTitle"/>
          </p:nvPr>
        </p:nvSpPr>
        <p:spPr>
          <a:xfrm>
            <a:off x="914400" y="2133600"/>
            <a:ext cx="7772400" cy="2286000"/>
          </a:xfrm>
        </p:spPr>
        <p:txBody>
          <a:bodyPr/>
          <a:lstStyle/>
          <a:p>
            <a:r>
              <a:rPr lang="en-US" sz="4800" b="1" dirty="0" smtClean="0"/>
              <a:t>Chapter 10</a:t>
            </a:r>
            <a:br>
              <a:rPr lang="en-US" sz="4800" b="1" dirty="0" smtClean="0"/>
            </a:br>
            <a:r>
              <a:rPr lang="en-US" sz="4800" b="1" dirty="0" smtClean="0"/>
              <a:t/>
            </a:r>
            <a:br>
              <a:rPr lang="en-US" sz="4800" b="1" dirty="0" smtClean="0"/>
            </a:br>
            <a:r>
              <a:rPr lang="en-US" sz="4800" b="1" dirty="0" smtClean="0"/>
              <a:t>The Road Ahead</a:t>
            </a:r>
          </a:p>
        </p:txBody>
      </p:sp>
    </p:spTree>
    <p:extLst>
      <p:ext uri="{BB962C8B-B14F-4D97-AF65-F5344CB8AC3E}">
        <p14:creationId xmlns="" xmlns:p14="http://schemas.microsoft.com/office/powerpoint/2010/main" val="1803155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3</a:t>
            </a:fld>
            <a:endParaRPr lang="en-US"/>
          </a:p>
        </p:txBody>
      </p:sp>
      <p:sp>
        <p:nvSpPr>
          <p:cNvPr id="6" name="Rectangle 3"/>
          <p:cNvSpPr txBox="1">
            <a:spLocks noChangeArrowheads="1"/>
          </p:cNvSpPr>
          <p:nvPr/>
        </p:nvSpPr>
        <p:spPr>
          <a:xfrm>
            <a:off x="2209800" y="1066800"/>
            <a:ext cx="6934200" cy="10668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charset="0"/>
              <a:buNone/>
              <a:tabLst/>
              <a:defRPr/>
            </a:pPr>
            <a:r>
              <a:rPr kumimoji="0" lang="en-US" sz="2400" b="1" i="0" u="none" strike="noStrike" kern="1200" cap="none" spc="0" normalizeH="0" baseline="0" noProof="0" dirty="0" smtClean="0">
                <a:ln>
                  <a:noFill/>
                </a:ln>
                <a:effectLst/>
                <a:uLnTx/>
                <a:uFillTx/>
                <a:latin typeface="+mj-lt"/>
                <a:ea typeface="+mn-ea"/>
                <a:cs typeface="+mn-cs"/>
              </a:rPr>
              <a:t>LEARNING OBJECTIVES</a:t>
            </a:r>
          </a:p>
        </p:txBody>
      </p:sp>
      <p:sp>
        <p:nvSpPr>
          <p:cNvPr id="7" name="Rectangle 3"/>
          <p:cNvSpPr txBox="1">
            <a:spLocks noChangeArrowheads="1"/>
          </p:cNvSpPr>
          <p:nvPr/>
        </p:nvSpPr>
        <p:spPr>
          <a:xfrm>
            <a:off x="2209800" y="2057400"/>
            <a:ext cx="6934200" cy="3962400"/>
          </a:xfrm>
          <a:prstGeom prst="rect">
            <a:avLst/>
          </a:prstGeom>
        </p:spPr>
        <p:txBody>
          <a:bodyPr vert="horz" lIns="91440" tIns="45720" rIns="91440" bIns="45720" rtlCol="0">
            <a:norm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smtClean="0">
                <a:ln>
                  <a:noFill/>
                </a:ln>
                <a:effectLst/>
                <a:uLnTx/>
                <a:uFillTx/>
                <a:latin typeface="+mj-lt"/>
                <a:ea typeface="+mn-ea"/>
                <a:cs typeface="+mn-cs"/>
              </a:rPr>
              <a:t>  Understand how CSR will evolve in the future</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lang="en-US" sz="2400" dirty="0" smtClean="0">
                <a:latin typeface="+mj-lt"/>
              </a:rPr>
              <a:t>  </a:t>
            </a:r>
            <a:r>
              <a:rPr kumimoji="0" lang="en-US" sz="2400" b="0" i="0" u="none" strike="noStrike" kern="1200" cap="none" spc="0" normalizeH="0" baseline="0" noProof="0" dirty="0" err="1" smtClean="0">
                <a:ln>
                  <a:noFill/>
                </a:ln>
                <a:effectLst/>
                <a:uLnTx/>
                <a:uFillTx/>
                <a:latin typeface="+mj-lt"/>
                <a:ea typeface="+mn-ea"/>
                <a:cs typeface="+mn-cs"/>
              </a:rPr>
              <a:t>Analyse</a:t>
            </a:r>
            <a:r>
              <a:rPr kumimoji="0" lang="en-US" sz="2400" b="0" i="0" u="none" strike="noStrike" kern="1200" cap="none" spc="0" normalizeH="0" baseline="0" noProof="0" dirty="0" smtClean="0">
                <a:ln>
                  <a:noFill/>
                </a:ln>
                <a:effectLst/>
                <a:uLnTx/>
                <a:uFillTx/>
                <a:latin typeface="+mj-lt"/>
                <a:ea typeface="+mn-ea"/>
                <a:cs typeface="+mn-cs"/>
              </a:rPr>
              <a:t> the importance of shared growth through    		</a:t>
            </a:r>
            <a:r>
              <a:rPr kumimoji="0" lang="en-US" sz="2400" b="0" i="0" u="none" strike="noStrike" kern="1200" cap="none" spc="0" normalizeH="0" noProof="0" dirty="0" smtClean="0">
                <a:ln>
                  <a:noFill/>
                </a:ln>
                <a:effectLst/>
                <a:uLnTx/>
                <a:uFillTx/>
                <a:latin typeface="+mj-lt"/>
                <a:ea typeface="+mn-ea"/>
                <a:cs typeface="+mn-cs"/>
              </a:rPr>
              <a:t>  </a:t>
            </a:r>
            <a:r>
              <a:rPr kumimoji="0" lang="en-US" sz="2400" b="0" i="0" u="none" strike="noStrike" kern="1200" cap="none" spc="0" normalizeH="0" baseline="0" noProof="0" dirty="0" smtClean="0">
                <a:ln>
                  <a:noFill/>
                </a:ln>
                <a:effectLst/>
                <a:uLnTx/>
                <a:uFillTx/>
                <a:latin typeface="+mj-lt"/>
                <a:ea typeface="+mn-ea"/>
                <a:cs typeface="+mn-cs"/>
              </a:rPr>
              <a:t>different models </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lang="en-US" sz="2400" dirty="0" smtClean="0">
                <a:latin typeface="+mj-lt"/>
              </a:rPr>
              <a:t>  </a:t>
            </a:r>
            <a:r>
              <a:rPr kumimoji="0" lang="en-US" sz="2400" b="0" i="0" u="none" strike="noStrike" kern="1200" cap="none" spc="0" normalizeH="0" baseline="0" noProof="0" dirty="0" smtClean="0">
                <a:ln>
                  <a:noFill/>
                </a:ln>
                <a:effectLst/>
                <a:uLnTx/>
                <a:uFillTx/>
                <a:latin typeface="+mj-lt"/>
                <a:ea typeface="+mn-ea"/>
                <a:cs typeface="+mn-cs"/>
              </a:rPr>
              <a:t>Understand that CSR has to be integrated in the  		         business process for sustainable 		    	                 development</a:t>
            </a:r>
            <a:endParaRPr kumimoji="0" lang="en-US" sz="2400" b="1" i="0" u="none" strike="noStrike" kern="1200" cap="none" spc="0" normalizeH="0" baseline="0" noProof="0" dirty="0" smtClean="0">
              <a:ln>
                <a:noFill/>
              </a:ln>
              <a:effectLst/>
              <a:uLnTx/>
              <a:uFillTx/>
              <a:latin typeface="+mj-lt"/>
              <a:ea typeface="+mn-ea"/>
              <a:cs typeface="+mn-cs"/>
            </a:endParaRPr>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4</a:t>
            </a:fld>
            <a:endParaRPr lang="en-US"/>
          </a:p>
        </p:txBody>
      </p:sp>
      <p:sp>
        <p:nvSpPr>
          <p:cNvPr id="4" name="TextBox 3"/>
          <p:cNvSpPr txBox="1"/>
          <p:nvPr/>
        </p:nvSpPr>
        <p:spPr>
          <a:xfrm>
            <a:off x="2209800" y="914400"/>
            <a:ext cx="6781800" cy="2585323"/>
          </a:xfrm>
          <a:prstGeom prst="rect">
            <a:avLst/>
          </a:prstGeom>
          <a:noFill/>
        </p:spPr>
        <p:txBody>
          <a:bodyPr wrap="square" rtlCol="0">
            <a:spAutoFit/>
          </a:bodyPr>
          <a:lstStyle/>
          <a:p>
            <a:pPr>
              <a:buFont typeface="Arial" pitchFamily="34" charset="0"/>
              <a:buChar char="•"/>
            </a:pPr>
            <a:r>
              <a:rPr lang="en-US" dirty="0" smtClean="0"/>
              <a:t>View of CSR</a:t>
            </a:r>
          </a:p>
          <a:p>
            <a:r>
              <a:rPr lang="en-US" dirty="0" smtClean="0"/>
              <a:t>There were different levels of optimism about the future of CSR, ranging from disillusionment that CSR will never be more than a cover for corporate activity to the most hopeful view that CSR is part of a paradigm shift from industrial capitalism to sustainability capitalism. This paradigm shift, it is predicted, will witness businesses finding a way to deliver on substantial social change, even - in some quarters - working to curtail the power business itself wields in society.</a:t>
            </a:r>
          </a:p>
          <a:p>
            <a:pPr>
              <a:buFont typeface="Arial" pitchFamily="34" charset="0"/>
              <a:buChar char="•"/>
            </a:pP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5</a:t>
            </a:fld>
            <a:endParaRPr lang="en-US"/>
          </a:p>
        </p:txBody>
      </p:sp>
      <p:sp>
        <p:nvSpPr>
          <p:cNvPr id="6" name="Rectangle 5"/>
          <p:cNvSpPr/>
          <p:nvPr/>
        </p:nvSpPr>
        <p:spPr>
          <a:xfrm>
            <a:off x="2209800" y="1259681"/>
            <a:ext cx="6553200" cy="3416320"/>
          </a:xfrm>
          <a:prstGeom prst="rect">
            <a:avLst/>
          </a:prstGeom>
        </p:spPr>
        <p:txBody>
          <a:bodyPr wrap="square">
            <a:spAutoFit/>
          </a:bodyPr>
          <a:lstStyle/>
          <a:p>
            <a:r>
              <a:rPr lang="en-US" dirty="0" smtClean="0"/>
              <a:t>CSR pessimists predict:</a:t>
            </a:r>
          </a:p>
          <a:p>
            <a:r>
              <a:rPr lang="en-US" dirty="0" smtClean="0"/>
              <a:t>• Increasing inconsistencies between corporate actions and stated CSR commitments; companies will become astute at shielding their actual performance</a:t>
            </a:r>
          </a:p>
          <a:p>
            <a:r>
              <a:rPr lang="en-US" dirty="0" smtClean="0"/>
              <a:t>• CSR will be a technical fix</a:t>
            </a:r>
          </a:p>
          <a:p>
            <a:r>
              <a:rPr lang="en-US" dirty="0" smtClean="0"/>
              <a:t>• Really substantive issues won’t be addressed by CSR; we will come to the point where we say there have been great improvements, but what’s really changing?</a:t>
            </a:r>
          </a:p>
          <a:p>
            <a:r>
              <a:rPr lang="en-US" dirty="0" smtClean="0"/>
              <a:t>• Most businesses will hold back waiting for the business case to develop - however, they may never be satisfied by the evidence of business case and may use this as an excuse for inaction</a:t>
            </a:r>
          </a:p>
          <a:p>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6</a:t>
            </a:fld>
            <a:endParaRPr lang="en-US"/>
          </a:p>
        </p:txBody>
      </p:sp>
      <p:sp>
        <p:nvSpPr>
          <p:cNvPr id="4" name="Rectangle 3"/>
          <p:cNvSpPr/>
          <p:nvPr/>
        </p:nvSpPr>
        <p:spPr>
          <a:xfrm>
            <a:off x="2286000" y="1066800"/>
            <a:ext cx="6629400" cy="4247317"/>
          </a:xfrm>
          <a:prstGeom prst="rect">
            <a:avLst/>
          </a:prstGeom>
        </p:spPr>
        <p:txBody>
          <a:bodyPr wrap="square">
            <a:spAutoFit/>
          </a:bodyPr>
          <a:lstStyle/>
          <a:p>
            <a:r>
              <a:rPr lang="en-US" dirty="0" smtClean="0"/>
              <a:t>• The business case will not be clear enough for companies to take up en masse, unless it is legislated or there are other incentives</a:t>
            </a:r>
          </a:p>
          <a:p>
            <a:r>
              <a:rPr lang="en-US" dirty="0" smtClean="0"/>
              <a:t>• CSR will not be on the public’s radar screen and there won’t be any clarity around what CSR is and why it is important</a:t>
            </a:r>
          </a:p>
          <a:p>
            <a:r>
              <a:rPr lang="en-US" dirty="0" smtClean="0"/>
              <a:t>• CSR will become too prescriptive and get labeled as needless red tape increasing the cost of business</a:t>
            </a:r>
          </a:p>
          <a:p>
            <a:r>
              <a:rPr lang="en-US" dirty="0" smtClean="0"/>
              <a:t>• Companies that once embraced CSR will lose interest and pursue other objectives</a:t>
            </a:r>
          </a:p>
          <a:p>
            <a:r>
              <a:rPr lang="en-US" dirty="0" smtClean="0"/>
              <a:t>• Those engaged in CSR shift to minimal CSR activities, never moving beyond baseline CSR</a:t>
            </a:r>
          </a:p>
          <a:p>
            <a:r>
              <a:rPr lang="en-US" dirty="0" smtClean="0"/>
              <a:t>• Pressures on business to cater to shareholders at expense of all other stakeholders will continue if not increase; the imbalance of power will not change unless the membership on company boards changes to include stakeholder interests or until government legislation is brought to bear</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7</a:t>
            </a:fld>
            <a:endParaRPr lang="en-US"/>
          </a:p>
        </p:txBody>
      </p:sp>
      <p:sp>
        <p:nvSpPr>
          <p:cNvPr id="4" name="Rectangle 3"/>
          <p:cNvSpPr/>
          <p:nvPr/>
        </p:nvSpPr>
        <p:spPr>
          <a:xfrm>
            <a:off x="2286000" y="1066800"/>
            <a:ext cx="6553200" cy="1754326"/>
          </a:xfrm>
          <a:prstGeom prst="rect">
            <a:avLst/>
          </a:prstGeom>
        </p:spPr>
        <p:txBody>
          <a:bodyPr wrap="square">
            <a:spAutoFit/>
          </a:bodyPr>
          <a:lstStyle/>
          <a:p>
            <a:r>
              <a:rPr lang="en-US" dirty="0" smtClean="0"/>
              <a:t>CSR optimists believe that the pessimists are only looking at the gap of where we are and where we need to be, without acknowledging that mindset change takes time and recognizing that the slow incorporation of these ideas is underway in business. They believe that the disillusionment is a function of the hope for too much too</a:t>
            </a:r>
          </a:p>
          <a:p>
            <a:r>
              <a:rPr lang="en-US" dirty="0" smtClean="0"/>
              <a:t>quickly.</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8</a:t>
            </a:fld>
            <a:endParaRPr lang="en-US"/>
          </a:p>
        </p:txBody>
      </p:sp>
      <p:sp>
        <p:nvSpPr>
          <p:cNvPr id="4" name="Rectangle 3"/>
          <p:cNvSpPr/>
          <p:nvPr/>
        </p:nvSpPr>
        <p:spPr>
          <a:xfrm>
            <a:off x="2209800" y="643890"/>
            <a:ext cx="6629400" cy="5632311"/>
          </a:xfrm>
          <a:prstGeom prst="rect">
            <a:avLst/>
          </a:prstGeom>
        </p:spPr>
        <p:txBody>
          <a:bodyPr wrap="square">
            <a:spAutoFit/>
          </a:bodyPr>
          <a:lstStyle/>
          <a:p>
            <a:r>
              <a:rPr lang="en-US" dirty="0" smtClean="0"/>
              <a:t>CSR optimists believe that:</a:t>
            </a:r>
          </a:p>
          <a:p>
            <a:r>
              <a:rPr lang="en-US" dirty="0" smtClean="0"/>
              <a:t>• In the future a significant number of companies will be convinced it’s in their strategic interest to incorporate CSR substantively into their operations</a:t>
            </a:r>
          </a:p>
          <a:p>
            <a:r>
              <a:rPr lang="en-US" dirty="0" smtClean="0"/>
              <a:t>• There is a crisis in industrial capitalism, which lacks in trust and social responsibility, and within this we will see a rethinking of the role companies should play in society.</a:t>
            </a:r>
          </a:p>
          <a:p>
            <a:r>
              <a:rPr lang="en-US" dirty="0" smtClean="0"/>
              <a:t>• CSR  is  at a crossroads, in a time of real discontinuity, enormously in flux. We are in the very early stages of transition with cracks in the foundation of business such as Enron, </a:t>
            </a:r>
            <a:r>
              <a:rPr lang="en-US" dirty="0" err="1" smtClean="0"/>
              <a:t>Worldcom</a:t>
            </a:r>
            <a:r>
              <a:rPr lang="en-US" dirty="0" smtClean="0"/>
              <a:t>, WTO protests, sustainable forestry campaigning, 9 - 11. These are little tremors before the big earthquake - we will see bigger and deeper cracks; there will be more shocks similar to 9-11 environmentally and socially - this will drive CSR in substantial and unpredictable ways in the future</a:t>
            </a:r>
          </a:p>
          <a:p>
            <a:r>
              <a:rPr lang="en-US" dirty="0" smtClean="0"/>
              <a:t>• High profile stumbles will continue to drive CSR</a:t>
            </a:r>
          </a:p>
          <a:p>
            <a:r>
              <a:rPr lang="en-US" dirty="0" smtClean="0"/>
              <a:t>• The crisis in global markets is broadening the discussion of accountability and transparency - in this climate there is more openness to CSR ideas. CSR will be seen as good corporate governance</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9</a:t>
            </a:fld>
            <a:endParaRPr lang="en-US"/>
          </a:p>
        </p:txBody>
      </p:sp>
      <p:sp>
        <p:nvSpPr>
          <p:cNvPr id="4" name="Rectangle 3"/>
          <p:cNvSpPr/>
          <p:nvPr/>
        </p:nvSpPr>
        <p:spPr>
          <a:xfrm>
            <a:off x="2209800" y="906482"/>
            <a:ext cx="6629400" cy="3139321"/>
          </a:xfrm>
          <a:prstGeom prst="rect">
            <a:avLst/>
          </a:prstGeom>
        </p:spPr>
        <p:txBody>
          <a:bodyPr wrap="square">
            <a:spAutoFit/>
          </a:bodyPr>
          <a:lstStyle/>
          <a:p>
            <a:r>
              <a:rPr lang="en-US" dirty="0" smtClean="0"/>
              <a:t>• There will be pressure through competition for better CSR performance - this will impact on suppliers, etc.</a:t>
            </a:r>
          </a:p>
          <a:p>
            <a:r>
              <a:rPr lang="en-US" dirty="0" smtClean="0"/>
              <a:t>• A small group of companies will be moving ahead quickly</a:t>
            </a:r>
          </a:p>
          <a:p>
            <a:r>
              <a:rPr lang="en-US" dirty="0" smtClean="0"/>
              <a:t>• There will be differentiation between different models and levels of CSR as a result of continuous improvement and quality assurance</a:t>
            </a:r>
          </a:p>
          <a:p>
            <a:r>
              <a:rPr lang="en-US" dirty="0" smtClean="0"/>
              <a:t>• CSR will advance, but it will advance inconsistently across sectors, depending on a company’s economic performance, economic downturns, competitiveness of the market, etc.</a:t>
            </a:r>
          </a:p>
          <a:p>
            <a:r>
              <a:rPr lang="en-US" dirty="0" smtClean="0"/>
              <a:t>• Underlying structural drivers will impact large scale companies, such as the value of  knowledge workers and other intangible assets, driving companies to take different issues into account</a:t>
            </a:r>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10</a:t>
            </a:fld>
            <a:endParaRPr lang="en-US"/>
          </a:p>
        </p:txBody>
      </p:sp>
      <p:sp>
        <p:nvSpPr>
          <p:cNvPr id="4" name="Rectangle 3"/>
          <p:cNvSpPr/>
          <p:nvPr/>
        </p:nvSpPr>
        <p:spPr>
          <a:xfrm>
            <a:off x="2286000" y="1620083"/>
            <a:ext cx="6629400" cy="3416320"/>
          </a:xfrm>
          <a:prstGeom prst="rect">
            <a:avLst/>
          </a:prstGeom>
        </p:spPr>
        <p:txBody>
          <a:bodyPr wrap="square">
            <a:spAutoFit/>
          </a:bodyPr>
          <a:lstStyle/>
          <a:p>
            <a:r>
              <a:rPr lang="en-US" dirty="0" smtClean="0"/>
              <a:t>• We  see only a few companies committed to CSR because we are at the beginning of a long path on this journey; the shift toward sustainable capitalism is a long term trend and in 5 - 10 years only a few companies will be moving in this direction</a:t>
            </a:r>
          </a:p>
          <a:p>
            <a:r>
              <a:rPr lang="en-US" dirty="0" smtClean="0"/>
              <a:t>• Increasingly businesses will see CSR as resulting in increased competitiveness and profitability</a:t>
            </a:r>
          </a:p>
          <a:p>
            <a:r>
              <a:rPr lang="en-US" dirty="0" smtClean="0"/>
              <a:t>• The cynical corporations are dinosaurs and will be swept aside, though not in 10 years; change will be there, but it won’t be dramatic</a:t>
            </a:r>
          </a:p>
          <a:p>
            <a:r>
              <a:rPr lang="en-US" dirty="0" smtClean="0"/>
              <a:t>• CSR is part of a search for a new social contract between business and society. This new social contract will not necessarily be through the creation of a set of rules, but about a new set of norms arrived at through experimentation</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11</a:t>
            </a:fld>
            <a:endParaRPr lang="en-US"/>
          </a:p>
        </p:txBody>
      </p:sp>
      <p:sp>
        <p:nvSpPr>
          <p:cNvPr id="4" name="Rectangle 3"/>
          <p:cNvSpPr/>
          <p:nvPr/>
        </p:nvSpPr>
        <p:spPr>
          <a:xfrm>
            <a:off x="2286000" y="990600"/>
            <a:ext cx="6553200" cy="2308324"/>
          </a:xfrm>
          <a:prstGeom prst="rect">
            <a:avLst/>
          </a:prstGeom>
        </p:spPr>
        <p:txBody>
          <a:bodyPr wrap="square">
            <a:spAutoFit/>
          </a:bodyPr>
          <a:lstStyle/>
          <a:p>
            <a:r>
              <a:rPr lang="en-US" dirty="0" smtClean="0"/>
              <a:t>In spite of the difference in views of social impact and degree of corporate commitment, the majority of the optimists and the pessimists agreed that 5 - 10 years from now CSR will nonetheless become increasingly mainstream within business, even if not within the public consciousness. CSR tools, resources, language - all will</a:t>
            </a:r>
          </a:p>
          <a:p>
            <a:r>
              <a:rPr lang="en-US" dirty="0" smtClean="0"/>
              <a:t>become more aligned with business norms and systems. CSR standards - to greater or lesser effect - will be part</a:t>
            </a:r>
          </a:p>
          <a:p>
            <a:r>
              <a:rPr lang="en-US" dirty="0" smtClean="0"/>
              <a:t>of business basics and not an add-on</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12</a:t>
            </a:fld>
            <a:endParaRPr lang="en-US"/>
          </a:p>
        </p:txBody>
      </p:sp>
      <p:sp>
        <p:nvSpPr>
          <p:cNvPr id="4" name="Rectangle 3"/>
          <p:cNvSpPr/>
          <p:nvPr/>
        </p:nvSpPr>
        <p:spPr>
          <a:xfrm>
            <a:off x="2286000" y="727293"/>
            <a:ext cx="6629400" cy="3970318"/>
          </a:xfrm>
          <a:prstGeom prst="rect">
            <a:avLst/>
          </a:prstGeom>
        </p:spPr>
        <p:txBody>
          <a:bodyPr wrap="square">
            <a:spAutoFit/>
          </a:bodyPr>
          <a:lstStyle/>
          <a:p>
            <a:r>
              <a:rPr lang="en-US" dirty="0" smtClean="0"/>
              <a:t>. A CSR Continuum - CSR-</a:t>
            </a:r>
            <a:r>
              <a:rPr lang="en-US" dirty="0" err="1" smtClean="0"/>
              <a:t>lite</a:t>
            </a:r>
            <a:r>
              <a:rPr lang="en-US" dirty="0" smtClean="0"/>
              <a:t> to deep-CSR</a:t>
            </a:r>
          </a:p>
          <a:p>
            <a:endParaRPr lang="en-US" dirty="0" smtClean="0"/>
          </a:p>
          <a:p>
            <a:r>
              <a:rPr lang="en-US" dirty="0" smtClean="0"/>
              <a:t>Consistent with their views on the progress of CSR and the ability of CSR to bring about social and environmental improvements, CSR thought leaders felt there will be different degrees of commitment to and styles of applying CSR within industry in the future, much like today. Collectively they described a continuum of CSR, from CSR “</a:t>
            </a:r>
            <a:r>
              <a:rPr lang="en-US" dirty="0" err="1" smtClean="0"/>
              <a:t>lite</a:t>
            </a:r>
            <a:r>
              <a:rPr lang="en-US" dirty="0" smtClean="0"/>
              <a:t>” to deep-CSR:</a:t>
            </a:r>
          </a:p>
          <a:p>
            <a:endParaRPr lang="en-US" dirty="0" smtClean="0"/>
          </a:p>
          <a:p>
            <a:r>
              <a:rPr lang="en-US" dirty="0" smtClean="0"/>
              <a:t>CSR </a:t>
            </a:r>
            <a:r>
              <a:rPr lang="en-US" dirty="0" err="1" smtClean="0"/>
              <a:t>Lite</a:t>
            </a:r>
            <a:endParaRPr lang="en-US" dirty="0" smtClean="0"/>
          </a:p>
          <a:p>
            <a:r>
              <a:rPr lang="en-US" dirty="0" smtClean="0"/>
              <a:t>• These companies will have a superficial or marginal commitment to meaningful social or environmental improvement </a:t>
            </a:r>
          </a:p>
          <a:p>
            <a:r>
              <a:rPr lang="en-US" dirty="0" smtClean="0"/>
              <a:t>• They will be primarily concerned about responsiveness to complaints, not CSR -  the business model will not be changed</a:t>
            </a:r>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13</a:t>
            </a:fld>
            <a:endParaRPr lang="en-US"/>
          </a:p>
        </p:txBody>
      </p:sp>
      <p:sp>
        <p:nvSpPr>
          <p:cNvPr id="4" name="Rectangle 3"/>
          <p:cNvSpPr/>
          <p:nvPr/>
        </p:nvSpPr>
        <p:spPr>
          <a:xfrm>
            <a:off x="2286000" y="838200"/>
            <a:ext cx="6477000" cy="2585323"/>
          </a:xfrm>
          <a:prstGeom prst="rect">
            <a:avLst/>
          </a:prstGeom>
        </p:spPr>
        <p:txBody>
          <a:bodyPr wrap="square">
            <a:spAutoFit/>
          </a:bodyPr>
          <a:lstStyle/>
          <a:p>
            <a:r>
              <a:rPr lang="en-US" dirty="0" smtClean="0"/>
              <a:t>• They may be using generalized standards such as the Global Reporting Initiative and as such think they have a handle on CSR when in fact they don’t </a:t>
            </a:r>
          </a:p>
          <a:p>
            <a:r>
              <a:rPr lang="en-US" dirty="0" smtClean="0"/>
              <a:t>• Included in this group will be those companies which have been legislated into compliance with CSR objectives, whether their transgressions have been on the environment, corrupt business practices, etc.</a:t>
            </a:r>
          </a:p>
          <a:p>
            <a:r>
              <a:rPr lang="en-US" dirty="0" smtClean="0"/>
              <a:t>They do not show any commitment to social or environmental progress.</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14</a:t>
            </a:fld>
            <a:endParaRPr lang="en-US"/>
          </a:p>
        </p:txBody>
      </p:sp>
      <p:sp>
        <p:nvSpPr>
          <p:cNvPr id="4" name="Rectangle 3"/>
          <p:cNvSpPr/>
          <p:nvPr/>
        </p:nvSpPr>
        <p:spPr>
          <a:xfrm>
            <a:off x="2286000" y="1142286"/>
            <a:ext cx="6629400" cy="4524315"/>
          </a:xfrm>
          <a:prstGeom prst="rect">
            <a:avLst/>
          </a:prstGeom>
        </p:spPr>
        <p:txBody>
          <a:bodyPr wrap="square">
            <a:spAutoFit/>
          </a:bodyPr>
          <a:lstStyle/>
          <a:p>
            <a:r>
              <a:rPr lang="en-US" dirty="0" smtClean="0"/>
              <a:t>CSR Compliant</a:t>
            </a:r>
          </a:p>
          <a:p>
            <a:endParaRPr lang="en-US" dirty="0" smtClean="0"/>
          </a:p>
          <a:p>
            <a:r>
              <a:rPr lang="en-US" dirty="0" smtClean="0"/>
              <a:t>• Companies will take on voluntary environmental and social obligations to maintain their license to operate </a:t>
            </a:r>
          </a:p>
          <a:p>
            <a:r>
              <a:rPr lang="en-US" dirty="0" smtClean="0"/>
              <a:t>• They will keep abreast of emerging standards and norms of CSR and ensure they are compliant with those standards</a:t>
            </a:r>
          </a:p>
          <a:p>
            <a:r>
              <a:rPr lang="en-US" dirty="0" smtClean="0"/>
              <a:t>CSR Strategic</a:t>
            </a:r>
          </a:p>
          <a:p>
            <a:r>
              <a:rPr lang="en-US" dirty="0" smtClean="0"/>
              <a:t>• Companies will become strategic about different aspects of CSR</a:t>
            </a:r>
          </a:p>
          <a:p>
            <a:r>
              <a:rPr lang="en-US" dirty="0" smtClean="0"/>
              <a:t>• They will become compliant with standards and then will create niches in specific areas of CSR more strategic to their companies. They will develop business strategies within one or two aspects of CSR around which they can develop a competitive advantage and have significant impact</a:t>
            </a:r>
          </a:p>
          <a:p>
            <a:r>
              <a:rPr lang="en-US" dirty="0" smtClean="0"/>
              <a:t>• Companies in certain sectors will believe their key to survival is providing products and services acceptable to broad public interests or they will go out of business </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15</a:t>
            </a:fld>
            <a:endParaRPr lang="en-US"/>
          </a:p>
        </p:txBody>
      </p:sp>
      <p:sp>
        <p:nvSpPr>
          <p:cNvPr id="4" name="Rectangle 3"/>
          <p:cNvSpPr/>
          <p:nvPr/>
        </p:nvSpPr>
        <p:spPr>
          <a:xfrm>
            <a:off x="2286000" y="1028343"/>
            <a:ext cx="6629400" cy="3416320"/>
          </a:xfrm>
          <a:prstGeom prst="rect">
            <a:avLst/>
          </a:prstGeom>
        </p:spPr>
        <p:txBody>
          <a:bodyPr wrap="square">
            <a:spAutoFit/>
          </a:bodyPr>
          <a:lstStyle/>
          <a:p>
            <a:r>
              <a:rPr lang="en-US" dirty="0" smtClean="0"/>
              <a:t>CSR Integrated</a:t>
            </a:r>
          </a:p>
          <a:p>
            <a:endParaRPr lang="en-US" dirty="0" smtClean="0"/>
          </a:p>
          <a:p>
            <a:r>
              <a:rPr lang="en-US" dirty="0" smtClean="0"/>
              <a:t>• Further along the continuum will be those companies that fully integrate CSR throughout their business model, not as a strategic advantage, but in the belief of the need to take social and environmental impacts and opportunities into account</a:t>
            </a:r>
          </a:p>
          <a:p>
            <a:r>
              <a:rPr lang="en-US" dirty="0" smtClean="0"/>
              <a:t>• They will have comprehensive CSR policies covering all areas of their operations and will be </a:t>
            </a:r>
            <a:r>
              <a:rPr lang="en-US" dirty="0" err="1" smtClean="0"/>
              <a:t>operationalizing</a:t>
            </a:r>
            <a:r>
              <a:rPr lang="en-US" dirty="0" smtClean="0"/>
              <a:t> their CSR principles through rigorous performance standards, objectives, reward mechanisms, etc.</a:t>
            </a:r>
          </a:p>
          <a:p>
            <a:r>
              <a:rPr lang="en-US" dirty="0" smtClean="0"/>
              <a:t>• CSR or sustainable development will inform decision-making and business strategy throughout the company</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16</a:t>
            </a:fld>
            <a:endParaRPr lang="en-US"/>
          </a:p>
        </p:txBody>
      </p:sp>
      <p:sp>
        <p:nvSpPr>
          <p:cNvPr id="4" name="Rectangle 3"/>
          <p:cNvSpPr/>
          <p:nvPr/>
        </p:nvSpPr>
        <p:spPr>
          <a:xfrm>
            <a:off x="2286000" y="1305342"/>
            <a:ext cx="6629400" cy="3139321"/>
          </a:xfrm>
          <a:prstGeom prst="rect">
            <a:avLst/>
          </a:prstGeom>
        </p:spPr>
        <p:txBody>
          <a:bodyPr wrap="square">
            <a:spAutoFit/>
          </a:bodyPr>
          <a:lstStyle/>
          <a:p>
            <a:r>
              <a:rPr lang="en-US" dirty="0" smtClean="0"/>
              <a:t>Deep CSR</a:t>
            </a:r>
          </a:p>
          <a:p>
            <a:endParaRPr lang="en-US" dirty="0" smtClean="0"/>
          </a:p>
          <a:p>
            <a:r>
              <a:rPr lang="en-US" dirty="0" smtClean="0"/>
              <a:t>• A group of companies will adopt or be founded on business models whose mission is to improve social or environmental conditions</a:t>
            </a:r>
          </a:p>
          <a:p>
            <a:r>
              <a:rPr lang="en-US" dirty="0" smtClean="0"/>
              <a:t>• Some leading companies will realize that the low-hanging benefits of CSR have been achieved and the early stage CSR measures have been mined and exhausted. These companies will move to addressing the real </a:t>
            </a:r>
          </a:p>
          <a:p>
            <a:r>
              <a:rPr lang="en-US" dirty="0" smtClean="0"/>
              <a:t>tradeoffs between different elements of the triple bottom line in sustainable consumption, resource extraction, just transitions, intergenerational equity, etc.</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17</a:t>
            </a:fld>
            <a:endParaRPr lang="en-US"/>
          </a:p>
        </p:txBody>
      </p:sp>
      <p:sp>
        <p:nvSpPr>
          <p:cNvPr id="4" name="Rectangle 3"/>
          <p:cNvSpPr/>
          <p:nvPr/>
        </p:nvSpPr>
        <p:spPr>
          <a:xfrm>
            <a:off x="2286000" y="1412081"/>
            <a:ext cx="6629400" cy="3139321"/>
          </a:xfrm>
          <a:prstGeom prst="rect">
            <a:avLst/>
          </a:prstGeom>
        </p:spPr>
        <p:txBody>
          <a:bodyPr wrap="square">
            <a:spAutoFit/>
          </a:bodyPr>
          <a:lstStyle/>
          <a:p>
            <a:r>
              <a:rPr lang="en-US" dirty="0" smtClean="0"/>
              <a:t>The myriad CSR standards operating today will themselves become standardized and available as “starter kits” to new CSR companies. Companies will be adopting the core standards and tailoring the rest to their unique environments. The focus in future will be on continuous CSR improvement and most especially the impact CSR</a:t>
            </a:r>
          </a:p>
          <a:p>
            <a:r>
              <a:rPr lang="en-US" dirty="0" smtClean="0"/>
              <a:t>operations have on social and environmental conditions. The future CSR company will require every policy, practice, operation, activity, member of staff, every decision to be measured against CSR criteria. Many companies will be redefining business purpose to optimize profits, that is, making profits responsibly and developing business principles consistent with this.</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18</a:t>
            </a:fld>
            <a:endParaRPr lang="en-US"/>
          </a:p>
        </p:txBody>
      </p:sp>
      <p:sp>
        <p:nvSpPr>
          <p:cNvPr id="6" name="Rectangle 5"/>
          <p:cNvSpPr/>
          <p:nvPr/>
        </p:nvSpPr>
        <p:spPr>
          <a:xfrm>
            <a:off x="2286000" y="1031081"/>
            <a:ext cx="6629400" cy="3139321"/>
          </a:xfrm>
          <a:prstGeom prst="rect">
            <a:avLst/>
          </a:prstGeom>
        </p:spPr>
        <p:txBody>
          <a:bodyPr wrap="square">
            <a:spAutoFit/>
          </a:bodyPr>
          <a:lstStyle/>
          <a:p>
            <a:r>
              <a:rPr lang="en-US" dirty="0" smtClean="0"/>
              <a:t>Companies will be increasingly called upon to help address the growing social and environmental challenges emerging globally and locally. They will be bringing their resources and influence to bear on those problems through cross-</a:t>
            </a:r>
            <a:r>
              <a:rPr lang="en-US" dirty="0" err="1" smtClean="0"/>
              <a:t>sectoral</a:t>
            </a:r>
            <a:r>
              <a:rPr lang="en-US" dirty="0" smtClean="0"/>
              <a:t> initiatives. CSR companies will be promoting protection of human rights and generating</a:t>
            </a:r>
          </a:p>
          <a:p>
            <a:r>
              <a:rPr lang="en-US" dirty="0" smtClean="0"/>
              <a:t>economic, social and environmental benefits. While this trend will still be in its infancy within 10 years, a more advanced trend will be catching attention. Increasing numbers of primarily small business whose mission is to enhance social and ecological conditions will be having an impact and will be part of the force that drives</a:t>
            </a:r>
          </a:p>
          <a:p>
            <a:r>
              <a:rPr lang="en-US" dirty="0" smtClean="0"/>
              <a:t>advances in CSR.</a:t>
            </a:r>
            <a:endParaRPr lang="en-US" dirty="0"/>
          </a:p>
        </p:txBody>
      </p:sp>
    </p:spTree>
    <p:extLst>
      <p:ext uri="{BB962C8B-B14F-4D97-AF65-F5344CB8AC3E}">
        <p14:creationId xmlns="" xmlns:p14="http://schemas.microsoft.com/office/powerpoint/2010/main" val="6850644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Links</a:t>
            </a:r>
            <a:endParaRPr lang="en-US" dirty="0"/>
          </a:p>
        </p:txBody>
      </p:sp>
      <p:sp>
        <p:nvSpPr>
          <p:cNvPr id="3" name="Content Placeholder 2"/>
          <p:cNvSpPr>
            <a:spLocks noGrp="1"/>
          </p:cNvSpPr>
          <p:nvPr>
            <p:ph idx="1"/>
          </p:nvPr>
        </p:nvSpPr>
        <p:spPr/>
        <p:txBody>
          <a:bodyPr/>
          <a:lstStyle/>
          <a:p>
            <a:r>
              <a:rPr lang="en-US" dirty="0" smtClean="0">
                <a:hlinkClick r:id="rId2"/>
              </a:rPr>
              <a:t>http://www.youtube.com/unicef?v=xtNi1xPhXzM&amp;lr=1</a:t>
            </a:r>
            <a:endParaRPr lang="en-US" dirty="0" smtClean="0"/>
          </a:p>
          <a:p>
            <a:r>
              <a:rPr lang="en-US" dirty="0" smtClean="0"/>
              <a:t>http://www.triplepundit.com/2011/07/coca-cola-enterprises-releases-csr-report-video/</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1229</TotalTime>
  <Words>1738</Words>
  <Application>Microsoft Office PowerPoint</Application>
  <PresentationFormat>On-screen Show (4:3)</PresentationFormat>
  <Paragraphs>128</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Chapter 10  The Road Ahead</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Reference Links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tariq</dc:creator>
  <cp:lastModifiedBy>NTS</cp:lastModifiedBy>
  <cp:revision>352</cp:revision>
  <dcterms:created xsi:type="dcterms:W3CDTF">2012-12-13T04:51:11Z</dcterms:created>
  <dcterms:modified xsi:type="dcterms:W3CDTF">2013-01-06T06:57:32Z</dcterms:modified>
</cp:coreProperties>
</file>