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334" r:id="rId3"/>
    <p:sldId id="383"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99" r:id="rId20"/>
    <p:sldId id="400" r:id="rId21"/>
    <p:sldId id="401" r:id="rId22"/>
    <p:sldId id="40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 xmlns:p14="http://schemas.microsoft.com/office/powerpoint/2010/main"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http://en.wikipedia.org/wiki/HIV/AIDS" TargetMode="External"/><Relationship Id="rId3" Type="http://schemas.openxmlformats.org/officeDocument/2006/relationships/hyperlink" Target="http://en.wikipedia.org/wiki/Universal_primary_education" TargetMode="External"/><Relationship Id="rId7" Type="http://schemas.openxmlformats.org/officeDocument/2006/relationships/hyperlink" Target="http://en.wikipedia.org/wiki/Maternal_health" TargetMode="External"/><Relationship Id="rId2" Type="http://schemas.openxmlformats.org/officeDocument/2006/relationships/hyperlink" Target="http://en.wikipedia.org/wiki/Extreme_poverty" TargetMode="External"/><Relationship Id="rId1" Type="http://schemas.openxmlformats.org/officeDocument/2006/relationships/slideLayout" Target="../slideLayouts/slideLayout1.xml"/><Relationship Id="rId6" Type="http://schemas.openxmlformats.org/officeDocument/2006/relationships/hyperlink" Target="http://en.wikipedia.org/wiki/Child_mortality" TargetMode="External"/><Relationship Id="rId5" Type="http://schemas.openxmlformats.org/officeDocument/2006/relationships/hyperlink" Target="http://en.wikipedia.org/wiki/Empowerment" TargetMode="External"/><Relationship Id="rId10" Type="http://schemas.openxmlformats.org/officeDocument/2006/relationships/hyperlink" Target="http://en.wikipedia.org/wiki/Sustainability" TargetMode="External"/><Relationship Id="rId4" Type="http://schemas.openxmlformats.org/officeDocument/2006/relationships/hyperlink" Target="http://en.wikipedia.org/wiki/Gender_equality" TargetMode="External"/><Relationship Id="rId9" Type="http://schemas.openxmlformats.org/officeDocument/2006/relationships/hyperlink" Target="http://en.wikipedia.org/wiki/Malari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31: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7" name="Rectangle 2"/>
          <p:cNvSpPr>
            <a:spLocks noGrp="1"/>
          </p:cNvSpPr>
          <p:nvPr>
            <p:ph type="ctrTitle"/>
          </p:nvPr>
        </p:nvSpPr>
        <p:spPr>
          <a:xfrm>
            <a:off x="914400" y="2133600"/>
            <a:ext cx="7772400" cy="2286000"/>
          </a:xfrm>
        </p:spPr>
        <p:txBody>
          <a:bodyPr/>
          <a:lstStyle/>
          <a:p>
            <a:r>
              <a:rPr lang="en-US" sz="4800" b="1" dirty="0" smtClean="0"/>
              <a:t>Chapter 9/10</a:t>
            </a:r>
            <a:br>
              <a:rPr lang="en-US" sz="4800" b="1" dirty="0" smtClean="0"/>
            </a:br>
            <a:r>
              <a:rPr lang="en-US" sz="4800" b="1" dirty="0" smtClean="0"/>
              <a:t> Global CSR</a:t>
            </a:r>
            <a:br>
              <a:rPr lang="en-US" sz="4800" b="1" dirty="0" smtClean="0"/>
            </a:br>
            <a:r>
              <a:rPr lang="en-US" sz="4800" b="1" dirty="0" smtClean="0"/>
              <a:t>The Road Ahead</a:t>
            </a:r>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6" name="Rectangle 3"/>
          <p:cNvSpPr txBox="1">
            <a:spLocks noChangeArrowheads="1"/>
          </p:cNvSpPr>
          <p:nvPr/>
        </p:nvSpPr>
        <p:spPr>
          <a:xfrm>
            <a:off x="2209800" y="1066800"/>
            <a:ext cx="6934200" cy="10668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charset="0"/>
              <a:buNone/>
              <a:tabLst/>
              <a:defRPr/>
            </a:pPr>
            <a:r>
              <a:rPr kumimoji="0" lang="en-US" sz="2400" b="1" i="0" u="none" strike="noStrike" kern="1200" cap="none" spc="0" normalizeH="0" baseline="0" noProof="0" dirty="0" smtClean="0">
                <a:ln>
                  <a:noFill/>
                </a:ln>
                <a:effectLst/>
                <a:uLnTx/>
                <a:uFillTx/>
                <a:latin typeface="+mj-lt"/>
                <a:ea typeface="+mn-ea"/>
                <a:cs typeface="+mn-cs"/>
              </a:rPr>
              <a:t>LEARNING OBJECTIVES</a:t>
            </a:r>
          </a:p>
          <a:p>
            <a:pPr marL="0" marR="0" lvl="0" indent="0" algn="ctr"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effectLst/>
                <a:uLnTx/>
                <a:uFillTx/>
                <a:latin typeface="+mj-lt"/>
                <a:ea typeface="+mn-ea"/>
                <a:cs typeface="+mn-cs"/>
              </a:rPr>
              <a:t>Understand if there is a commonality in CSR practice </a:t>
            </a:r>
          </a:p>
        </p:txBody>
      </p:sp>
      <p:sp>
        <p:nvSpPr>
          <p:cNvPr id="7" name="Rectangle 3"/>
          <p:cNvSpPr txBox="1">
            <a:spLocks noChangeArrowheads="1"/>
          </p:cNvSpPr>
          <p:nvPr/>
        </p:nvSpPr>
        <p:spPr>
          <a:xfrm>
            <a:off x="2209800" y="2057400"/>
            <a:ext cx="6934200" cy="396240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effectLst/>
                <a:uLnTx/>
                <a:uFillTx/>
                <a:latin typeface="+mj-lt"/>
                <a:ea typeface="+mn-ea"/>
                <a:cs typeface="+mn-cs"/>
              </a:rPr>
              <a:t>  Understand how CSR will evolve in the future</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lang="en-US" sz="2400" dirty="0" smtClean="0">
                <a:latin typeface="+mj-lt"/>
              </a:rPr>
              <a:t>  </a:t>
            </a:r>
            <a:r>
              <a:rPr kumimoji="0" lang="en-US" sz="2400" b="0" i="0" u="none" strike="noStrike" kern="1200" cap="none" spc="0" normalizeH="0" baseline="0" noProof="0" dirty="0" err="1" smtClean="0">
                <a:ln>
                  <a:noFill/>
                </a:ln>
                <a:effectLst/>
                <a:uLnTx/>
                <a:uFillTx/>
                <a:latin typeface="+mj-lt"/>
                <a:ea typeface="+mn-ea"/>
                <a:cs typeface="+mn-cs"/>
              </a:rPr>
              <a:t>Analyse</a:t>
            </a:r>
            <a:r>
              <a:rPr kumimoji="0" lang="en-US" sz="2400" b="0" i="0" u="none" strike="noStrike" kern="1200" cap="none" spc="0" normalizeH="0" baseline="0" noProof="0" dirty="0" smtClean="0">
                <a:ln>
                  <a:noFill/>
                </a:ln>
                <a:effectLst/>
                <a:uLnTx/>
                <a:uFillTx/>
                <a:latin typeface="+mj-lt"/>
                <a:ea typeface="+mn-ea"/>
                <a:cs typeface="+mn-cs"/>
              </a:rPr>
              <a:t> the importance of shared growth through    		</a:t>
            </a:r>
            <a:r>
              <a:rPr kumimoji="0" lang="en-US" sz="2400" b="0" i="0" u="none" strike="noStrike" kern="1200" cap="none" spc="0" normalizeH="0" noProof="0" dirty="0" smtClean="0">
                <a:ln>
                  <a:noFill/>
                </a:ln>
                <a:effectLst/>
                <a:uLnTx/>
                <a:uFillTx/>
                <a:latin typeface="+mj-lt"/>
                <a:ea typeface="+mn-ea"/>
                <a:cs typeface="+mn-cs"/>
              </a:rPr>
              <a:t>  </a:t>
            </a:r>
            <a:r>
              <a:rPr kumimoji="0" lang="en-US" sz="2400" b="0" i="0" u="none" strike="noStrike" kern="1200" cap="none" spc="0" normalizeH="0" baseline="0" noProof="0" dirty="0" smtClean="0">
                <a:ln>
                  <a:noFill/>
                </a:ln>
                <a:effectLst/>
                <a:uLnTx/>
                <a:uFillTx/>
                <a:latin typeface="+mj-lt"/>
                <a:ea typeface="+mn-ea"/>
                <a:cs typeface="+mn-cs"/>
              </a:rPr>
              <a:t>different models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lang="en-US" sz="2400" dirty="0" smtClean="0">
                <a:latin typeface="+mj-lt"/>
              </a:rPr>
              <a:t>  </a:t>
            </a:r>
            <a:r>
              <a:rPr kumimoji="0" lang="en-US" sz="2400" b="0" i="0" u="none" strike="noStrike" kern="1200" cap="none" spc="0" normalizeH="0" baseline="0" noProof="0" dirty="0" smtClean="0">
                <a:ln>
                  <a:noFill/>
                </a:ln>
                <a:effectLst/>
                <a:uLnTx/>
                <a:uFillTx/>
                <a:latin typeface="+mj-lt"/>
                <a:ea typeface="+mn-ea"/>
                <a:cs typeface="+mn-cs"/>
              </a:rPr>
              <a:t>Understand that CSR has to be integrated in the  		         business process for sustainable 		    	                 development</a:t>
            </a:r>
            <a:endParaRPr kumimoji="0" lang="en-US" sz="2400" b="1" i="0" u="none" strike="noStrike" kern="1200" cap="none" spc="0" normalizeH="0" baseline="0" noProof="0" dirty="0" smtClean="0">
              <a:ln>
                <a:noFill/>
              </a:ln>
              <a:effectLst/>
              <a:uLnTx/>
              <a:uFillTx/>
              <a:latin typeface="+mj-lt"/>
              <a:ea typeface="+mn-ea"/>
              <a:cs typeface="+mn-cs"/>
            </a:endParaRP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4" name="TextBox 3"/>
          <p:cNvSpPr txBox="1"/>
          <p:nvPr/>
        </p:nvSpPr>
        <p:spPr>
          <a:xfrm>
            <a:off x="2209800" y="1066800"/>
            <a:ext cx="6705600" cy="5355312"/>
          </a:xfrm>
          <a:prstGeom prst="rect">
            <a:avLst/>
          </a:prstGeom>
          <a:noFill/>
        </p:spPr>
        <p:txBody>
          <a:bodyPr wrap="square" rtlCol="0">
            <a:spAutoFit/>
          </a:bodyPr>
          <a:lstStyle/>
          <a:p>
            <a:pPr>
              <a:buFont typeface="Arial" pitchFamily="34" charset="0"/>
              <a:buChar char="•"/>
            </a:pPr>
            <a:r>
              <a:rPr lang="en-US" dirty="0" smtClean="0">
                <a:latin typeface="+mj-lt"/>
              </a:rPr>
              <a:t>If we analyze the three words in CSR, i.e. corporate, social, and responsibility, it would be easier for us to evaluate whether a common CSR formula can be created</a:t>
            </a:r>
          </a:p>
          <a:p>
            <a:pPr lvl="1">
              <a:buFont typeface="Arial" pitchFamily="34" charset="0"/>
              <a:buChar char="•"/>
            </a:pPr>
            <a:r>
              <a:rPr lang="en-US" dirty="0" smtClean="0">
                <a:latin typeface="+mj-lt"/>
              </a:rPr>
              <a:t>Corporation is easy to define</a:t>
            </a:r>
          </a:p>
          <a:p>
            <a:pPr lvl="1">
              <a:buFont typeface="Arial" pitchFamily="34" charset="0"/>
              <a:buChar char="•"/>
            </a:pPr>
            <a:r>
              <a:rPr lang="en-US" dirty="0" smtClean="0">
                <a:latin typeface="+mj-lt"/>
              </a:rPr>
              <a:t>Society includes the wide concept of a national social system to narrow the vision of the surrounding community around a company</a:t>
            </a:r>
          </a:p>
          <a:p>
            <a:pPr lvl="2">
              <a:buFont typeface="Arial" pitchFamily="34" charset="0"/>
              <a:buChar char="•"/>
            </a:pPr>
            <a:r>
              <a:rPr lang="en-US" dirty="0" smtClean="0">
                <a:latin typeface="+mj-lt"/>
              </a:rPr>
              <a:t>Number of actors and number of relationships</a:t>
            </a:r>
          </a:p>
          <a:p>
            <a:pPr lvl="2">
              <a:buFont typeface="Arial" pitchFamily="34" charset="0"/>
              <a:buChar char="•"/>
            </a:pPr>
            <a:r>
              <a:rPr lang="en-US" dirty="0" smtClean="0">
                <a:latin typeface="+mj-lt"/>
              </a:rPr>
              <a:t>Have a close relationships with history and culture</a:t>
            </a:r>
          </a:p>
          <a:p>
            <a:pPr lvl="2">
              <a:buFont typeface="Arial" pitchFamily="34" charset="0"/>
              <a:buChar char="•"/>
            </a:pPr>
            <a:r>
              <a:rPr lang="en-US" dirty="0" smtClean="0">
                <a:latin typeface="+mj-lt"/>
              </a:rPr>
              <a:t>Differ from country to country</a:t>
            </a:r>
          </a:p>
          <a:p>
            <a:pPr lvl="1">
              <a:buFont typeface="Arial" pitchFamily="34" charset="0"/>
              <a:buChar char="•"/>
            </a:pPr>
            <a:r>
              <a:rPr lang="en-US" dirty="0" smtClean="0">
                <a:latin typeface="+mj-lt"/>
              </a:rPr>
              <a:t>Responsibility deals with intangible emotions like accountability and integrity</a:t>
            </a:r>
          </a:p>
          <a:p>
            <a:pPr lvl="2">
              <a:buFont typeface="Arial" pitchFamily="34" charset="0"/>
              <a:buChar char="•"/>
            </a:pPr>
            <a:r>
              <a:rPr lang="en-US" dirty="0" smtClean="0">
                <a:latin typeface="+mj-lt"/>
              </a:rPr>
              <a:t>measuring is not easy</a:t>
            </a:r>
          </a:p>
          <a:p>
            <a:pPr lvl="2">
              <a:buFont typeface="Arial" pitchFamily="34" charset="0"/>
              <a:buChar char="•"/>
            </a:pPr>
            <a:r>
              <a:rPr lang="en-US" dirty="0" smtClean="0">
                <a:latin typeface="+mj-lt"/>
              </a:rPr>
              <a:t>Cannot segregate the action of policies if multiple companies are working together</a:t>
            </a:r>
          </a:p>
          <a:p>
            <a:pPr lvl="3">
              <a:buFont typeface="Arial" pitchFamily="34" charset="0"/>
              <a:buChar char="•"/>
            </a:pPr>
            <a:r>
              <a:rPr lang="en-US" dirty="0" smtClean="0">
                <a:latin typeface="+mj-lt"/>
              </a:rPr>
              <a:t>Example: effective use of scarce resources</a:t>
            </a:r>
          </a:p>
          <a:p>
            <a:pPr lvl="1">
              <a:buFont typeface="Arial" pitchFamily="34" charset="0"/>
              <a:buChar char="•"/>
            </a:pPr>
            <a:endParaRPr lang="en-US" dirty="0" smtClean="0">
              <a:latin typeface="+mj-lt"/>
            </a:endParaRPr>
          </a:p>
          <a:p>
            <a:pPr>
              <a:buFont typeface="Arial" pitchFamily="34" charset="0"/>
              <a:buChar char="•"/>
            </a:pPr>
            <a:endParaRPr lang="en-US" dirty="0" smtClean="0">
              <a:latin typeface="+mj-lt"/>
            </a:endParaRPr>
          </a:p>
          <a:p>
            <a:pPr>
              <a:buFont typeface="Arial" pitchFamily="34" charset="0"/>
              <a:buChar char="•"/>
            </a:pPr>
            <a:endParaRPr lang="en-US" dirty="0">
              <a:latin typeface="+mj-lt"/>
            </a:endParaRP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3220"/>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dirty="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4" name="TextBox 3"/>
          <p:cNvSpPr txBox="1"/>
          <p:nvPr/>
        </p:nvSpPr>
        <p:spPr>
          <a:xfrm>
            <a:off x="2209800" y="990600"/>
            <a:ext cx="6705600" cy="2308324"/>
          </a:xfrm>
          <a:prstGeom prst="rect">
            <a:avLst/>
          </a:prstGeom>
          <a:noFill/>
        </p:spPr>
        <p:txBody>
          <a:bodyPr wrap="square" rtlCol="0">
            <a:spAutoFit/>
          </a:bodyPr>
          <a:lstStyle/>
          <a:p>
            <a:pPr>
              <a:buFont typeface="Arial" pitchFamily="34" charset="0"/>
              <a:buChar char="•"/>
            </a:pPr>
            <a:r>
              <a:rPr lang="en-US" dirty="0" smtClean="0"/>
              <a:t>one fit for all is not easy</a:t>
            </a:r>
          </a:p>
          <a:p>
            <a:pPr>
              <a:buFont typeface="Arial" pitchFamily="34" charset="0"/>
              <a:buChar char="•"/>
            </a:pPr>
            <a:r>
              <a:rPr lang="en-US" dirty="0" smtClean="0"/>
              <a:t>Universal ethical concepts can serve as basis</a:t>
            </a:r>
          </a:p>
          <a:p>
            <a:pPr>
              <a:buFont typeface="Arial" pitchFamily="34" charset="0"/>
              <a:buChar char="•"/>
            </a:pPr>
            <a:r>
              <a:rPr lang="en-US" dirty="0" smtClean="0"/>
              <a:t>For implementation, socio economic situation and political situation has to be taken in to account</a:t>
            </a:r>
          </a:p>
          <a:p>
            <a:pPr>
              <a:buFont typeface="Arial" pitchFamily="34" charset="0"/>
              <a:buChar char="•"/>
            </a:pPr>
            <a:r>
              <a:rPr lang="en-US" dirty="0" smtClean="0"/>
              <a:t>The better the needs analysis, the better CSR practices</a:t>
            </a:r>
          </a:p>
          <a:p>
            <a:pPr>
              <a:buFont typeface="Arial" pitchFamily="34" charset="0"/>
              <a:buChar char="•"/>
            </a:pPr>
            <a:r>
              <a:rPr lang="en-US" dirty="0" smtClean="0"/>
              <a:t>CSR practices cannot be imitated </a:t>
            </a:r>
          </a:p>
          <a:p>
            <a:pPr>
              <a:buFont typeface="Arial" pitchFamily="34" charset="0"/>
              <a:buChar char="•"/>
            </a:pPr>
            <a:endParaRPr lang="en-US" dirty="0" smtClean="0"/>
          </a:p>
          <a:p>
            <a:pPr>
              <a:buFont typeface="Arial" pitchFamily="34" charset="0"/>
              <a:buChar char="•"/>
            </a:pP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4" name="TextBox 3"/>
          <p:cNvSpPr txBox="1"/>
          <p:nvPr/>
        </p:nvSpPr>
        <p:spPr>
          <a:xfrm>
            <a:off x="2209800" y="990600"/>
            <a:ext cx="6705600" cy="369332"/>
          </a:xfrm>
          <a:prstGeom prst="rect">
            <a:avLst/>
          </a:prstGeom>
          <a:noFill/>
        </p:spPr>
        <p:txBody>
          <a:bodyPr wrap="square" rtlCol="0">
            <a:spAutoFit/>
          </a:bodyPr>
          <a:lstStyle/>
          <a:p>
            <a:pPr>
              <a:buFont typeface="Arial" pitchFamily="34" charset="0"/>
              <a:buChar char="•"/>
            </a:pPr>
            <a:endParaRPr lang="en-US" dirty="0" smtClean="0"/>
          </a:p>
        </p:txBody>
      </p:sp>
      <p:sp>
        <p:nvSpPr>
          <p:cNvPr id="6" name="Rectangle 5"/>
          <p:cNvSpPr/>
          <p:nvPr/>
        </p:nvSpPr>
        <p:spPr>
          <a:xfrm>
            <a:off x="2286000" y="1143000"/>
            <a:ext cx="6553200" cy="2862322"/>
          </a:xfrm>
          <a:prstGeom prst="rect">
            <a:avLst/>
          </a:prstGeom>
        </p:spPr>
        <p:txBody>
          <a:bodyPr wrap="square">
            <a:spAutoFit/>
          </a:bodyPr>
          <a:lstStyle/>
          <a:p>
            <a:r>
              <a:rPr lang="en-US" dirty="0" smtClean="0">
                <a:latin typeface="+mj-lt"/>
              </a:rPr>
              <a:t>CSR has been around in various forms since ancient times, depending on one’s view of history.</a:t>
            </a:r>
          </a:p>
          <a:p>
            <a:r>
              <a:rPr lang="en-US" dirty="0" smtClean="0">
                <a:latin typeface="+mj-lt"/>
              </a:rPr>
              <a:t>It is being discussed on the world stage in every forum that is looking at sustainable development.</a:t>
            </a:r>
          </a:p>
          <a:p>
            <a:r>
              <a:rPr lang="en-US" dirty="0" smtClean="0">
                <a:latin typeface="+mj-lt"/>
              </a:rPr>
              <a:t>The possible ways of achieving symbiosis between the global and local paradigms requires us to understand the modern business world </a:t>
            </a:r>
          </a:p>
          <a:p>
            <a:r>
              <a:rPr lang="en-US" dirty="0" smtClean="0">
                <a:latin typeface="+mj-lt"/>
              </a:rPr>
              <a:t>Figure 10.1 is a simplified explanation of the stages of human  existence</a:t>
            </a:r>
          </a:p>
          <a:p>
            <a:endParaRPr lang="en-US" b="1" dirty="0" smtClean="0">
              <a:latin typeface="+mj-lt"/>
            </a:endParaRP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pic>
        <p:nvPicPr>
          <p:cNvPr id="4" name="Picture 10"/>
          <p:cNvPicPr>
            <a:picLocks noChangeAspect="1" noChangeArrowheads="1"/>
          </p:cNvPicPr>
          <p:nvPr/>
        </p:nvPicPr>
        <p:blipFill>
          <a:blip r:embed="rId2" cstate="print"/>
          <a:srcRect/>
          <a:stretch>
            <a:fillRect/>
          </a:stretch>
        </p:blipFill>
        <p:spPr bwMode="auto">
          <a:xfrm>
            <a:off x="190500" y="1828800"/>
            <a:ext cx="8953500" cy="3565525"/>
          </a:xfrm>
          <a:prstGeom prst="rect">
            <a:avLst/>
          </a:prstGeom>
          <a:noFill/>
          <a:ln w="9525">
            <a:noFill/>
            <a:miter lim="800000"/>
            <a:headEnd/>
            <a:tailEnd/>
          </a:ln>
          <a:effectLst/>
        </p:spPr>
      </p:pic>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4" name="Rectangle 3"/>
          <p:cNvSpPr/>
          <p:nvPr/>
        </p:nvSpPr>
        <p:spPr>
          <a:xfrm>
            <a:off x="2286000" y="934283"/>
            <a:ext cx="6705600" cy="3970318"/>
          </a:xfrm>
          <a:prstGeom prst="rect">
            <a:avLst/>
          </a:prstGeom>
        </p:spPr>
        <p:txBody>
          <a:bodyPr wrap="square">
            <a:spAutoFit/>
          </a:bodyPr>
          <a:lstStyle/>
          <a:p>
            <a:r>
              <a:rPr lang="en-US" dirty="0" smtClean="0"/>
              <a:t>The </a:t>
            </a:r>
            <a:r>
              <a:rPr lang="en-US" b="1" dirty="0" smtClean="0"/>
              <a:t>Millennium Development Goals</a:t>
            </a:r>
            <a:r>
              <a:rPr lang="en-US" dirty="0" smtClean="0"/>
              <a:t> (</a:t>
            </a:r>
            <a:r>
              <a:rPr lang="en-US" b="1" dirty="0" smtClean="0"/>
              <a:t>MDGs</a:t>
            </a:r>
            <a:r>
              <a:rPr lang="en-US" dirty="0" smtClean="0"/>
              <a:t>) are eight international development goals that were officially established following the </a:t>
            </a:r>
            <a:r>
              <a:rPr lang="en-US" dirty="0" err="1" smtClean="0"/>
              <a:t>Millinium</a:t>
            </a:r>
            <a:r>
              <a:rPr lang="en-US" dirty="0" smtClean="0"/>
              <a:t> Summit of the United Nations in 2000, following the adoption of the United Nation Millennium Declaration. All 193 United Nations member states and at least 23 international organizations have agreed to achieve these goals by the year 2015. The goals are:</a:t>
            </a:r>
          </a:p>
          <a:p>
            <a:r>
              <a:rPr lang="en-US" dirty="0" smtClean="0"/>
              <a:t>Eradicating </a:t>
            </a:r>
            <a:r>
              <a:rPr lang="en-US" u="sng" dirty="0" smtClean="0">
                <a:solidFill>
                  <a:srgbClr val="FF0000"/>
                </a:solidFill>
                <a:hlinkClick r:id="rId2" tooltip="Extreme poverty"/>
              </a:rPr>
              <a:t>extreme poverty and hunger</a:t>
            </a:r>
            <a:r>
              <a:rPr lang="en-US" u="sng" dirty="0" smtClean="0"/>
              <a:t>,</a:t>
            </a:r>
          </a:p>
          <a:p>
            <a:r>
              <a:rPr lang="en-US" dirty="0" smtClean="0"/>
              <a:t>Achieving </a:t>
            </a:r>
            <a:r>
              <a:rPr lang="en-US" dirty="0" smtClean="0">
                <a:hlinkClick r:id="rId3" tooltip="Universal primary education"/>
              </a:rPr>
              <a:t>universal primary education</a:t>
            </a:r>
            <a:r>
              <a:rPr lang="en-US" dirty="0" smtClean="0"/>
              <a:t>,</a:t>
            </a:r>
          </a:p>
          <a:p>
            <a:r>
              <a:rPr lang="en-US" dirty="0" smtClean="0"/>
              <a:t>Promoting </a:t>
            </a:r>
            <a:r>
              <a:rPr lang="en-US" dirty="0" smtClean="0">
                <a:hlinkClick r:id="rId4" tooltip="Gender equality"/>
              </a:rPr>
              <a:t>gender equality</a:t>
            </a:r>
            <a:r>
              <a:rPr lang="en-US" dirty="0" smtClean="0"/>
              <a:t> and </a:t>
            </a:r>
            <a:r>
              <a:rPr lang="en-US" dirty="0" smtClean="0">
                <a:hlinkClick r:id="rId5" tooltip="Empowerment"/>
              </a:rPr>
              <a:t>empowering</a:t>
            </a:r>
            <a:r>
              <a:rPr lang="en-US" dirty="0" smtClean="0"/>
              <a:t> women,</a:t>
            </a:r>
          </a:p>
          <a:p>
            <a:r>
              <a:rPr lang="en-US" dirty="0" smtClean="0"/>
              <a:t>Reducing </a:t>
            </a:r>
            <a:r>
              <a:rPr lang="en-US" dirty="0" smtClean="0">
                <a:hlinkClick r:id="rId6" tooltip="Child mortality"/>
              </a:rPr>
              <a:t>child mortality</a:t>
            </a:r>
            <a:r>
              <a:rPr lang="en-US" dirty="0" smtClean="0"/>
              <a:t> rates,</a:t>
            </a:r>
          </a:p>
          <a:p>
            <a:r>
              <a:rPr lang="en-US" dirty="0" smtClean="0"/>
              <a:t>Improving </a:t>
            </a:r>
            <a:r>
              <a:rPr lang="en-US" dirty="0" smtClean="0">
                <a:hlinkClick r:id="rId7" tooltip="Maternal health"/>
              </a:rPr>
              <a:t>maternal health</a:t>
            </a:r>
            <a:r>
              <a:rPr lang="en-US" dirty="0" smtClean="0"/>
              <a:t>,</a:t>
            </a:r>
          </a:p>
          <a:p>
            <a:r>
              <a:rPr lang="en-US" dirty="0" smtClean="0"/>
              <a:t>Combating </a:t>
            </a:r>
            <a:r>
              <a:rPr lang="en-US" dirty="0" smtClean="0">
                <a:hlinkClick r:id="rId8" tooltip="HIV/AIDS"/>
              </a:rPr>
              <a:t>HIV/AIDS</a:t>
            </a:r>
            <a:r>
              <a:rPr lang="en-US" dirty="0" smtClean="0"/>
              <a:t>, </a:t>
            </a:r>
            <a:r>
              <a:rPr lang="en-US" dirty="0" smtClean="0">
                <a:hlinkClick r:id="rId9" tooltip="Malaria"/>
              </a:rPr>
              <a:t>malaria</a:t>
            </a:r>
            <a:r>
              <a:rPr lang="en-US" dirty="0" smtClean="0"/>
              <a:t>, and other diseases,</a:t>
            </a:r>
          </a:p>
          <a:p>
            <a:r>
              <a:rPr lang="en-US" dirty="0" smtClean="0"/>
              <a:t>Ensuring environmental </a:t>
            </a:r>
            <a:r>
              <a:rPr lang="en-US" dirty="0" smtClean="0">
                <a:hlinkClick r:id="rId10" tooltip="Sustainability"/>
              </a:rPr>
              <a:t>sustainability</a:t>
            </a:r>
            <a:r>
              <a:rPr lang="en-US" dirty="0" smtClean="0"/>
              <a:t>, and</a:t>
            </a:r>
          </a:p>
          <a:p>
            <a:r>
              <a:rPr lang="en-US" dirty="0" smtClean="0"/>
              <a:t>Developing a global partnership for development.</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4" name="Rectangle 3"/>
          <p:cNvSpPr/>
          <p:nvPr/>
        </p:nvSpPr>
        <p:spPr>
          <a:xfrm>
            <a:off x="2286000" y="865287"/>
            <a:ext cx="6553200" cy="5078313"/>
          </a:xfrm>
          <a:prstGeom prst="rect">
            <a:avLst/>
          </a:prstGeom>
        </p:spPr>
        <p:txBody>
          <a:bodyPr wrap="square">
            <a:spAutoFit/>
          </a:bodyPr>
          <a:lstStyle/>
          <a:p>
            <a:r>
              <a:rPr lang="en-US" dirty="0" smtClean="0"/>
              <a:t>Each of the goals has specific stated targets and dates for achieving those targets. To accelerate progress, the GG8 Finance Ministers agreed in June 2005 to provide enough funds to the World Bank , the International Monetary Fund (IMF), and the African Development Bank (</a:t>
            </a:r>
            <a:r>
              <a:rPr lang="en-US" dirty="0" err="1" smtClean="0"/>
              <a:t>AfDB</a:t>
            </a:r>
            <a:r>
              <a:rPr lang="en-US" dirty="0" smtClean="0"/>
              <a:t>) to cancel an additional $40 to $55 billion in debt owed by members of the Heavily Indebted Poor Countries (HIPC) to allow impoverished countries to </a:t>
            </a:r>
            <a:r>
              <a:rPr lang="en-US" dirty="0" err="1" smtClean="0"/>
              <a:t>re‑channel</a:t>
            </a:r>
            <a:r>
              <a:rPr lang="en-US" dirty="0" smtClean="0"/>
              <a:t> the resources saved from the forgiven debt to social programs for improving health and education and for alleviating poverty.</a:t>
            </a:r>
          </a:p>
          <a:p>
            <a:r>
              <a:rPr lang="en-US" dirty="0" smtClean="0"/>
              <a:t>Debate has surrounded adoption of the MDGs, focusing on lack of analysis and justification behind the chosen objectives, the difficulty or lack of measurements for some of the goals, and uneven progress towards reaching the goals, among other criticisms. Although developed countries' aid for achieving the MDGs has been rising over recent years, more than half the aid is towards debt relief owed by poor countries, with much of the remaining aid money going towards natural disaster relief and military aid which do not further development.</a:t>
            </a: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4" name="Rectangle 3"/>
          <p:cNvSpPr/>
          <p:nvPr/>
        </p:nvSpPr>
        <p:spPr>
          <a:xfrm>
            <a:off x="2286000" y="1044476"/>
            <a:ext cx="6629400" cy="2308324"/>
          </a:xfrm>
          <a:prstGeom prst="rect">
            <a:avLst/>
          </a:prstGeom>
        </p:spPr>
        <p:txBody>
          <a:bodyPr wrap="square">
            <a:spAutoFit/>
          </a:bodyPr>
          <a:lstStyle/>
          <a:p>
            <a:r>
              <a:rPr lang="en-US" dirty="0" smtClean="0"/>
              <a:t>Progress towards reaching the goals has been uneven. Some countries have achieved many of the goals, while others are not on track to realize any. A UN conference in September 2010 reviewed progress to date and concluded with the adoption of a global action plan to achieve the eight anti-poverty goals by their 2015 target date. There were also new commitments on women's and children's health, and new initiatives in the worldwide battle against poverty, hunger, and disease.</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4" name="Rectangle 3"/>
          <p:cNvSpPr/>
          <p:nvPr/>
        </p:nvSpPr>
        <p:spPr>
          <a:xfrm>
            <a:off x="2286000" y="1142286"/>
            <a:ext cx="6553200" cy="4801314"/>
          </a:xfrm>
          <a:prstGeom prst="rect">
            <a:avLst/>
          </a:prstGeom>
        </p:spPr>
        <p:txBody>
          <a:bodyPr wrap="square">
            <a:spAutoFit/>
          </a:bodyPr>
          <a:lstStyle/>
          <a:p>
            <a:r>
              <a:rPr lang="en-US" b="1" dirty="0" smtClean="0"/>
              <a:t>Goal 1: Eradicate extreme poverty and hunger</a:t>
            </a:r>
          </a:p>
          <a:p>
            <a:r>
              <a:rPr lang="en-US" b="1" dirty="0" smtClean="0"/>
              <a:t>Target 1A: Halve the proportion of people living on less than $1 a day</a:t>
            </a:r>
            <a:endParaRPr lang="en-US" dirty="0" smtClean="0"/>
          </a:p>
          <a:p>
            <a:pPr lvl="1"/>
            <a:r>
              <a:rPr lang="en-US" i="1" dirty="0" smtClean="0"/>
              <a:t>Proportion of population below $1 per day (PPP values)</a:t>
            </a:r>
            <a:endParaRPr lang="en-US" dirty="0" smtClean="0"/>
          </a:p>
          <a:p>
            <a:pPr lvl="1"/>
            <a:r>
              <a:rPr lang="en-US" i="1" dirty="0" smtClean="0"/>
              <a:t>Poverty gap ratio [incidence x depth of poverty]</a:t>
            </a:r>
            <a:endParaRPr lang="en-US" dirty="0" smtClean="0"/>
          </a:p>
          <a:p>
            <a:pPr lvl="1"/>
            <a:r>
              <a:rPr lang="en-US" i="1" dirty="0" smtClean="0"/>
              <a:t>Share of poorest quintile in national consumption</a:t>
            </a:r>
            <a:endParaRPr lang="en-US" dirty="0" smtClean="0"/>
          </a:p>
          <a:p>
            <a:r>
              <a:rPr lang="en-US" b="1" dirty="0" smtClean="0"/>
              <a:t>Target 1B: Achieve Decent Employment for Women, Men, and Young People</a:t>
            </a:r>
            <a:endParaRPr lang="en-US" dirty="0" smtClean="0"/>
          </a:p>
          <a:p>
            <a:pPr lvl="1"/>
            <a:r>
              <a:rPr lang="en-US" i="1" dirty="0" smtClean="0"/>
              <a:t>GDP Growth per Employed Person</a:t>
            </a:r>
            <a:endParaRPr lang="en-US" dirty="0" smtClean="0"/>
          </a:p>
          <a:p>
            <a:pPr lvl="1"/>
            <a:r>
              <a:rPr lang="en-US" i="1" dirty="0" smtClean="0"/>
              <a:t>Employment Rate</a:t>
            </a:r>
            <a:endParaRPr lang="en-US" dirty="0" smtClean="0"/>
          </a:p>
          <a:p>
            <a:pPr lvl="1"/>
            <a:r>
              <a:rPr lang="en-US" i="1" dirty="0" smtClean="0"/>
              <a:t>Proportion of employed population below $1 per day (PPP values)</a:t>
            </a:r>
            <a:endParaRPr lang="en-US" dirty="0" smtClean="0"/>
          </a:p>
          <a:p>
            <a:pPr lvl="1"/>
            <a:r>
              <a:rPr lang="en-US" i="1" dirty="0" smtClean="0"/>
              <a:t>Proportion of family-based workers in employed population</a:t>
            </a:r>
            <a:endParaRPr lang="en-US" dirty="0" smtClean="0"/>
          </a:p>
          <a:p>
            <a:r>
              <a:rPr lang="en-US" b="1" dirty="0" smtClean="0"/>
              <a:t>Target 1C: Halve the proportion of people who suffer from hunger</a:t>
            </a:r>
            <a:endParaRPr lang="en-US" dirty="0" smtClean="0"/>
          </a:p>
          <a:p>
            <a:pPr lvl="1"/>
            <a:r>
              <a:rPr lang="en-US" i="1" dirty="0" smtClean="0"/>
              <a:t>Prevalence of underweight children under five years of age</a:t>
            </a:r>
            <a:endParaRPr lang="en-US" dirty="0" smtClean="0"/>
          </a:p>
          <a:p>
            <a:pPr lvl="1"/>
            <a:r>
              <a:rPr lang="en-US" i="1" dirty="0" smtClean="0"/>
              <a:t>Proportion of population below minimum level of dietary energy consumption</a:t>
            </a:r>
            <a:r>
              <a:rPr lang="en-US" baseline="30000" dirty="0" smtClean="0"/>
              <a:t>[</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4" name="Rectangle 3"/>
          <p:cNvSpPr/>
          <p:nvPr/>
        </p:nvSpPr>
        <p:spPr>
          <a:xfrm>
            <a:off x="2286000" y="1066800"/>
            <a:ext cx="6477000" cy="2031325"/>
          </a:xfrm>
          <a:prstGeom prst="rect">
            <a:avLst/>
          </a:prstGeom>
        </p:spPr>
        <p:txBody>
          <a:bodyPr wrap="square">
            <a:spAutoFit/>
          </a:bodyPr>
          <a:lstStyle/>
          <a:p>
            <a:r>
              <a:rPr lang="en-US" b="1" dirty="0" smtClean="0"/>
              <a:t>Goal 2: Achieve universal primary education</a:t>
            </a:r>
          </a:p>
          <a:p>
            <a:r>
              <a:rPr lang="en-US" b="1" dirty="0" smtClean="0"/>
              <a:t>Target 2A: By 2015, all children can complete a full course of primary schooling, girls and boys</a:t>
            </a:r>
            <a:endParaRPr lang="en-US" dirty="0" smtClean="0"/>
          </a:p>
          <a:p>
            <a:pPr lvl="1"/>
            <a:r>
              <a:rPr lang="en-US" i="1" dirty="0" smtClean="0"/>
              <a:t>Enrollment in primary education</a:t>
            </a:r>
            <a:endParaRPr lang="en-US" dirty="0" smtClean="0"/>
          </a:p>
          <a:p>
            <a:pPr lvl="1"/>
            <a:r>
              <a:rPr lang="en-US" i="1" dirty="0" smtClean="0"/>
              <a:t>Completion of primary education</a:t>
            </a:r>
            <a:endParaRPr lang="en-US" dirty="0" smtClean="0"/>
          </a:p>
          <a:p>
            <a:pPr lvl="1"/>
            <a:r>
              <a:rPr lang="en-US" i="1" dirty="0" smtClean="0"/>
              <a:t>everyone will get into school</a:t>
            </a:r>
            <a:endParaRPr lang="en-US" dirty="0" smtClean="0"/>
          </a:p>
          <a:p>
            <a:endParaRPr lang="en-US" dirty="0" smtClean="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4" name="Rectangle 3"/>
          <p:cNvSpPr/>
          <p:nvPr/>
        </p:nvSpPr>
        <p:spPr>
          <a:xfrm>
            <a:off x="2286000" y="920889"/>
            <a:ext cx="6629400" cy="5632311"/>
          </a:xfrm>
          <a:prstGeom prst="rect">
            <a:avLst/>
          </a:prstGeom>
        </p:spPr>
        <p:txBody>
          <a:bodyPr wrap="square">
            <a:spAutoFit/>
          </a:bodyPr>
          <a:lstStyle/>
          <a:p>
            <a:r>
              <a:rPr lang="en-US" b="1" dirty="0" smtClean="0"/>
              <a:t>3: Promote gender equality and empower women</a:t>
            </a:r>
          </a:p>
          <a:p>
            <a:r>
              <a:rPr lang="en-US" b="1" dirty="0" smtClean="0"/>
              <a:t>Target 3A: Eliminate gender disparity in primary and secondary education preferably by 2005, and at all levels by 2015</a:t>
            </a:r>
            <a:endParaRPr lang="en-US" dirty="0" smtClean="0"/>
          </a:p>
          <a:p>
            <a:pPr lvl="1"/>
            <a:r>
              <a:rPr lang="en-US" i="1" dirty="0" smtClean="0"/>
              <a:t>Ratios of girls to boys in primary, secondary and tertiary education</a:t>
            </a:r>
            <a:endParaRPr lang="en-US" dirty="0" smtClean="0"/>
          </a:p>
          <a:p>
            <a:pPr lvl="1"/>
            <a:r>
              <a:rPr lang="en-US" i="1" dirty="0" smtClean="0"/>
              <a:t>Share of women in wage employment in the non-agricultural sector</a:t>
            </a:r>
            <a:endParaRPr lang="en-US" dirty="0" smtClean="0"/>
          </a:p>
          <a:p>
            <a:pPr lvl="1"/>
            <a:r>
              <a:rPr lang="en-US" i="1" dirty="0" smtClean="0"/>
              <a:t>Proportion of seats held by women in national parliament</a:t>
            </a:r>
            <a:endParaRPr lang="en-US" dirty="0" smtClean="0"/>
          </a:p>
          <a:p>
            <a:pPr lvl="1"/>
            <a:r>
              <a:rPr lang="en-US" i="1" dirty="0" smtClean="0"/>
              <a:t>For girls in some regions, education remains elusive</a:t>
            </a:r>
            <a:endParaRPr lang="en-US" dirty="0" smtClean="0"/>
          </a:p>
          <a:p>
            <a:pPr lvl="1"/>
            <a:r>
              <a:rPr lang="en-US" i="1" dirty="0" smtClean="0"/>
              <a:t>Poverty is a major barrier to education, especially among older girls</a:t>
            </a:r>
            <a:endParaRPr lang="en-US" dirty="0" smtClean="0"/>
          </a:p>
          <a:p>
            <a:pPr lvl="1"/>
            <a:r>
              <a:rPr lang="en-US" i="1" dirty="0" smtClean="0"/>
              <a:t>In every developing region except the CIS, men outnumber women in paid employment</a:t>
            </a:r>
            <a:endParaRPr lang="en-US" dirty="0" smtClean="0"/>
          </a:p>
          <a:p>
            <a:pPr lvl="1"/>
            <a:r>
              <a:rPr lang="en-US" i="1" dirty="0" smtClean="0"/>
              <a:t>Women are largely relegated to more vulnerable forms of employment</a:t>
            </a:r>
            <a:endParaRPr lang="en-US" dirty="0" smtClean="0"/>
          </a:p>
          <a:p>
            <a:pPr lvl="1"/>
            <a:r>
              <a:rPr lang="en-US" i="1" dirty="0" smtClean="0"/>
              <a:t>Women are over-represented in informal employment, with its lack of benefits and security</a:t>
            </a:r>
            <a:endParaRPr lang="en-US" dirty="0" smtClean="0"/>
          </a:p>
          <a:p>
            <a:pPr lvl="1"/>
            <a:r>
              <a:rPr lang="en-US" i="1" dirty="0" smtClean="0"/>
              <a:t>Top-level jobs still go to men — to an overwhelming degree</a:t>
            </a:r>
            <a:endParaRPr lang="en-US" dirty="0" smtClean="0"/>
          </a:p>
          <a:p>
            <a:pPr lvl="1"/>
            <a:r>
              <a:rPr lang="en-US" i="1" dirty="0" smtClean="0"/>
              <a:t>Women are slowly rising to political power, but mainly when boosted by quotas and other special measures</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4" name="Rectangle 3"/>
          <p:cNvSpPr/>
          <p:nvPr/>
        </p:nvSpPr>
        <p:spPr>
          <a:xfrm>
            <a:off x="2286000" y="751344"/>
            <a:ext cx="6553200" cy="4524315"/>
          </a:xfrm>
          <a:prstGeom prst="rect">
            <a:avLst/>
          </a:prstGeom>
        </p:spPr>
        <p:txBody>
          <a:bodyPr wrap="square">
            <a:spAutoFit/>
          </a:bodyPr>
          <a:lstStyle/>
          <a:p>
            <a:r>
              <a:rPr lang="en-US" b="1" dirty="0" smtClean="0"/>
              <a:t>Goal 4: Reduce child mortality rates</a:t>
            </a:r>
          </a:p>
          <a:p>
            <a:r>
              <a:rPr lang="en-US" b="1" dirty="0" smtClean="0"/>
              <a:t>Target 4A: Reduce by two-thirds, between 1990 and 2015, the under-five mortality rate</a:t>
            </a:r>
            <a:endParaRPr lang="en-US" dirty="0" smtClean="0"/>
          </a:p>
          <a:p>
            <a:pPr lvl="1"/>
            <a:r>
              <a:rPr lang="en-US" i="1" dirty="0" smtClean="0"/>
              <a:t> Under five mortality rate</a:t>
            </a:r>
            <a:endParaRPr lang="en-US" dirty="0" smtClean="0"/>
          </a:p>
          <a:p>
            <a:pPr lvl="1"/>
            <a:r>
              <a:rPr lang="en-US" i="1" dirty="0" smtClean="0"/>
              <a:t>Infant under I mortality rate</a:t>
            </a:r>
            <a:endParaRPr lang="en-US" dirty="0" smtClean="0"/>
          </a:p>
          <a:p>
            <a:pPr lvl="1"/>
            <a:r>
              <a:rPr lang="en-US" i="1" dirty="0" smtClean="0"/>
              <a:t>Proportion of 1-year-old children immunized against measles</a:t>
            </a:r>
            <a:endParaRPr lang="en-US" dirty="0" smtClean="0"/>
          </a:p>
          <a:p>
            <a:r>
              <a:rPr lang="en-US" b="1" dirty="0" smtClean="0"/>
              <a:t>Goal 5: Improve maternal health</a:t>
            </a:r>
          </a:p>
          <a:p>
            <a:r>
              <a:rPr lang="en-US" b="1" dirty="0" smtClean="0"/>
              <a:t>Target 5A: Reduce by three quarters, between 1990 and 2015, the maternal mortality ratio</a:t>
            </a:r>
            <a:endParaRPr lang="en-US" dirty="0" smtClean="0"/>
          </a:p>
          <a:p>
            <a:pPr lvl="1"/>
            <a:r>
              <a:rPr lang="en-US" i="1" dirty="0" smtClean="0"/>
              <a:t>Maternal mortality ratio</a:t>
            </a:r>
            <a:endParaRPr lang="en-US" dirty="0" smtClean="0"/>
          </a:p>
          <a:p>
            <a:pPr lvl="1"/>
            <a:r>
              <a:rPr lang="en-US" i="1" dirty="0" smtClean="0"/>
              <a:t>Proportion of births attended by skilled health personnel</a:t>
            </a:r>
            <a:endParaRPr lang="en-US" dirty="0" smtClean="0"/>
          </a:p>
          <a:p>
            <a:r>
              <a:rPr lang="en-US" b="1" dirty="0" smtClean="0"/>
              <a:t>Target 5B: Achieve, by 2015, universal access to reproductive health</a:t>
            </a:r>
            <a:endParaRPr lang="en-US" dirty="0" smtClean="0"/>
          </a:p>
          <a:p>
            <a:pPr lvl="1"/>
            <a:r>
              <a:rPr lang="en-US" i="1" dirty="0" smtClean="0"/>
              <a:t>Adolescent birth rate</a:t>
            </a:r>
            <a:endParaRPr lang="en-US" dirty="0" smtClean="0"/>
          </a:p>
          <a:p>
            <a:pPr lvl="1"/>
            <a:r>
              <a:rPr lang="en-US" i="1" dirty="0" smtClean="0"/>
              <a:t>Antenatal care coverage</a:t>
            </a:r>
            <a:endParaRPr lang="en-US" dirty="0" smtClean="0"/>
          </a:p>
          <a:p>
            <a:pPr lvl="1"/>
            <a:r>
              <a:rPr lang="en-US" i="1" dirty="0" smtClean="0"/>
              <a:t>Unmet need for family planning</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4" name="Rectangle 3"/>
          <p:cNvSpPr/>
          <p:nvPr/>
        </p:nvSpPr>
        <p:spPr>
          <a:xfrm>
            <a:off x="2286000" y="671691"/>
            <a:ext cx="6400800" cy="5909310"/>
          </a:xfrm>
          <a:prstGeom prst="rect">
            <a:avLst/>
          </a:prstGeom>
        </p:spPr>
        <p:txBody>
          <a:bodyPr wrap="square">
            <a:spAutoFit/>
          </a:bodyPr>
          <a:lstStyle/>
          <a:p>
            <a:r>
              <a:rPr lang="en-US" b="1" dirty="0" smtClean="0"/>
              <a:t>Goal 6: Combat HIV/AIDS, malaria, and other diseases</a:t>
            </a:r>
          </a:p>
          <a:p>
            <a:r>
              <a:rPr lang="en-US" b="1" dirty="0" smtClean="0"/>
              <a:t>Target 6A: Have halted by 2015 and begun to reverse the spread of HIV Aids</a:t>
            </a:r>
            <a:endParaRPr lang="en-US" dirty="0" smtClean="0"/>
          </a:p>
          <a:p>
            <a:pPr lvl="1"/>
            <a:r>
              <a:rPr lang="en-US" i="1" dirty="0" smtClean="0"/>
              <a:t>HIV prevalence among population aged 15–24 years</a:t>
            </a:r>
            <a:endParaRPr lang="en-US" dirty="0" smtClean="0"/>
          </a:p>
          <a:p>
            <a:pPr lvl="1"/>
            <a:r>
              <a:rPr lang="en-US" i="1" dirty="0" smtClean="0"/>
              <a:t>Proportion of population aged 15–24 years with comprehensive correct knowledge of HIV/AIDS</a:t>
            </a:r>
            <a:endParaRPr lang="en-US" dirty="0" smtClean="0"/>
          </a:p>
          <a:p>
            <a:r>
              <a:rPr lang="en-US" b="1" dirty="0" smtClean="0"/>
              <a:t>Target 6B: Achieve, by 2010, universal access to treatment for HIV/AIDS for all those who need it</a:t>
            </a:r>
            <a:endParaRPr lang="en-US" dirty="0" smtClean="0"/>
          </a:p>
          <a:p>
            <a:pPr lvl="1"/>
            <a:r>
              <a:rPr lang="en-US" i="1" dirty="0" smtClean="0"/>
              <a:t>Proportion of population with advanced HIV infection with access to antiretroviral drugs</a:t>
            </a:r>
            <a:endParaRPr lang="en-US" dirty="0" smtClean="0"/>
          </a:p>
          <a:p>
            <a:r>
              <a:rPr lang="en-US" b="1" dirty="0" smtClean="0"/>
              <a:t>Target 6C: Have halted by 2015 and begun to reverse the incidence of malaria and other major diseases</a:t>
            </a:r>
            <a:endParaRPr lang="en-US" dirty="0" smtClean="0"/>
          </a:p>
          <a:p>
            <a:pPr lvl="1"/>
            <a:r>
              <a:rPr lang="en-US" i="1" dirty="0" smtClean="0"/>
              <a:t>Prevalence and death rates associated with malaria</a:t>
            </a:r>
            <a:endParaRPr lang="en-US" dirty="0" smtClean="0"/>
          </a:p>
          <a:p>
            <a:pPr lvl="1"/>
            <a:r>
              <a:rPr lang="en-US" i="1" dirty="0" smtClean="0"/>
              <a:t>Proportion of children under 5 sleeping under insecticide-treated </a:t>
            </a:r>
            <a:r>
              <a:rPr lang="en-US" i="1" dirty="0" err="1" smtClean="0"/>
              <a:t>bednets</a:t>
            </a:r>
            <a:endParaRPr lang="en-US" dirty="0" smtClean="0"/>
          </a:p>
          <a:p>
            <a:pPr lvl="1"/>
            <a:r>
              <a:rPr lang="en-US" i="1" dirty="0" smtClean="0"/>
              <a:t>Proportion of children under 5 with fever who are treated with appropriate anti-malarial drugs</a:t>
            </a:r>
            <a:endParaRPr lang="en-US" dirty="0" smtClean="0"/>
          </a:p>
          <a:p>
            <a:pPr lvl="1"/>
            <a:r>
              <a:rPr lang="en-US" i="1" dirty="0" smtClean="0"/>
              <a:t>Incidence, prevalence and death rates associated with tuberculosis</a:t>
            </a:r>
            <a:endParaRPr lang="en-US" dirty="0" smtClean="0"/>
          </a:p>
          <a:p>
            <a:pPr lvl="1"/>
            <a:r>
              <a:rPr lang="en-US" i="1" dirty="0" smtClean="0"/>
              <a:t>Proportion of tuberculosis cases detected and cured under DOTS (Directly Observed Treatment Short Course)</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16</a:t>
            </a:fld>
            <a:endParaRPr lang="en-US"/>
          </a:p>
        </p:txBody>
      </p:sp>
      <p:sp>
        <p:nvSpPr>
          <p:cNvPr id="4" name="Rectangle 3"/>
          <p:cNvSpPr/>
          <p:nvPr/>
        </p:nvSpPr>
        <p:spPr>
          <a:xfrm>
            <a:off x="2286000" y="954881"/>
            <a:ext cx="6705600" cy="3693319"/>
          </a:xfrm>
          <a:prstGeom prst="rect">
            <a:avLst/>
          </a:prstGeom>
        </p:spPr>
        <p:txBody>
          <a:bodyPr wrap="square">
            <a:spAutoFit/>
          </a:bodyPr>
          <a:lstStyle/>
          <a:p>
            <a:r>
              <a:rPr lang="en-US" b="1" dirty="0" smtClean="0"/>
              <a:t>Goal 7: Ensure environmental sustainability</a:t>
            </a:r>
          </a:p>
          <a:p>
            <a:r>
              <a:rPr lang="en-US" b="1" dirty="0" smtClean="0"/>
              <a:t>Target 7A: Integrate the principles of sustainable development into country policies and programs; reverse loss of environmental resources</a:t>
            </a:r>
            <a:endParaRPr lang="en-US" dirty="0" smtClean="0"/>
          </a:p>
          <a:p>
            <a:r>
              <a:rPr lang="en-US" b="1" dirty="0" smtClean="0"/>
              <a:t>Target 7B: Reduce biodiversity loss, achieving, by 2010, a significant reduction in the rate of loss</a:t>
            </a:r>
            <a:endParaRPr lang="en-US" dirty="0" smtClean="0"/>
          </a:p>
          <a:p>
            <a:pPr lvl="1"/>
            <a:r>
              <a:rPr lang="en-US" i="1" dirty="0" smtClean="0"/>
              <a:t>Proportion of land area covered by forest</a:t>
            </a:r>
            <a:endParaRPr lang="en-US" dirty="0" smtClean="0"/>
          </a:p>
          <a:p>
            <a:pPr lvl="1"/>
            <a:r>
              <a:rPr lang="en-US" i="1" dirty="0" smtClean="0"/>
              <a:t>carbon dioxide emissions total, per capita and per $1 GDP </a:t>
            </a:r>
            <a:endParaRPr lang="en-US" dirty="0" smtClean="0"/>
          </a:p>
          <a:p>
            <a:pPr lvl="1"/>
            <a:r>
              <a:rPr lang="en-US" i="1" dirty="0" smtClean="0"/>
              <a:t>Consumption of  ozone depleting substance </a:t>
            </a:r>
            <a:endParaRPr lang="en-US" dirty="0" smtClean="0"/>
          </a:p>
          <a:p>
            <a:pPr lvl="1"/>
            <a:r>
              <a:rPr lang="en-US" i="1" dirty="0" smtClean="0"/>
              <a:t>Proportion of fish stocks within safe biological limits</a:t>
            </a:r>
            <a:endParaRPr lang="en-US" dirty="0" smtClean="0"/>
          </a:p>
          <a:p>
            <a:pPr lvl="1"/>
            <a:r>
              <a:rPr lang="en-US" i="1" dirty="0" smtClean="0"/>
              <a:t>Proportion of total water resources used</a:t>
            </a:r>
            <a:endParaRPr lang="en-US" dirty="0" smtClean="0"/>
          </a:p>
          <a:p>
            <a:pPr lvl="1"/>
            <a:r>
              <a:rPr lang="en-US" i="1" dirty="0" smtClean="0"/>
              <a:t>Proportion of terrestrial and marine areas protected</a:t>
            </a:r>
            <a:endParaRPr lang="en-US" dirty="0" smtClean="0"/>
          </a:p>
          <a:p>
            <a:pPr lvl="1"/>
            <a:r>
              <a:rPr lang="en-US" i="1" dirty="0" smtClean="0"/>
              <a:t>Proportion of  species threatened  with extinction</a:t>
            </a:r>
            <a:endParaRPr lang="en-US" dirty="0" smtClean="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17</a:t>
            </a:fld>
            <a:endParaRPr lang="en-US"/>
          </a:p>
        </p:txBody>
      </p:sp>
      <p:sp>
        <p:nvSpPr>
          <p:cNvPr id="4" name="Rectangle 3"/>
          <p:cNvSpPr/>
          <p:nvPr/>
        </p:nvSpPr>
        <p:spPr>
          <a:xfrm>
            <a:off x="2286000" y="914400"/>
            <a:ext cx="6553200" cy="2862322"/>
          </a:xfrm>
          <a:prstGeom prst="rect">
            <a:avLst/>
          </a:prstGeom>
        </p:spPr>
        <p:txBody>
          <a:bodyPr wrap="square">
            <a:spAutoFit/>
          </a:bodyPr>
          <a:lstStyle/>
          <a:p>
            <a:r>
              <a:rPr lang="en-US" b="1" dirty="0" smtClean="0"/>
              <a:t>Target 7C: Halve, by 2015, the proportion of the population without sustainable access to safe drinking water and basic sanitation (for more information see the entry on water supply)</a:t>
            </a:r>
            <a:endParaRPr lang="en-US" dirty="0" smtClean="0"/>
          </a:p>
          <a:p>
            <a:pPr lvl="1"/>
            <a:r>
              <a:rPr lang="en-US" i="1" dirty="0" smtClean="0"/>
              <a:t>Proportion of population with sustainable access to an improved water source, urban and rural</a:t>
            </a:r>
            <a:endParaRPr lang="en-US" dirty="0" smtClean="0"/>
          </a:p>
          <a:p>
            <a:pPr lvl="1"/>
            <a:r>
              <a:rPr lang="en-US" i="1" dirty="0" smtClean="0"/>
              <a:t>Proportion of urban population with access to improved sanitation </a:t>
            </a:r>
            <a:endParaRPr lang="en-US" dirty="0" smtClean="0"/>
          </a:p>
          <a:p>
            <a:r>
              <a:rPr lang="en-US" b="1" dirty="0" smtClean="0"/>
              <a:t>Target 7D: By 2020, to have achieved a significant improvement in the lives of at least 100 million slum-dwellers</a:t>
            </a:r>
            <a:endParaRPr lang="en-US" dirty="0" smtClean="0"/>
          </a:p>
          <a:p>
            <a:pPr lvl="1"/>
            <a:r>
              <a:rPr lang="en-US" i="1" dirty="0" smtClean="0"/>
              <a:t>Proportion of urban population living in slums </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18</a:t>
            </a:fld>
            <a:endParaRPr lang="en-US"/>
          </a:p>
        </p:txBody>
      </p:sp>
      <p:sp>
        <p:nvSpPr>
          <p:cNvPr id="4" name="Rectangle 3"/>
          <p:cNvSpPr/>
          <p:nvPr/>
        </p:nvSpPr>
        <p:spPr>
          <a:xfrm>
            <a:off x="2286000" y="1114485"/>
            <a:ext cx="6629400" cy="3693319"/>
          </a:xfrm>
          <a:prstGeom prst="rect">
            <a:avLst/>
          </a:prstGeom>
        </p:spPr>
        <p:txBody>
          <a:bodyPr wrap="square">
            <a:spAutoFit/>
          </a:bodyPr>
          <a:lstStyle/>
          <a:p>
            <a:r>
              <a:rPr lang="en-US" b="1" dirty="0" smtClean="0"/>
              <a:t>Goal 8: Develop a global partnership for development</a:t>
            </a:r>
          </a:p>
          <a:p>
            <a:r>
              <a:rPr lang="en-US" b="1" dirty="0" smtClean="0"/>
              <a:t>Target 8A: Develop further an open, rule-based, predictable, non-discriminatory trading and financial system</a:t>
            </a:r>
            <a:endParaRPr lang="en-US" dirty="0" smtClean="0"/>
          </a:p>
          <a:p>
            <a:pPr lvl="1"/>
            <a:r>
              <a:rPr lang="en-US" i="1" dirty="0" smtClean="0"/>
              <a:t>Includes a commitment to good governance , development, and poverty reduction – both nationally and internationally</a:t>
            </a:r>
            <a:endParaRPr lang="en-US" dirty="0" smtClean="0"/>
          </a:p>
          <a:p>
            <a:r>
              <a:rPr lang="en-US" b="1" dirty="0" smtClean="0"/>
              <a:t>Target 8B: Address the Special Needs of the Least Developed Countries (LDCs)</a:t>
            </a:r>
            <a:endParaRPr lang="en-US" dirty="0" smtClean="0"/>
          </a:p>
          <a:p>
            <a:pPr lvl="1"/>
            <a:r>
              <a:rPr lang="en-US" i="1" dirty="0" smtClean="0"/>
              <a:t>Includes: tariff and quota free access for LDC exports; enhanced </a:t>
            </a:r>
            <a:r>
              <a:rPr lang="en-US" i="1" dirty="0" err="1" smtClean="0"/>
              <a:t>programme</a:t>
            </a:r>
            <a:r>
              <a:rPr lang="en-US" i="1" dirty="0" smtClean="0"/>
              <a:t> of debt relief for HIPC and cancellation of official bilateral debt; and more generous ODA (Official Development Assistance) for countries committed to poverty reduction</a:t>
            </a:r>
            <a:endParaRPr lang="en-US" dirty="0" smtClean="0"/>
          </a:p>
          <a:p>
            <a:r>
              <a:rPr lang="en-US" b="1" dirty="0" smtClean="0"/>
              <a:t>Target 8C: Address the special needs of landlocked developing countries and small island developing States</a:t>
            </a:r>
            <a:endParaRPr lang="en-US" dirty="0" smtClean="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19</a:t>
            </a:fld>
            <a:endParaRPr lang="en-US"/>
          </a:p>
        </p:txBody>
      </p:sp>
      <p:sp>
        <p:nvSpPr>
          <p:cNvPr id="4" name="Rectangle 3"/>
          <p:cNvSpPr/>
          <p:nvPr/>
        </p:nvSpPr>
        <p:spPr>
          <a:xfrm>
            <a:off x="2286000" y="1190685"/>
            <a:ext cx="6705600" cy="1754326"/>
          </a:xfrm>
          <a:prstGeom prst="rect">
            <a:avLst/>
          </a:prstGeom>
        </p:spPr>
        <p:txBody>
          <a:bodyPr wrap="square">
            <a:spAutoFit/>
          </a:bodyPr>
          <a:lstStyle/>
          <a:p>
            <a:r>
              <a:rPr lang="en-US" b="1" dirty="0" smtClean="0"/>
              <a:t>Target 8D: Deal comprehensively with the debt problems of developing countries through national and international measures in order to make debt sustainable in the long term</a:t>
            </a:r>
          </a:p>
          <a:p>
            <a:r>
              <a:rPr lang="en-US" i="1" dirty="0" smtClean="0"/>
              <a:t>Some of the indicators  listed below are monitored separately for the least developed countries (LDCs), Africa, landlocked developing countries and small island developing States.</a:t>
            </a:r>
            <a:endParaRPr lang="en-US" dirty="0" smtClean="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20</a:t>
            </a:fld>
            <a:endParaRPr lang="en-US"/>
          </a:p>
        </p:txBody>
      </p:sp>
      <p:sp>
        <p:nvSpPr>
          <p:cNvPr id="4" name="Rectangle 3"/>
          <p:cNvSpPr/>
          <p:nvPr/>
        </p:nvSpPr>
        <p:spPr>
          <a:xfrm>
            <a:off x="2286000" y="934283"/>
            <a:ext cx="6629400" cy="3139321"/>
          </a:xfrm>
          <a:prstGeom prst="rect">
            <a:avLst/>
          </a:prstGeom>
        </p:spPr>
        <p:txBody>
          <a:bodyPr wrap="square">
            <a:spAutoFit/>
          </a:bodyPr>
          <a:lstStyle/>
          <a:p>
            <a:r>
              <a:rPr lang="en-US" i="1" dirty="0" smtClean="0"/>
              <a:t>Market access:</a:t>
            </a:r>
            <a:endParaRPr lang="en-US" dirty="0" smtClean="0"/>
          </a:p>
          <a:p>
            <a:pPr lvl="1"/>
            <a:r>
              <a:rPr lang="en-US" i="1" dirty="0" smtClean="0"/>
              <a:t>Proportion of total developed country imports (by value and excluding arms) from developing countries and from LDCs, admitted free of duty</a:t>
            </a:r>
            <a:endParaRPr lang="en-US" dirty="0" smtClean="0"/>
          </a:p>
          <a:p>
            <a:pPr lvl="1"/>
            <a:r>
              <a:rPr lang="en-US" i="1" dirty="0" smtClean="0"/>
              <a:t>Average tariffs imposed by developed countries on agricultural products and textiles and clothing from developing countries</a:t>
            </a:r>
            <a:endParaRPr lang="en-US" dirty="0" smtClean="0"/>
          </a:p>
          <a:p>
            <a:pPr lvl="1"/>
            <a:r>
              <a:rPr lang="en-US" i="1" dirty="0" smtClean="0"/>
              <a:t>Agricultural support estimate for OECD countries as percentage of their GDP</a:t>
            </a:r>
            <a:endParaRPr lang="en-US" dirty="0" smtClean="0"/>
          </a:p>
          <a:p>
            <a:pPr lvl="1"/>
            <a:r>
              <a:rPr lang="en-US" i="1" dirty="0" smtClean="0"/>
              <a:t>Proportion of ODA provided to help build trade capacity</a:t>
            </a:r>
            <a:endParaRPr lang="en-US" dirty="0" smtClean="0"/>
          </a:p>
          <a:p>
            <a:r>
              <a:rPr lang="en-US" i="1" dirty="0" smtClean="0"/>
              <a:t>Debt sustainability:</a:t>
            </a:r>
            <a:endParaRPr lang="en-US" dirty="0" smtClean="0"/>
          </a:p>
          <a:p>
            <a:pPr lvl="1"/>
            <a:r>
              <a:rPr lang="en-US" i="1" dirty="0" smtClean="0"/>
              <a:t>Debt service as a percentage of exports of goods and services</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21</a:t>
            </a:fld>
            <a:endParaRPr lang="en-US"/>
          </a:p>
        </p:txBody>
      </p:sp>
      <p:sp>
        <p:nvSpPr>
          <p:cNvPr id="4" name="Rectangle 3"/>
          <p:cNvSpPr/>
          <p:nvPr/>
        </p:nvSpPr>
        <p:spPr>
          <a:xfrm>
            <a:off x="2286000" y="838200"/>
            <a:ext cx="6553200" cy="2862322"/>
          </a:xfrm>
          <a:prstGeom prst="rect">
            <a:avLst/>
          </a:prstGeom>
        </p:spPr>
        <p:txBody>
          <a:bodyPr wrap="square">
            <a:spAutoFit/>
          </a:bodyPr>
          <a:lstStyle/>
          <a:p>
            <a:r>
              <a:rPr lang="en-US" b="1" dirty="0" smtClean="0"/>
              <a:t>Target 8E: In co-operation with pharmaceutical companies, provide access to affordable, essential drugs in developing countries</a:t>
            </a:r>
            <a:endParaRPr lang="en-US" dirty="0" smtClean="0"/>
          </a:p>
          <a:p>
            <a:pPr lvl="1"/>
            <a:r>
              <a:rPr lang="en-US" i="1" dirty="0" smtClean="0"/>
              <a:t>Proportion of population with access to affordable essential drugs on a sustainable basis</a:t>
            </a:r>
            <a:endParaRPr lang="en-US" dirty="0" smtClean="0"/>
          </a:p>
          <a:p>
            <a:r>
              <a:rPr lang="en-US" b="1" dirty="0" smtClean="0"/>
              <a:t>Target 8F: In co-operation with the private sector, make available the benefits of new technologies, especially information and communications</a:t>
            </a:r>
            <a:endParaRPr lang="en-US" dirty="0" smtClean="0"/>
          </a:p>
          <a:p>
            <a:pPr lvl="1"/>
            <a:r>
              <a:rPr lang="en-US" i="1" dirty="0" smtClean="0"/>
              <a:t>Telephone lines and cellular subscribers per 100 population</a:t>
            </a:r>
            <a:endParaRPr lang="en-US" dirty="0" smtClean="0"/>
          </a:p>
          <a:p>
            <a:pPr lvl="1"/>
            <a:r>
              <a:rPr lang="en-US" i="1" dirty="0" smtClean="0"/>
              <a:t>Personal computers in use per 100 population</a:t>
            </a:r>
            <a:endParaRPr lang="en-US" dirty="0" smtClean="0"/>
          </a:p>
          <a:p>
            <a:pPr lvl="1"/>
            <a:r>
              <a:rPr lang="en-US" i="1" dirty="0" smtClean="0"/>
              <a:t>Internet users per 100 Population</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22</a:t>
            </a:fld>
            <a:endParaRPr lang="en-US"/>
          </a:p>
        </p:txBody>
      </p:sp>
      <p:sp>
        <p:nvSpPr>
          <p:cNvPr id="4" name="TextBox 3"/>
          <p:cNvSpPr txBox="1"/>
          <p:nvPr/>
        </p:nvSpPr>
        <p:spPr>
          <a:xfrm>
            <a:off x="2209800" y="914400"/>
            <a:ext cx="6781800" cy="2585323"/>
          </a:xfrm>
          <a:prstGeom prst="rect">
            <a:avLst/>
          </a:prstGeom>
          <a:noFill/>
        </p:spPr>
        <p:txBody>
          <a:bodyPr wrap="square" rtlCol="0">
            <a:spAutoFit/>
          </a:bodyPr>
          <a:lstStyle/>
          <a:p>
            <a:pPr>
              <a:buFont typeface="Arial" pitchFamily="34" charset="0"/>
              <a:buChar char="•"/>
            </a:pPr>
            <a:r>
              <a:rPr lang="en-US" dirty="0" smtClean="0"/>
              <a:t>View of CSR</a:t>
            </a:r>
          </a:p>
          <a:p>
            <a:r>
              <a:rPr lang="en-US" dirty="0" smtClean="0"/>
              <a:t>There were different levels of optimism about the future of CSR, ranging from disillusionment that CSR will never be more than a cover for corporate activity to the most hopeful view that CSR is part of a paradigm shift from industrial capitalism to sustainability capitalism. This paradigm shift, it is predicted, will witness businesses finding a way to deliver on substantial social change, even - in some quarters - working to curtail the power business itself wields in society.</a:t>
            </a:r>
          </a:p>
          <a:p>
            <a:pPr>
              <a:buFont typeface="Arial" pitchFamily="34" charset="0"/>
              <a:buChar char="•"/>
            </a:pP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1155</TotalTime>
  <Words>1249</Words>
  <Application>Microsoft Office PowerPoint</Application>
  <PresentationFormat>On-screen Show (4:3)</PresentationFormat>
  <Paragraphs>193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Chapter 9/10  Global CSR The Road Ahead</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350</cp:revision>
  <dcterms:created xsi:type="dcterms:W3CDTF">2012-12-13T04:51:11Z</dcterms:created>
  <dcterms:modified xsi:type="dcterms:W3CDTF">2013-01-06T05:47:39Z</dcterms:modified>
</cp:coreProperties>
</file>