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3074879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169030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405918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1142293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569848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1733361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2690144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4095453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135227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2687012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5878E4-61D4-4004-8D00-097D15CF3DC5}" type="datetimeFigureOut">
              <a:rPr lang="en-US" smtClean="0"/>
              <a:pPr/>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2210644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5878E4-61D4-4004-8D00-097D15CF3DC5}" type="datetimeFigureOut">
              <a:rPr lang="en-US" smtClean="0"/>
              <a:pPr/>
              <a:t>12/11/2012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FABDE4-6BE2-44A1-AB60-74057C384F4A}" type="slidenum">
              <a:rPr lang="en-US" smtClean="0"/>
              <a:pPr/>
              <a:t>‹#›</a:t>
            </a:fld>
            <a:endParaRPr lang="en-US"/>
          </a:p>
        </p:txBody>
      </p:sp>
    </p:spTree>
    <p:extLst>
      <p:ext uri="{BB962C8B-B14F-4D97-AF65-F5344CB8AC3E}">
        <p14:creationId xmlns:p14="http://schemas.microsoft.com/office/powerpoint/2010/main" xmlns="" val="2004289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3: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8CD7A625-C8F0-4C46-B881-945D02914136}" type="slidenum">
              <a:rPr lang="en-US"/>
              <a:pPr>
                <a:defRPr/>
              </a:pPr>
              <a:t>1</a:t>
            </a:fld>
            <a:endParaRPr lang="en-US"/>
          </a:p>
        </p:txBody>
      </p:sp>
    </p:spTree>
    <p:extLst>
      <p:ext uri="{BB962C8B-B14F-4D97-AF65-F5344CB8AC3E}">
        <p14:creationId xmlns:p14="http://schemas.microsoft.com/office/powerpoint/2010/main" xmlns="" val="11205691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E66AE5E6-5A61-47DD-89D8-1AFF5F73F286}" type="slidenum">
              <a:rPr lang="en-US" sz="1200">
                <a:solidFill>
                  <a:schemeClr val="tx1">
                    <a:tint val="75000"/>
                  </a:schemeClr>
                </a:solidFill>
                <a:latin typeface="+mn-lt"/>
              </a:rPr>
              <a:pPr algn="r" fontAlgn="auto">
                <a:spcBef>
                  <a:spcPts val="0"/>
                </a:spcBef>
                <a:spcAft>
                  <a:spcPts val="0"/>
                </a:spcAft>
                <a:defRPr/>
              </a:pPr>
              <a:t>2</a:t>
            </a:fld>
            <a:endParaRPr lang="en-US" sz="1200">
              <a:solidFill>
                <a:schemeClr val="tx1">
                  <a:tint val="75000"/>
                </a:schemeClr>
              </a:solidFill>
              <a:latin typeface="+mn-lt"/>
            </a:endParaRPr>
          </a:p>
        </p:txBody>
      </p:sp>
      <p:sp>
        <p:nvSpPr>
          <p:cNvPr id="20484" name="Text Box 4"/>
          <p:cNvSpPr txBox="1">
            <a:spLocks noChangeArrowheads="1"/>
          </p:cNvSpPr>
          <p:nvPr/>
        </p:nvSpPr>
        <p:spPr bwMode="auto">
          <a:xfrm>
            <a:off x="2209800" y="990600"/>
            <a:ext cx="6705600" cy="512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eaLnBrk="0" hangingPunct="0">
              <a:defRPr>
                <a:solidFill>
                  <a:schemeClr val="tx1"/>
                </a:solidFill>
                <a:latin typeface="Calibri" pitchFamily="34" charset="0"/>
              </a:defRPr>
            </a:lvl2pPr>
            <a:lvl3pPr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lvl="1" eaLnBrk="1" hangingPunct="1"/>
            <a:r>
              <a:rPr lang="en-US" sz="2000"/>
              <a:t>The World Business Council for Sustainable Development definition of CSR</a:t>
            </a:r>
          </a:p>
          <a:p>
            <a:pPr lvl="2" eaLnBrk="1" hangingPunct="1"/>
            <a:r>
              <a:rPr lang="en-US" sz="2000" b="1"/>
              <a:t>The continuing commitment of business to behave ethically and contribute to economic development while improving the quality of life of their workforce and their families as well as the local community and society at large</a:t>
            </a:r>
          </a:p>
          <a:p>
            <a:pPr eaLnBrk="1" hangingPunct="1">
              <a:spcBef>
                <a:spcPct val="50000"/>
              </a:spcBef>
            </a:pPr>
            <a:r>
              <a:rPr lang="en-US" sz="2000"/>
              <a:t>President of WBCSD said </a:t>
            </a:r>
          </a:p>
          <a:p>
            <a:pPr eaLnBrk="1" hangingPunct="1">
              <a:spcBef>
                <a:spcPct val="50000"/>
              </a:spcBef>
            </a:pPr>
            <a:r>
              <a:rPr lang="en-US" sz="2000"/>
              <a:t>“there  is no universal definition of CSR because the concept is always being redefined it is up to the companies to find their magnetic north’</a:t>
            </a:r>
          </a:p>
          <a:p>
            <a:pPr eaLnBrk="1" hangingPunct="1">
              <a:spcBef>
                <a:spcPct val="50000"/>
              </a:spcBef>
            </a:pPr>
            <a:r>
              <a:rPr lang="en-US" sz="2000"/>
              <a:t>The values and principals are the companies internal compass that help the company to stay on the ethical path.</a:t>
            </a:r>
          </a:p>
          <a:p>
            <a:pPr eaLnBrk="1" hangingPunct="1">
              <a:spcBef>
                <a:spcPct val="50000"/>
              </a:spcBef>
            </a:pPr>
            <a:endParaRPr lang="en-US" sz="2000"/>
          </a:p>
          <a:p>
            <a:pPr eaLnBrk="1" hangingPunct="1">
              <a:spcBef>
                <a:spcPct val="50000"/>
              </a:spcBef>
            </a:pPr>
            <a:r>
              <a:rPr lang="en-US" sz="2000"/>
              <a:t> </a:t>
            </a:r>
          </a:p>
        </p:txBody>
      </p:sp>
    </p:spTree>
    <p:extLst>
      <p:ext uri="{BB962C8B-B14F-4D97-AF65-F5344CB8AC3E}">
        <p14:creationId xmlns:p14="http://schemas.microsoft.com/office/powerpoint/2010/main" xmlns="" val="2359175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38E618BB-E5D5-401D-BF68-82444461B0A2}" type="slidenum">
              <a:rPr lang="en-US" sz="1200">
                <a:solidFill>
                  <a:schemeClr val="tx1">
                    <a:tint val="75000"/>
                  </a:schemeClr>
                </a:solidFill>
                <a:latin typeface="+mn-lt"/>
              </a:rPr>
              <a:pPr algn="r" fontAlgn="auto">
                <a:spcBef>
                  <a:spcPts val="0"/>
                </a:spcBef>
                <a:spcAft>
                  <a:spcPts val="0"/>
                </a:spcAft>
                <a:defRPr/>
              </a:pPr>
              <a:t>3</a:t>
            </a:fld>
            <a:endParaRPr lang="en-US" sz="1200">
              <a:solidFill>
                <a:schemeClr val="tx1">
                  <a:tint val="75000"/>
                </a:schemeClr>
              </a:solidFill>
              <a:latin typeface="+mn-lt"/>
            </a:endParaRPr>
          </a:p>
        </p:txBody>
      </p:sp>
      <p:sp>
        <p:nvSpPr>
          <p:cNvPr id="21508" name="Rectangle 4"/>
          <p:cNvSpPr>
            <a:spLocks noChangeArrowheads="1"/>
          </p:cNvSpPr>
          <p:nvPr/>
        </p:nvSpPr>
        <p:spPr bwMode="auto">
          <a:xfrm>
            <a:off x="2286000" y="1528763"/>
            <a:ext cx="6629400" cy="512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000"/>
              <a:t>Milton Friedman said</a:t>
            </a:r>
          </a:p>
          <a:p>
            <a:r>
              <a:rPr lang="en-US" sz="2000"/>
              <a:t>“there is one and only one social responsibility of business – to use resources and engage in activities designed to create profit so long as it stays within the rule of the game which is to say engage in open and free competition without deception and fraud’</a:t>
            </a:r>
          </a:p>
          <a:p>
            <a:endParaRPr lang="en-US" sz="2000"/>
          </a:p>
          <a:p>
            <a:endParaRPr lang="en-US" sz="2000"/>
          </a:p>
          <a:p>
            <a:r>
              <a:rPr lang="en-US" sz="2000"/>
              <a:t>Shortcomings</a:t>
            </a:r>
          </a:p>
          <a:p>
            <a:pPr>
              <a:buFontTx/>
              <a:buChar char="•"/>
            </a:pPr>
            <a:r>
              <a:rPr lang="en-US" sz="2000"/>
              <a:t>Lack of morals among the practitioners of business</a:t>
            </a:r>
          </a:p>
          <a:p>
            <a:pPr>
              <a:buFontTx/>
              <a:buChar char="•"/>
            </a:pPr>
            <a:r>
              <a:rPr lang="en-US" sz="2000"/>
              <a:t>Well ordered civil society in which business operate</a:t>
            </a:r>
          </a:p>
          <a:p>
            <a:pPr>
              <a:buFontTx/>
              <a:buChar char="•"/>
            </a:pPr>
            <a:r>
              <a:rPr lang="en-US" sz="2000"/>
              <a:t>Less importance to production and distribution as compared to exchange and free economy concept is violated which says free entry and free exit and equal sharing of information</a:t>
            </a:r>
          </a:p>
          <a:p>
            <a:endParaRPr lang="en-US" sz="2000"/>
          </a:p>
          <a:p>
            <a:pPr>
              <a:spcBef>
                <a:spcPct val="50000"/>
              </a:spcBef>
            </a:pPr>
            <a:endParaRPr lang="en-US" sz="2000"/>
          </a:p>
        </p:txBody>
      </p:sp>
    </p:spTree>
    <p:extLst>
      <p:ext uri="{BB962C8B-B14F-4D97-AF65-F5344CB8AC3E}">
        <p14:creationId xmlns:p14="http://schemas.microsoft.com/office/powerpoint/2010/main" xmlns="" val="19053789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20ED3F49-1928-4B34-8D5A-CDE9CC2E71F9}" type="slidenum">
              <a:rPr lang="en-US" sz="1200">
                <a:solidFill>
                  <a:schemeClr val="tx1">
                    <a:tint val="75000"/>
                  </a:schemeClr>
                </a:solidFill>
                <a:latin typeface="+mn-lt"/>
              </a:rPr>
              <a:pPr algn="r" fontAlgn="auto">
                <a:spcBef>
                  <a:spcPts val="0"/>
                </a:spcBef>
                <a:spcAft>
                  <a:spcPts val="0"/>
                </a:spcAft>
                <a:defRPr/>
              </a:pPr>
              <a:t>4</a:t>
            </a:fld>
            <a:endParaRPr lang="en-US" sz="1200">
              <a:solidFill>
                <a:schemeClr val="tx1">
                  <a:tint val="75000"/>
                </a:schemeClr>
              </a:solidFill>
              <a:latin typeface="+mn-lt"/>
            </a:endParaRPr>
          </a:p>
        </p:txBody>
      </p:sp>
      <p:sp>
        <p:nvSpPr>
          <p:cNvPr id="22532" name="TextBox 5"/>
          <p:cNvSpPr txBox="1">
            <a:spLocks noChangeArrowheads="1"/>
          </p:cNvSpPr>
          <p:nvPr/>
        </p:nvSpPr>
        <p:spPr bwMode="auto">
          <a:xfrm>
            <a:off x="2209800" y="1066800"/>
            <a:ext cx="6705600"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en-US"/>
              <a:t>Economic perspective</a:t>
            </a:r>
          </a:p>
          <a:p>
            <a:pPr eaLnBrk="1" hangingPunct="1">
              <a:buFont typeface="Arial" charset="0"/>
              <a:buChar char="•"/>
            </a:pPr>
            <a:r>
              <a:rPr lang="en-US"/>
              <a:t>Greatest social satisfaction is when individuals pursue self interest</a:t>
            </a:r>
          </a:p>
          <a:p>
            <a:pPr eaLnBrk="1" hangingPunct="1">
              <a:buFont typeface="Arial" charset="0"/>
              <a:buChar char="•"/>
            </a:pPr>
            <a:r>
              <a:rPr lang="en-US"/>
              <a:t>Government alone cannot alone bear responsibility</a:t>
            </a:r>
          </a:p>
          <a:p>
            <a:pPr lvl="1" eaLnBrk="1" hangingPunct="1">
              <a:buFont typeface="Arial" charset="0"/>
              <a:buChar char="•"/>
            </a:pPr>
            <a:r>
              <a:rPr lang="en-US"/>
              <a:t>Resulted in looking beyond economic gains</a:t>
            </a:r>
          </a:p>
          <a:p>
            <a:pPr lvl="1" eaLnBrk="1" hangingPunct="1">
              <a:buFont typeface="Arial" charset="0"/>
              <a:buChar char="•"/>
            </a:pPr>
            <a:r>
              <a:rPr lang="en-US"/>
              <a:t>Development of duty / responsibility perspective</a:t>
            </a:r>
          </a:p>
          <a:p>
            <a:pPr lvl="1" eaLnBrk="1" hangingPunct="1">
              <a:buFont typeface="Arial" charset="0"/>
              <a:buChar char="•"/>
            </a:pPr>
            <a:r>
              <a:rPr lang="en-US"/>
              <a:t>Aspect cannot be ignored by businesses</a:t>
            </a:r>
          </a:p>
          <a:p>
            <a:pPr lvl="1" eaLnBrk="1" hangingPunct="1">
              <a:buFont typeface="Arial" charset="0"/>
              <a:buChar char="•"/>
            </a:pPr>
            <a:endParaRPr lang="en-US"/>
          </a:p>
        </p:txBody>
      </p:sp>
      <p:sp>
        <p:nvSpPr>
          <p:cNvPr id="22533" name="TextBox 6"/>
          <p:cNvSpPr txBox="1">
            <a:spLocks noChangeArrowheads="1"/>
          </p:cNvSpPr>
          <p:nvPr/>
        </p:nvSpPr>
        <p:spPr bwMode="auto">
          <a:xfrm>
            <a:off x="2286000" y="3276600"/>
            <a:ext cx="640080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en-US" dirty="0"/>
              <a:t>Common good</a:t>
            </a:r>
          </a:p>
          <a:p>
            <a:pPr eaLnBrk="1" hangingPunct="1">
              <a:buFont typeface="Arial" charset="0"/>
              <a:buChar char="•"/>
            </a:pPr>
            <a:r>
              <a:rPr lang="en-US" dirty="0"/>
              <a:t>Keith Davis: The consideration of social needs wants and desire  by the organization </a:t>
            </a:r>
            <a:r>
              <a:rPr lang="en-US" dirty="0" smtClean="0"/>
              <a:t>decision </a:t>
            </a:r>
            <a:r>
              <a:rPr lang="en-US" dirty="0"/>
              <a:t>makers can be considered as CSR</a:t>
            </a:r>
          </a:p>
          <a:p>
            <a:pPr eaLnBrk="1" hangingPunct="1">
              <a:buFont typeface="Arial" charset="0"/>
              <a:buChar char="•"/>
            </a:pPr>
            <a:r>
              <a:rPr lang="en-US" dirty="0"/>
              <a:t>Hopkins: </a:t>
            </a:r>
            <a:r>
              <a:rPr lang="en-US" dirty="0" smtClean="0"/>
              <a:t>CSR </a:t>
            </a:r>
            <a:r>
              <a:rPr lang="en-US" dirty="0"/>
              <a:t>is concerned with treating stakeholders ethically or in a socially </a:t>
            </a:r>
            <a:r>
              <a:rPr lang="en-US" dirty="0" smtClean="0"/>
              <a:t>responsible </a:t>
            </a:r>
            <a:r>
              <a:rPr lang="en-US" dirty="0"/>
              <a:t>manner</a:t>
            </a:r>
          </a:p>
        </p:txBody>
      </p:sp>
    </p:spTree>
    <p:extLst>
      <p:ext uri="{BB962C8B-B14F-4D97-AF65-F5344CB8AC3E}">
        <p14:creationId xmlns:p14="http://schemas.microsoft.com/office/powerpoint/2010/main" xmlns="" val="41823676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D43DA11D-F2D1-472E-B196-34C87959968B}" type="slidenum">
              <a:rPr lang="en-US" sz="1200">
                <a:solidFill>
                  <a:schemeClr val="tx1">
                    <a:tint val="75000"/>
                  </a:schemeClr>
                </a:solidFill>
                <a:latin typeface="+mn-lt"/>
              </a:rPr>
              <a:pPr algn="r" fontAlgn="auto">
                <a:spcBef>
                  <a:spcPts val="0"/>
                </a:spcBef>
                <a:spcAft>
                  <a:spcPts val="0"/>
                </a:spcAft>
                <a:defRPr/>
              </a:pPr>
              <a:t>5</a:t>
            </a:fld>
            <a:endParaRPr lang="en-US" sz="1200">
              <a:solidFill>
                <a:schemeClr val="tx1">
                  <a:tint val="75000"/>
                </a:schemeClr>
              </a:solidFill>
              <a:latin typeface="+mn-lt"/>
            </a:endParaRPr>
          </a:p>
        </p:txBody>
      </p:sp>
      <p:sp>
        <p:nvSpPr>
          <p:cNvPr id="23556" name="TextBox 3"/>
          <p:cNvSpPr txBox="1">
            <a:spLocks noChangeArrowheads="1"/>
          </p:cNvSpPr>
          <p:nvPr/>
        </p:nvSpPr>
        <p:spPr bwMode="auto">
          <a:xfrm>
            <a:off x="2209800" y="1143000"/>
            <a:ext cx="6705600" cy="5078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en-US"/>
              <a:t>CSR as a continuum</a:t>
            </a:r>
          </a:p>
          <a:p>
            <a:pPr eaLnBrk="1" hangingPunct="1">
              <a:buFont typeface="Arial" charset="0"/>
              <a:buChar char="•"/>
            </a:pPr>
            <a:r>
              <a:rPr lang="en-US"/>
              <a:t>Simon Zadek Development if CSR in terms of three genenrations</a:t>
            </a:r>
          </a:p>
          <a:p>
            <a:pPr lvl="1" eaLnBrk="1" hangingPunct="1">
              <a:buFont typeface="Arial" charset="0"/>
              <a:buChar char="•"/>
            </a:pPr>
            <a:r>
              <a:rPr lang="en-US"/>
              <a:t>First generation: CSR does not interfere with commercial success</a:t>
            </a:r>
          </a:p>
          <a:p>
            <a:pPr lvl="1" eaLnBrk="1" hangingPunct="1">
              <a:buFont typeface="Arial" charset="0"/>
              <a:buChar char="•"/>
            </a:pPr>
            <a:r>
              <a:rPr lang="en-US"/>
              <a:t>Second generation: integral part of long term strategy</a:t>
            </a:r>
          </a:p>
          <a:p>
            <a:pPr lvl="1" eaLnBrk="1" hangingPunct="1">
              <a:buFont typeface="Arial" charset="0"/>
              <a:buChar char="•"/>
            </a:pPr>
            <a:r>
              <a:rPr lang="en-US"/>
              <a:t>Third geneation: significant contributions towards isue as poverty, environment degradation education etc</a:t>
            </a:r>
          </a:p>
          <a:p>
            <a:pPr eaLnBrk="1" hangingPunct="1">
              <a:buFont typeface="Arial" charset="0"/>
              <a:buChar char="•"/>
            </a:pPr>
            <a:r>
              <a:rPr lang="en-US"/>
              <a:t>Archie B. Carrol: CSR is a four stage continuum</a:t>
            </a:r>
          </a:p>
          <a:p>
            <a:pPr lvl="1" eaLnBrk="1" hangingPunct="1">
              <a:buFont typeface="Arial" charset="0"/>
              <a:buChar char="•"/>
            </a:pPr>
            <a:r>
              <a:rPr lang="en-US"/>
              <a:t>Economic goals</a:t>
            </a:r>
          </a:p>
          <a:p>
            <a:pPr lvl="1" eaLnBrk="1" hangingPunct="1">
              <a:buFont typeface="Arial" charset="0"/>
              <a:buChar char="•"/>
            </a:pPr>
            <a:r>
              <a:rPr lang="en-US"/>
              <a:t>Legal goials</a:t>
            </a:r>
          </a:p>
          <a:p>
            <a:pPr lvl="1" eaLnBrk="1" hangingPunct="1">
              <a:buFont typeface="Arial" charset="0"/>
              <a:buChar char="•"/>
            </a:pPr>
            <a:r>
              <a:rPr lang="en-US"/>
              <a:t>Ethical goals</a:t>
            </a:r>
          </a:p>
          <a:p>
            <a:pPr lvl="1" eaLnBrk="1" hangingPunct="1">
              <a:buFont typeface="Arial" charset="0"/>
              <a:buChar char="•"/>
            </a:pPr>
            <a:r>
              <a:rPr lang="en-US"/>
              <a:t>Discretionary goals</a:t>
            </a:r>
          </a:p>
          <a:p>
            <a:pPr eaLnBrk="1" hangingPunct="1">
              <a:buFont typeface="Arial" charset="0"/>
              <a:buChar char="•"/>
            </a:pPr>
            <a:r>
              <a:rPr lang="en-US"/>
              <a:t>Fitch said that CSR is an attempt to resolve social problems caused by businesses</a:t>
            </a:r>
          </a:p>
          <a:p>
            <a:pPr eaLnBrk="1" hangingPunct="1">
              <a:buFont typeface="Arial" charset="0"/>
              <a:buChar char="•"/>
            </a:pPr>
            <a:r>
              <a:rPr lang="en-US"/>
              <a:t>Bowie says it is the interest of the busines to adopt a view of CSR that includes a duty to help solve social problem and not as a duty that will benefit the business</a:t>
            </a:r>
          </a:p>
          <a:p>
            <a:pPr lvl="1" eaLnBrk="1" hangingPunct="1">
              <a:buFont typeface="Arial" charset="0"/>
              <a:buChar char="•"/>
            </a:pPr>
            <a:endParaRPr lang="en-US"/>
          </a:p>
        </p:txBody>
      </p:sp>
    </p:spTree>
    <p:extLst>
      <p:ext uri="{BB962C8B-B14F-4D97-AF65-F5344CB8AC3E}">
        <p14:creationId xmlns:p14="http://schemas.microsoft.com/office/powerpoint/2010/main" xmlns="" val="2017295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B511E8DE-CE9A-4207-86ED-87950F6CA3AB}" type="slidenum">
              <a:rPr lang="en-US" sz="1200">
                <a:solidFill>
                  <a:schemeClr val="tx1">
                    <a:tint val="75000"/>
                  </a:schemeClr>
                </a:solidFill>
                <a:latin typeface="+mn-lt"/>
              </a:rPr>
              <a:pPr algn="r" fontAlgn="auto">
                <a:spcBef>
                  <a:spcPts val="0"/>
                </a:spcBef>
                <a:spcAft>
                  <a:spcPts val="0"/>
                </a:spcAft>
                <a:defRPr/>
              </a:pPr>
              <a:t>6</a:t>
            </a:fld>
            <a:endParaRPr lang="en-US" sz="1200">
              <a:solidFill>
                <a:schemeClr val="tx1">
                  <a:tint val="75000"/>
                </a:schemeClr>
              </a:solidFill>
              <a:latin typeface="+mn-lt"/>
            </a:endParaRPr>
          </a:p>
        </p:txBody>
      </p:sp>
      <p:sp>
        <p:nvSpPr>
          <p:cNvPr id="24580" name="TextBox 3"/>
          <p:cNvSpPr txBox="1">
            <a:spLocks noChangeArrowheads="1"/>
          </p:cNvSpPr>
          <p:nvPr/>
        </p:nvSpPr>
        <p:spPr bwMode="auto">
          <a:xfrm>
            <a:off x="2362200" y="1143000"/>
            <a:ext cx="6248400" cy="41549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en-US" sz="2400" dirty="0"/>
              <a:t>CSR now is not only the </a:t>
            </a:r>
            <a:r>
              <a:rPr lang="en-US" sz="2400" dirty="0" smtClean="0"/>
              <a:t>maximization </a:t>
            </a:r>
            <a:r>
              <a:rPr lang="en-US" sz="2400" dirty="0"/>
              <a:t>of </a:t>
            </a:r>
            <a:r>
              <a:rPr lang="en-US" sz="2400" dirty="0" smtClean="0"/>
              <a:t>share holders value </a:t>
            </a:r>
            <a:r>
              <a:rPr lang="en-US" sz="2400" dirty="0"/>
              <a:t>but also of stakeholders value. It is about the management of a company’s impact on stakeholders, the environment and the community in which it operates. It </a:t>
            </a:r>
            <a:r>
              <a:rPr lang="en-US" sz="2400" dirty="0" smtClean="0"/>
              <a:t>is </a:t>
            </a:r>
            <a:r>
              <a:rPr lang="en-US" sz="2400" dirty="0"/>
              <a:t>about the integrity with which the company </a:t>
            </a:r>
            <a:r>
              <a:rPr lang="en-US" sz="2400" dirty="0" smtClean="0"/>
              <a:t>governs </a:t>
            </a:r>
            <a:r>
              <a:rPr lang="en-US" sz="2400" dirty="0"/>
              <a:t>itself , how it fulfills its mission, the values it has, what it wants to stand for, and how it engages with transparency. Hence the organization have to move from the </a:t>
            </a:r>
            <a:r>
              <a:rPr lang="en-US" sz="2400" dirty="0" smtClean="0"/>
              <a:t>financial </a:t>
            </a:r>
            <a:r>
              <a:rPr lang="en-US" sz="2400" dirty="0"/>
              <a:t>bottom line to social and environment bottom line</a:t>
            </a:r>
          </a:p>
        </p:txBody>
      </p:sp>
    </p:spTree>
    <p:extLst>
      <p:ext uri="{BB962C8B-B14F-4D97-AF65-F5344CB8AC3E}">
        <p14:creationId xmlns:p14="http://schemas.microsoft.com/office/powerpoint/2010/main" xmlns="" val="15342915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5B8425B7-1BC3-4EE2-89F0-A6735E096024}" type="slidenum">
              <a:rPr lang="en-US" sz="1200">
                <a:solidFill>
                  <a:schemeClr val="tx1">
                    <a:tint val="75000"/>
                  </a:schemeClr>
                </a:solidFill>
                <a:latin typeface="+mn-lt"/>
              </a:rPr>
              <a:pPr algn="r" fontAlgn="auto">
                <a:spcBef>
                  <a:spcPts val="0"/>
                </a:spcBef>
                <a:spcAft>
                  <a:spcPts val="0"/>
                </a:spcAft>
                <a:defRPr/>
              </a:pPr>
              <a:t>7</a:t>
            </a:fld>
            <a:endParaRPr lang="en-US" sz="1200">
              <a:solidFill>
                <a:schemeClr val="tx1">
                  <a:tint val="75000"/>
                </a:schemeClr>
              </a:solidFill>
              <a:latin typeface="+mn-lt"/>
            </a:endParaRPr>
          </a:p>
        </p:txBody>
      </p:sp>
      <p:sp>
        <p:nvSpPr>
          <p:cNvPr id="2" name="TextBox 1"/>
          <p:cNvSpPr txBox="1"/>
          <p:nvPr/>
        </p:nvSpPr>
        <p:spPr>
          <a:xfrm>
            <a:off x="2209800" y="914400"/>
            <a:ext cx="6705600" cy="3970318"/>
          </a:xfrm>
          <a:prstGeom prst="rect">
            <a:avLst/>
          </a:prstGeom>
          <a:noFill/>
        </p:spPr>
        <p:txBody>
          <a:bodyPr wrap="square" rtlCol="0">
            <a:spAutoFit/>
          </a:bodyPr>
          <a:lstStyle/>
          <a:p>
            <a:r>
              <a:rPr lang="en-US" dirty="0" smtClean="0"/>
              <a:t>Understanding CSR</a:t>
            </a:r>
          </a:p>
          <a:p>
            <a:pPr marL="285750" indent="-285750">
              <a:buFont typeface="Arial" pitchFamily="34" charset="0"/>
              <a:buChar char="•"/>
            </a:pPr>
            <a:r>
              <a:rPr lang="en-US" dirty="0" smtClean="0"/>
              <a:t>Goes beyond philanthropy</a:t>
            </a:r>
          </a:p>
          <a:p>
            <a:pPr marL="285750" indent="-285750">
              <a:buFont typeface="Arial" pitchFamily="34" charset="0"/>
              <a:buChar char="•"/>
            </a:pPr>
            <a:r>
              <a:rPr lang="en-US" dirty="0" smtClean="0"/>
              <a:t>Four aspect of CSR</a:t>
            </a:r>
          </a:p>
          <a:p>
            <a:pPr marL="742950" lvl="1" indent="-285750">
              <a:buFont typeface="Arial" pitchFamily="34" charset="0"/>
              <a:buChar char="•"/>
            </a:pPr>
            <a:r>
              <a:rPr lang="en-US" dirty="0" smtClean="0"/>
              <a:t>Responsibility</a:t>
            </a:r>
          </a:p>
          <a:p>
            <a:pPr marL="742950" lvl="1" indent="-285750">
              <a:buFont typeface="Arial" pitchFamily="34" charset="0"/>
              <a:buChar char="•"/>
            </a:pPr>
            <a:r>
              <a:rPr lang="en-US" dirty="0" smtClean="0"/>
              <a:t>Accountability</a:t>
            </a:r>
          </a:p>
          <a:p>
            <a:pPr marL="742950" lvl="1" indent="-285750">
              <a:buFont typeface="Arial" pitchFamily="34" charset="0"/>
              <a:buChar char="•"/>
            </a:pPr>
            <a:r>
              <a:rPr lang="en-US" dirty="0" smtClean="0"/>
              <a:t>Sustainability</a:t>
            </a:r>
          </a:p>
          <a:p>
            <a:pPr marL="742950" lvl="1" indent="-285750">
              <a:buFont typeface="Arial" pitchFamily="34" charset="0"/>
              <a:buChar char="•"/>
            </a:pPr>
            <a:r>
              <a:rPr lang="en-US" dirty="0" smtClean="0"/>
              <a:t>Social contract</a:t>
            </a:r>
          </a:p>
          <a:p>
            <a:pPr marL="285750" indent="-285750">
              <a:buFont typeface="Arial" pitchFamily="34" charset="0"/>
              <a:buChar char="•"/>
            </a:pPr>
            <a:r>
              <a:rPr lang="en-US" dirty="0" smtClean="0"/>
              <a:t>Responsibility</a:t>
            </a:r>
          </a:p>
          <a:p>
            <a:pPr marL="742950" lvl="1" indent="-285750">
              <a:buFont typeface="Arial" pitchFamily="34" charset="0"/>
              <a:buChar char="•"/>
            </a:pPr>
            <a:r>
              <a:rPr lang="en-US" dirty="0" smtClean="0"/>
              <a:t>Distinction between, corporate social performance, corporate social responsibility and corporate social responsiveness</a:t>
            </a:r>
          </a:p>
          <a:p>
            <a:pPr marL="742950" lvl="1" indent="-285750">
              <a:buFont typeface="Arial" pitchFamily="34" charset="0"/>
              <a:buChar char="•"/>
            </a:pPr>
            <a:r>
              <a:rPr lang="en-US" dirty="0" smtClean="0"/>
              <a:t>CRP is management of corporate relationships with its stake holders</a:t>
            </a:r>
          </a:p>
          <a:p>
            <a:pPr marL="742950" lvl="1" indent="-285750">
              <a:buFont typeface="Arial" pitchFamily="34" charset="0"/>
              <a:buChar char="•"/>
            </a:pPr>
            <a:r>
              <a:rPr lang="en-US" dirty="0" smtClean="0"/>
              <a:t>Corporate social responsiveness is capacity of a corporation to respond to social pressures</a:t>
            </a:r>
            <a:endParaRPr lang="en-US" dirty="0"/>
          </a:p>
        </p:txBody>
      </p:sp>
    </p:spTree>
    <p:extLst>
      <p:ext uri="{BB962C8B-B14F-4D97-AF65-F5344CB8AC3E}">
        <p14:creationId xmlns:p14="http://schemas.microsoft.com/office/powerpoint/2010/main" xmlns="" val="4518014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21FB8E40-2F5E-498E-898E-A048414C90EB}" type="slidenum">
              <a:rPr lang="en-US" sz="1200">
                <a:solidFill>
                  <a:schemeClr val="tx1">
                    <a:tint val="75000"/>
                  </a:schemeClr>
                </a:solidFill>
                <a:latin typeface="+mn-lt"/>
              </a:rPr>
              <a:pPr algn="r" fontAlgn="auto">
                <a:spcBef>
                  <a:spcPts val="0"/>
                </a:spcBef>
                <a:spcAft>
                  <a:spcPts val="0"/>
                </a:spcAft>
                <a:defRPr/>
              </a:pPr>
              <a:t>8</a:t>
            </a:fld>
            <a:endParaRPr lang="en-US" sz="1200">
              <a:solidFill>
                <a:schemeClr val="tx1">
                  <a:tint val="75000"/>
                </a:schemeClr>
              </a:solidFill>
              <a:latin typeface="+mn-lt"/>
            </a:endParaRPr>
          </a:p>
        </p:txBody>
      </p:sp>
      <p:sp>
        <p:nvSpPr>
          <p:cNvPr id="2" name="TextBox 1"/>
          <p:cNvSpPr txBox="1"/>
          <p:nvPr/>
        </p:nvSpPr>
        <p:spPr>
          <a:xfrm>
            <a:off x="2209800" y="838200"/>
            <a:ext cx="6705600" cy="5909310"/>
          </a:xfrm>
          <a:prstGeom prst="rect">
            <a:avLst/>
          </a:prstGeom>
          <a:noFill/>
        </p:spPr>
        <p:txBody>
          <a:bodyPr wrap="square" rtlCol="0">
            <a:spAutoFit/>
          </a:bodyPr>
          <a:lstStyle/>
          <a:p>
            <a:r>
              <a:rPr lang="en-US" dirty="0" smtClean="0"/>
              <a:t>Creativity view of history</a:t>
            </a:r>
          </a:p>
          <a:p>
            <a:pPr marL="285750" indent="-285750">
              <a:buFont typeface="Arial" pitchFamily="34" charset="0"/>
              <a:buChar char="•"/>
            </a:pPr>
            <a:r>
              <a:rPr lang="en-US" dirty="0" smtClean="0"/>
              <a:t>Creativity and innovation to deal with the challenges</a:t>
            </a:r>
          </a:p>
          <a:p>
            <a:r>
              <a:rPr lang="en-US" dirty="0" smtClean="0"/>
              <a:t>Liberation view of history</a:t>
            </a:r>
          </a:p>
          <a:p>
            <a:pPr marL="285750" indent="-285750">
              <a:buFont typeface="Arial" pitchFamily="34" charset="0"/>
              <a:buChar char="•"/>
            </a:pPr>
            <a:r>
              <a:rPr lang="en-US" dirty="0" smtClean="0"/>
              <a:t>Learn lesson of empowerment and fall of the fittest (need for improvement and better understanding of change</a:t>
            </a:r>
          </a:p>
          <a:p>
            <a:pPr marL="285750" indent="-285750">
              <a:buFont typeface="Arial" pitchFamily="34" charset="0"/>
              <a:buChar char="•"/>
            </a:pPr>
            <a:r>
              <a:rPr lang="en-US" dirty="0" smtClean="0"/>
              <a:t>Ethically accepted corporate activity and profit making are not mutually exclusive</a:t>
            </a:r>
          </a:p>
          <a:p>
            <a:pPr marL="285750" indent="-285750">
              <a:buFont typeface="Arial" pitchFamily="34" charset="0"/>
              <a:buChar char="•"/>
            </a:pPr>
            <a:r>
              <a:rPr lang="en-US" dirty="0" smtClean="0"/>
              <a:t>Relationship between victor and victor (domination, exploitation and oppression)</a:t>
            </a:r>
          </a:p>
          <a:p>
            <a:pPr marL="742950" lvl="1" indent="-285750">
              <a:buFont typeface="Arial" pitchFamily="34" charset="0"/>
              <a:buChar char="•"/>
            </a:pPr>
            <a:r>
              <a:rPr lang="en-US" dirty="0" smtClean="0"/>
              <a:t>Corporations </a:t>
            </a:r>
            <a:r>
              <a:rPr lang="en-US" dirty="0" err="1" smtClean="0"/>
              <a:t>Vs</a:t>
            </a:r>
            <a:r>
              <a:rPr lang="en-US" dirty="0" smtClean="0"/>
              <a:t> Society</a:t>
            </a:r>
          </a:p>
          <a:p>
            <a:pPr marL="742950" lvl="1" indent="-285750">
              <a:buFont typeface="Arial" pitchFamily="34" charset="0"/>
              <a:buChar char="•"/>
            </a:pPr>
            <a:r>
              <a:rPr lang="en-US" dirty="0" smtClean="0"/>
              <a:t>This way or profit making not sustainable. Results in degradation and social upheaval</a:t>
            </a:r>
          </a:p>
          <a:p>
            <a:pPr marL="285750" indent="-285750">
              <a:buFont typeface="Arial" pitchFamily="34" charset="0"/>
              <a:buChar char="•"/>
            </a:pPr>
            <a:r>
              <a:rPr lang="en-US" dirty="0" smtClean="0"/>
              <a:t>Accountability</a:t>
            </a:r>
          </a:p>
          <a:p>
            <a:pPr marL="742950" lvl="1" indent="-285750">
              <a:buFont typeface="Arial" pitchFamily="34" charset="0"/>
              <a:buChar char="•"/>
            </a:pPr>
            <a:r>
              <a:rPr lang="en-US" dirty="0" smtClean="0"/>
              <a:t>Inner circle: clear cut responsibilities for the efficient execution of the economic function</a:t>
            </a:r>
          </a:p>
          <a:p>
            <a:pPr marL="742950" lvl="1" indent="-285750">
              <a:buFont typeface="Arial" pitchFamily="34" charset="0"/>
              <a:buChar char="•"/>
            </a:pPr>
            <a:r>
              <a:rPr lang="en-US" dirty="0" smtClean="0"/>
              <a:t>Intermediate circle: responsibility to exercise the economic function with sensitive awareness of changing social values and priorities</a:t>
            </a:r>
          </a:p>
          <a:p>
            <a:pPr marL="742950" lvl="1" indent="-285750">
              <a:buFont typeface="Arial" pitchFamily="34" charset="0"/>
              <a:buChar char="•"/>
            </a:pPr>
            <a:r>
              <a:rPr lang="en-US" dirty="0" smtClean="0"/>
              <a:t>Outer circle: emerging responsibilities in actively improving the social environment</a:t>
            </a:r>
          </a:p>
          <a:p>
            <a:endParaRPr lang="en-US" dirty="0"/>
          </a:p>
        </p:txBody>
      </p:sp>
    </p:spTree>
    <p:extLst>
      <p:ext uri="{BB962C8B-B14F-4D97-AF65-F5344CB8AC3E}">
        <p14:creationId xmlns:p14="http://schemas.microsoft.com/office/powerpoint/2010/main" xmlns="" val="13559913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0D3410CF-6050-4BB2-8A28-B5476FC46426}" type="slidenum">
              <a:rPr lang="en-US" sz="1200">
                <a:solidFill>
                  <a:schemeClr val="tx1">
                    <a:tint val="75000"/>
                  </a:schemeClr>
                </a:solidFill>
                <a:latin typeface="+mn-lt"/>
              </a:rPr>
              <a:pPr algn="r" fontAlgn="auto">
                <a:spcBef>
                  <a:spcPts val="0"/>
                </a:spcBef>
                <a:spcAft>
                  <a:spcPts val="0"/>
                </a:spcAft>
                <a:defRPr/>
              </a:pPr>
              <a:t>9</a:t>
            </a:fld>
            <a:endParaRPr lang="en-US" sz="1200">
              <a:solidFill>
                <a:schemeClr val="tx1">
                  <a:tint val="75000"/>
                </a:schemeClr>
              </a:solidFill>
              <a:latin typeface="+mn-lt"/>
            </a:endParaRPr>
          </a:p>
        </p:txBody>
      </p:sp>
      <p:sp>
        <p:nvSpPr>
          <p:cNvPr id="2" name="TextBox 1"/>
          <p:cNvSpPr txBox="1"/>
          <p:nvPr/>
        </p:nvSpPr>
        <p:spPr>
          <a:xfrm>
            <a:off x="2209800" y="990600"/>
            <a:ext cx="6705600" cy="3970318"/>
          </a:xfrm>
          <a:prstGeom prst="rect">
            <a:avLst/>
          </a:prstGeom>
          <a:noFill/>
        </p:spPr>
        <p:txBody>
          <a:bodyPr wrap="square" rtlCol="0">
            <a:spAutoFit/>
          </a:bodyPr>
          <a:lstStyle/>
          <a:p>
            <a:pPr marL="285750" indent="-285750">
              <a:buFont typeface="Arial" pitchFamily="34" charset="0"/>
              <a:buChar char="•"/>
            </a:pPr>
            <a:r>
              <a:rPr lang="en-US" dirty="0" smtClean="0"/>
              <a:t>Sustainability</a:t>
            </a:r>
          </a:p>
          <a:p>
            <a:pPr marL="742950" lvl="1" indent="-285750">
              <a:buFont typeface="Arial" pitchFamily="34" charset="0"/>
              <a:buChar char="•"/>
            </a:pPr>
            <a:r>
              <a:rPr lang="en-US" dirty="0" smtClean="0"/>
              <a:t>CSR requires revolution in the way that companies think and act</a:t>
            </a:r>
          </a:p>
          <a:p>
            <a:pPr marL="742950" lvl="1" indent="-285750">
              <a:buFont typeface="Arial" pitchFamily="34" charset="0"/>
              <a:buChar char="•"/>
            </a:pPr>
            <a:r>
              <a:rPr lang="en-US" dirty="0" smtClean="0"/>
              <a:t>The design, communication and implementation within the organization and society should be geared for support and motivation of all stakeholder. </a:t>
            </a:r>
          </a:p>
          <a:p>
            <a:pPr marL="285750" indent="-285750">
              <a:buFont typeface="Arial" pitchFamily="34" charset="0"/>
              <a:buChar char="•"/>
            </a:pPr>
            <a:r>
              <a:rPr lang="en-US" dirty="0" smtClean="0"/>
              <a:t>Social contract</a:t>
            </a:r>
          </a:p>
          <a:p>
            <a:pPr marL="742950" lvl="1" indent="-285750">
              <a:buFont typeface="Arial" pitchFamily="34" charset="0"/>
              <a:buChar char="•"/>
            </a:pPr>
            <a:r>
              <a:rPr lang="en-US" dirty="0" smtClean="0"/>
              <a:t>CSR just theory and not practical</a:t>
            </a:r>
          </a:p>
          <a:p>
            <a:pPr marL="742950" lvl="1" indent="-285750">
              <a:buFont typeface="Arial" pitchFamily="34" charset="0"/>
              <a:buChar char="•"/>
            </a:pPr>
            <a:r>
              <a:rPr lang="en-US" dirty="0" smtClean="0"/>
              <a:t>Survey a decade ago summarized that 81% executives say that wealth maximization and social involvement can go hand in hand</a:t>
            </a:r>
          </a:p>
          <a:p>
            <a:pPr marL="742950" lvl="1" indent="-285750">
              <a:buFont typeface="Arial" pitchFamily="34" charset="0"/>
              <a:buChar char="•"/>
            </a:pPr>
            <a:r>
              <a:rPr lang="en-US" dirty="0" smtClean="0"/>
              <a:t>Businesses have responded by short term program but no long term commitment</a:t>
            </a:r>
          </a:p>
          <a:p>
            <a:pPr marL="742950" lvl="1" indent="-285750">
              <a:buFont typeface="Arial" pitchFamily="34" charset="0"/>
              <a:buChar char="•"/>
            </a:pPr>
            <a:r>
              <a:rPr lang="en-US" dirty="0" smtClean="0"/>
              <a:t>Balance between CSR and profits</a:t>
            </a:r>
            <a:endParaRPr lang="en-US" dirty="0"/>
          </a:p>
        </p:txBody>
      </p:sp>
    </p:spTree>
    <p:extLst>
      <p:ext uri="{BB962C8B-B14F-4D97-AF65-F5344CB8AC3E}">
        <p14:creationId xmlns:p14="http://schemas.microsoft.com/office/powerpoint/2010/main" xmlns="" val="35974614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766</Words>
  <Application>Microsoft Office PowerPoint</Application>
  <PresentationFormat>On-screen Show (4:3)</PresentationFormat>
  <Paragraphs>104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3</cp:revision>
  <dcterms:created xsi:type="dcterms:W3CDTF">2012-12-11T10:13:25Z</dcterms:created>
  <dcterms:modified xsi:type="dcterms:W3CDTF">2012-12-11T12:13:26Z</dcterms:modified>
</cp:coreProperties>
</file>