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334" r:id="rId3"/>
    <p:sldId id="383" r:id="rId4"/>
    <p:sldId id="400" r:id="rId5"/>
    <p:sldId id="401" r:id="rId6"/>
    <p:sldId id="403" r:id="rId7"/>
    <p:sldId id="404" r:id="rId8"/>
    <p:sldId id="405" r:id="rId9"/>
    <p:sldId id="406" r:id="rId10"/>
    <p:sldId id="407" r:id="rId11"/>
    <p:sldId id="409" r:id="rId12"/>
    <p:sldId id="410" r:id="rId13"/>
    <p:sldId id="411" r:id="rId14"/>
    <p:sldId id="41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 xmlns:p14="http://schemas.microsoft.com/office/powerpoint/2010/main"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www.iso.org/obp/ui/"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www.iso.org/obp/ui/"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www.iso.org/obp/ui/"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29: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 xmlns:p14="http://schemas.microsoft.com/office/powerpoint/2010/main"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6" name="Rectangle 5"/>
          <p:cNvSpPr>
            <a:spLocks noGrp="1"/>
          </p:cNvSpPr>
          <p:nvPr/>
        </p:nvSpPr>
        <p:spPr bwMode="auto">
          <a:xfrm>
            <a:off x="685800" y="2286000"/>
            <a:ext cx="7772400" cy="228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800" b="1" smtClean="0"/>
              <a:t>Chapter 7</a:t>
            </a:r>
            <a:br>
              <a:rPr lang="en-US" sz="4800" b="1" smtClean="0"/>
            </a:br>
            <a:r>
              <a:rPr lang="en-US" sz="4800" b="1" smtClean="0"/>
              <a:t> SUSTAINABILITY AND ITS CHALLENGES</a:t>
            </a:r>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a:spLocks noGrp="1" noChangeArrowheads="1"/>
          </p:cNvSpPr>
          <p:nvPr/>
        </p:nvSpPr>
        <p:spPr bwMode="auto">
          <a:xfrm>
            <a:off x="2209800" y="1028700"/>
            <a:ext cx="6934200" cy="480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charset="0"/>
              <a:buNone/>
            </a:pPr>
            <a:r>
              <a:rPr lang="en-US" sz="2400" b="1" smtClean="0">
                <a:latin typeface="Baskerville Old Face" pitchFamily="18" charset="0"/>
              </a:rPr>
              <a:t>LEARNING OBJECTIVES</a:t>
            </a:r>
          </a:p>
          <a:p>
            <a:pPr eaLnBrk="1" hangingPunct="1"/>
            <a:r>
              <a:rPr lang="en-US" sz="2400" smtClean="0">
                <a:latin typeface="Baskerville Old Face" pitchFamily="18" charset="0"/>
              </a:rPr>
              <a:t>Understand capitalism and the relationship  between capitalism and sustainability </a:t>
            </a:r>
          </a:p>
          <a:p>
            <a:pPr eaLnBrk="1" hangingPunct="1"/>
            <a:r>
              <a:rPr lang="en-US" sz="2400" smtClean="0">
                <a:latin typeface="Baskerville Old Face" pitchFamily="18" charset="0"/>
              </a:rPr>
              <a:t>Understand the efforts to measure sustainability </a:t>
            </a:r>
          </a:p>
          <a:p>
            <a:pPr eaLnBrk="1" hangingPunct="1"/>
            <a:r>
              <a:rPr lang="en-US" sz="2400" smtClean="0">
                <a:latin typeface="Baskerville Old Face" pitchFamily="18" charset="0"/>
              </a:rPr>
              <a:t>Know the difficulties faced in the implementation of measurement frameworks</a:t>
            </a:r>
            <a:endParaRPr lang="en-US" sz="2400" b="1" smtClean="0">
              <a:latin typeface="Baskerville Old Face" pitchFamily="18" charset="0"/>
            </a:endParaRP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2" name="TextBox 1"/>
          <p:cNvSpPr txBox="1"/>
          <p:nvPr/>
        </p:nvSpPr>
        <p:spPr>
          <a:xfrm>
            <a:off x="2209800" y="914400"/>
            <a:ext cx="6705600" cy="4247317"/>
          </a:xfrm>
          <a:prstGeom prst="rect">
            <a:avLst/>
          </a:prstGeom>
          <a:noFill/>
        </p:spPr>
        <p:txBody>
          <a:bodyPr wrap="square" rtlCol="0">
            <a:spAutoFit/>
          </a:bodyPr>
          <a:lstStyle/>
          <a:p>
            <a:pPr marL="285750" indent="-285750">
              <a:buFont typeface="Arial" pitchFamily="34" charset="0"/>
              <a:buChar char="•"/>
            </a:pPr>
            <a:r>
              <a:rPr lang="en-US" dirty="0" smtClean="0"/>
              <a:t>Integrating CSR in Organization: Guidelines to Effective Change</a:t>
            </a:r>
          </a:p>
          <a:p>
            <a:pPr marL="742950" lvl="1" indent="-285750">
              <a:buFont typeface="Arial" pitchFamily="34" charset="0"/>
              <a:buChar char="•"/>
            </a:pPr>
            <a:r>
              <a:rPr lang="en-US" dirty="0" smtClean="0"/>
              <a:t>ISO 26000</a:t>
            </a:r>
          </a:p>
          <a:p>
            <a:pPr marL="742950" lvl="1" indent="-285750">
              <a:buFont typeface="Arial" pitchFamily="34" charset="0"/>
              <a:buChar char="•"/>
            </a:pPr>
            <a:r>
              <a:rPr lang="en-US" dirty="0" smtClean="0"/>
              <a:t>Triple bottom line</a:t>
            </a:r>
          </a:p>
          <a:p>
            <a:pPr marL="742950" lvl="1" indent="-285750">
              <a:buFont typeface="Arial" pitchFamily="34" charset="0"/>
              <a:buChar char="•"/>
            </a:pPr>
            <a:r>
              <a:rPr lang="en-US" dirty="0" smtClean="0"/>
              <a:t>Triple loop learning</a:t>
            </a:r>
          </a:p>
          <a:p>
            <a:pPr marL="285750" indent="-285750">
              <a:buFont typeface="Arial" pitchFamily="34" charset="0"/>
              <a:buChar char="•"/>
            </a:pPr>
            <a:r>
              <a:rPr lang="en-US" dirty="0" smtClean="0"/>
              <a:t>ISO 26000</a:t>
            </a:r>
          </a:p>
          <a:p>
            <a:pPr fontAlgn="base"/>
            <a:r>
              <a:rPr lang="en-US" dirty="0" smtClean="0"/>
              <a:t>	Business </a:t>
            </a:r>
            <a:r>
              <a:rPr lang="en-US" dirty="0"/>
              <a:t>and organizations do not operate in a vacuum. </a:t>
            </a:r>
            <a:r>
              <a:rPr lang="en-US" dirty="0" smtClean="0"/>
              <a:t>	Their </a:t>
            </a:r>
            <a:r>
              <a:rPr lang="en-US" dirty="0"/>
              <a:t>relationship to the society and environment in which </a:t>
            </a:r>
            <a:r>
              <a:rPr lang="en-US" dirty="0" smtClean="0"/>
              <a:t>	they </a:t>
            </a:r>
            <a:r>
              <a:rPr lang="en-US" dirty="0"/>
              <a:t>operate is a critical factor in their ability to continue to </a:t>
            </a:r>
            <a:r>
              <a:rPr lang="en-US" dirty="0" smtClean="0"/>
              <a:t>	operate </a:t>
            </a:r>
            <a:r>
              <a:rPr lang="en-US" dirty="0"/>
              <a:t>effectively. It is also increasingly being used as a </a:t>
            </a:r>
            <a:r>
              <a:rPr lang="en-US" dirty="0" smtClean="0"/>
              <a:t>	measure </a:t>
            </a:r>
            <a:r>
              <a:rPr lang="en-US" dirty="0"/>
              <a:t>of their overall performance.</a:t>
            </a:r>
          </a:p>
          <a:p>
            <a:pPr fontAlgn="base"/>
            <a:r>
              <a:rPr lang="en-US" dirty="0" smtClean="0"/>
              <a:t>	ISO </a:t>
            </a:r>
            <a:r>
              <a:rPr lang="en-US" dirty="0"/>
              <a:t>26000 provides guidance on how businesses and </a:t>
            </a:r>
            <a:r>
              <a:rPr lang="en-US" dirty="0" smtClean="0"/>
              <a:t>	organizations </a:t>
            </a:r>
            <a:r>
              <a:rPr lang="en-US" dirty="0"/>
              <a:t>can operate in a socially responsible way. This </a:t>
            </a:r>
            <a:r>
              <a:rPr lang="en-US" dirty="0" smtClean="0"/>
              <a:t>	means </a:t>
            </a:r>
            <a:r>
              <a:rPr lang="en-US" dirty="0"/>
              <a:t>acting in an ethical and transparent way that </a:t>
            </a:r>
            <a:r>
              <a:rPr lang="en-US" dirty="0" smtClean="0"/>
              <a:t>	contributes </a:t>
            </a:r>
            <a:r>
              <a:rPr lang="en-US" dirty="0"/>
              <a:t>to the health and welfare of society.</a:t>
            </a:r>
          </a:p>
          <a:p>
            <a:pPr marL="742950" lvl="1" indent="-285750">
              <a:buFont typeface="Arial" pitchFamily="34" charset="0"/>
              <a:buChar char="•"/>
            </a:pPr>
            <a:endParaRPr lang="en-US" dirty="0"/>
          </a:p>
        </p:txBody>
      </p:sp>
    </p:spTree>
    <p:extLst>
      <p:ext uri="{BB962C8B-B14F-4D97-AF65-F5344CB8AC3E}">
        <p14:creationId xmlns="" xmlns:p14="http://schemas.microsoft.com/office/powerpoint/2010/main" val="2259931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2" name="TextBox 1"/>
          <p:cNvSpPr txBox="1"/>
          <p:nvPr/>
        </p:nvSpPr>
        <p:spPr>
          <a:xfrm>
            <a:off x="2209800" y="990600"/>
            <a:ext cx="6705600" cy="3970318"/>
          </a:xfrm>
          <a:prstGeom prst="rect">
            <a:avLst/>
          </a:prstGeom>
          <a:noFill/>
        </p:spPr>
        <p:txBody>
          <a:bodyPr wrap="square" rtlCol="0">
            <a:spAutoFit/>
          </a:bodyPr>
          <a:lstStyle/>
          <a:p>
            <a:pPr marL="285750" indent="-285750">
              <a:buFont typeface="Arial" pitchFamily="34" charset="0"/>
              <a:buChar char="•"/>
            </a:pPr>
            <a:r>
              <a:rPr lang="en-US" dirty="0" smtClean="0"/>
              <a:t>ISO 26000</a:t>
            </a:r>
          </a:p>
          <a:p>
            <a:pPr fontAlgn="base"/>
            <a:r>
              <a:rPr lang="en-US" dirty="0" smtClean="0"/>
              <a:t>ISO </a:t>
            </a:r>
            <a:r>
              <a:rPr lang="en-US" dirty="0"/>
              <a:t>26000:2010 provides guidance rather than requirements, </a:t>
            </a:r>
            <a:r>
              <a:rPr lang="en-US" b="1" dirty="0"/>
              <a:t>so it cannot be certified to unlike some other well-known ISO standards</a:t>
            </a:r>
            <a:r>
              <a:rPr lang="en-US" dirty="0"/>
              <a:t>. Instead, it helps clarify what social responsibility is, helps businesses and organizations translate principles into effective actions and shares best practices relating to social responsibility, globally. It is aimed at all types of organizations regardless of their activity, size or location.</a:t>
            </a:r>
          </a:p>
          <a:p>
            <a:pPr fontAlgn="base"/>
            <a:r>
              <a:rPr lang="en-US" dirty="0"/>
              <a:t>The standard was launched in 2010 following five years of negotiations between many different stakeholders across the world. Representatives from government, NGOs, industry, consumer groups and </a:t>
            </a:r>
            <a:r>
              <a:rPr lang="en-US" dirty="0" err="1"/>
              <a:t>labour</a:t>
            </a:r>
            <a:r>
              <a:rPr lang="en-US" dirty="0"/>
              <a:t> organizations around the world were involved in its development, which means it represents an international consensus.</a:t>
            </a:r>
          </a:p>
          <a:p>
            <a:pPr marL="742950" lvl="1" indent="-285750">
              <a:buFont typeface="Arial" pitchFamily="34" charset="0"/>
              <a:buChar char="•"/>
            </a:pPr>
            <a:endParaRPr lang="en-US" dirty="0" smtClean="0"/>
          </a:p>
          <a:p>
            <a:pPr marL="285750" indent="-285750">
              <a:buFont typeface="Arial" pitchFamily="34" charset="0"/>
              <a:buChar char="•"/>
            </a:pPr>
            <a:endParaRPr lang="en-US" dirty="0"/>
          </a:p>
        </p:txBody>
      </p:sp>
    </p:spTree>
    <p:extLst>
      <p:ext uri="{BB962C8B-B14F-4D97-AF65-F5344CB8AC3E}">
        <p14:creationId xmlns="" xmlns:p14="http://schemas.microsoft.com/office/powerpoint/2010/main" val="2259931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2" name="Rectangle 1"/>
          <p:cNvSpPr/>
          <p:nvPr/>
        </p:nvSpPr>
        <p:spPr>
          <a:xfrm>
            <a:off x="2286000" y="1640681"/>
            <a:ext cx="6629400" cy="3693319"/>
          </a:xfrm>
          <a:prstGeom prst="rect">
            <a:avLst/>
          </a:prstGeom>
        </p:spPr>
        <p:txBody>
          <a:bodyPr wrap="square">
            <a:spAutoFit/>
          </a:bodyPr>
          <a:lstStyle/>
          <a:p>
            <a:r>
              <a:rPr lang="en-US" dirty="0"/>
              <a:t>This International Standard was developed using a multi-stakeholder approach involving experts from more than 90 countries and 40 international or broadly-based regional organizations involved in different aspects of social responsibility. These experts were from six different stakeholder groups: consumers; government; industry; </a:t>
            </a:r>
            <a:r>
              <a:rPr lang="en-US" dirty="0" err="1"/>
              <a:t>labour</a:t>
            </a:r>
            <a:r>
              <a:rPr lang="en-US" dirty="0"/>
              <a:t>; non-governmental organizations (NGOs); and service, support, research, academics and others. In addition, specific provision was made to achieve a balance between developing and developed countries as well as a gender balance in drafting groups. Although efforts were made to ensure balanced participation of all the stakeholder groups, a full and equitable balance of stakeholders was constrained by various factors, including the availability of resources and the need for English language skills</a:t>
            </a:r>
          </a:p>
        </p:txBody>
      </p:sp>
    </p:spTree>
    <p:extLst>
      <p:ext uri="{BB962C8B-B14F-4D97-AF65-F5344CB8AC3E}">
        <p14:creationId xmlns="" xmlns:p14="http://schemas.microsoft.com/office/powerpoint/2010/main" val="1806178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4" name="Rectangle 3"/>
          <p:cNvSpPr/>
          <p:nvPr/>
        </p:nvSpPr>
        <p:spPr>
          <a:xfrm>
            <a:off x="2286000" y="1384280"/>
            <a:ext cx="6172200" cy="3416320"/>
          </a:xfrm>
          <a:prstGeom prst="rect">
            <a:avLst/>
          </a:prstGeom>
        </p:spPr>
        <p:txBody>
          <a:bodyPr wrap="square">
            <a:spAutoFit/>
          </a:bodyPr>
          <a:lstStyle/>
          <a:p>
            <a:r>
              <a:rPr lang="en-US" dirty="0" smtClean="0"/>
              <a:t>Organizations around the world, and their stakeholders, are becoming increasingly aware of the need for and benefits of socially responsible </a:t>
            </a:r>
            <a:r>
              <a:rPr lang="en-US" dirty="0" err="1" smtClean="0"/>
              <a:t>behaviour</a:t>
            </a:r>
            <a:r>
              <a:rPr lang="en-US" dirty="0" smtClean="0"/>
              <a:t>. The objective of social responsibility is to contribute to sustainable development.</a:t>
            </a:r>
          </a:p>
          <a:p>
            <a:r>
              <a:rPr lang="en-US" dirty="0" smtClean="0"/>
              <a:t>An organization's performance in relation to the society in which it operates and to its impact on the environment has become a critical part of measuring its overall performance and its ability to continue operating effectively. This is, in part, a reflection of the growing recognition of the need to ensure healthy ecosystems, social equity and good organizational governance. In the long run, all organizations' activities depend on the health of the world's ecosystems. </a:t>
            </a:r>
            <a:endParaRPr lang="en-US" dirty="0"/>
          </a:p>
        </p:txBody>
      </p:sp>
    </p:spTree>
    <p:extLst>
      <p:ext uri="{BB962C8B-B14F-4D97-AF65-F5344CB8AC3E}">
        <p14:creationId xmlns="" xmlns:p14="http://schemas.microsoft.com/office/powerpoint/2010/main" val="18061783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4" name="Rectangle 3"/>
          <p:cNvSpPr/>
          <p:nvPr/>
        </p:nvSpPr>
        <p:spPr>
          <a:xfrm>
            <a:off x="2286000" y="1028343"/>
            <a:ext cx="6705600" cy="3970318"/>
          </a:xfrm>
          <a:prstGeom prst="rect">
            <a:avLst/>
          </a:prstGeom>
        </p:spPr>
        <p:txBody>
          <a:bodyPr wrap="square">
            <a:spAutoFit/>
          </a:bodyPr>
          <a:lstStyle/>
          <a:p>
            <a:r>
              <a:rPr lang="en-US" dirty="0" smtClean="0"/>
              <a:t>Organizations are subject to greater scrutiny by their various stakeholders. The perception and reality of an organization's performance on social responsibility can influence, among other things:</a:t>
            </a:r>
          </a:p>
          <a:p>
            <a:r>
              <a:rPr lang="en-US" dirty="0" smtClean="0"/>
              <a:t>— its competitive advantage;</a:t>
            </a:r>
          </a:p>
          <a:p>
            <a:r>
              <a:rPr lang="en-US" dirty="0" smtClean="0"/>
              <a:t>— its reputation;</a:t>
            </a:r>
          </a:p>
          <a:p>
            <a:r>
              <a:rPr lang="en-US" dirty="0" smtClean="0"/>
              <a:t>— its ability to attract and retain workers or members, customers, clients or users;</a:t>
            </a:r>
          </a:p>
          <a:p>
            <a:r>
              <a:rPr lang="en-US" dirty="0" smtClean="0"/>
              <a:t>— the maintenance of employees' morale, commitment and productivity;</a:t>
            </a:r>
          </a:p>
          <a:p>
            <a:r>
              <a:rPr lang="en-US" dirty="0" smtClean="0"/>
              <a:t>— the view of investors</a:t>
            </a:r>
            <a:r>
              <a:rPr lang="en-US" b="1" dirty="0" smtClean="0"/>
              <a:t>,</a:t>
            </a:r>
            <a:r>
              <a:rPr lang="en-US" dirty="0" smtClean="0"/>
              <a:t> owners, donors, sponsors and the financial community; and</a:t>
            </a:r>
          </a:p>
          <a:p>
            <a:r>
              <a:rPr lang="en-US" dirty="0" smtClean="0"/>
              <a:t>— its relationship with companies, governments, the media, suppliers, peers, customers and the community in which it operates.</a:t>
            </a:r>
            <a:endParaRPr lang="en-US" dirty="0"/>
          </a:p>
        </p:txBody>
      </p:sp>
    </p:spTree>
    <p:extLst>
      <p:ext uri="{BB962C8B-B14F-4D97-AF65-F5344CB8AC3E}">
        <p14:creationId xmlns="" xmlns:p14="http://schemas.microsoft.com/office/powerpoint/2010/main" val="1806178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4" name="Rectangle 3"/>
          <p:cNvSpPr/>
          <p:nvPr/>
        </p:nvSpPr>
        <p:spPr>
          <a:xfrm>
            <a:off x="2286000" y="990600"/>
            <a:ext cx="6629400" cy="2031325"/>
          </a:xfrm>
          <a:prstGeom prst="rect">
            <a:avLst/>
          </a:prstGeom>
        </p:spPr>
        <p:txBody>
          <a:bodyPr wrap="square">
            <a:spAutoFit/>
          </a:bodyPr>
          <a:lstStyle/>
          <a:p>
            <a:r>
              <a:rPr lang="en-US" dirty="0" smtClean="0"/>
              <a:t>This International Standard provides guidance on the underlying principles of social responsibility, recognizing social responsibility and engaging stakeholders, the core subjects and issues pertaining to social responsibility and on ways to integrate socially responsible behavior into the organization. This International Standard emphasizes the importance of results and improvements in performance on social responsibility.</a:t>
            </a:r>
            <a:endParaRPr lang="en-US" dirty="0"/>
          </a:p>
        </p:txBody>
      </p:sp>
      <p:sp>
        <p:nvSpPr>
          <p:cNvPr id="6" name="Rectangle 5"/>
          <p:cNvSpPr/>
          <p:nvPr/>
        </p:nvSpPr>
        <p:spPr>
          <a:xfrm>
            <a:off x="2286000" y="3233678"/>
            <a:ext cx="6553200" cy="2862322"/>
          </a:xfrm>
          <a:prstGeom prst="rect">
            <a:avLst/>
          </a:prstGeom>
        </p:spPr>
        <p:txBody>
          <a:bodyPr wrap="square">
            <a:spAutoFit/>
          </a:bodyPr>
          <a:lstStyle/>
          <a:p>
            <a:r>
              <a:rPr lang="en-US" dirty="0" smtClean="0"/>
              <a:t>This International Standard is intended to be useful to all types of organizations in the private, public and non-profit sectors, whether large or small, and whether operating in developed or developing countries. While not all parts of this International Standard will be of equal use to all types of organizations, all core subjects are relevant to every organization. All core subjects comprise a number of issues, and it is an individual organization's responsibility to identify which issues are relevant and significant for the organization to address, through its own considerations and through dialogue with stakeholders</a:t>
            </a:r>
            <a:endParaRPr lang="en-US" dirty="0"/>
          </a:p>
        </p:txBody>
      </p:sp>
    </p:spTree>
    <p:extLst>
      <p:ext uri="{BB962C8B-B14F-4D97-AF65-F5344CB8AC3E}">
        <p14:creationId xmlns="" xmlns:p14="http://schemas.microsoft.com/office/powerpoint/2010/main" val="18061783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4" name="Rectangle 3"/>
          <p:cNvSpPr/>
          <p:nvPr/>
        </p:nvSpPr>
        <p:spPr>
          <a:xfrm>
            <a:off x="2286000" y="1785878"/>
            <a:ext cx="6400800" cy="2862322"/>
          </a:xfrm>
          <a:prstGeom prst="rect">
            <a:avLst/>
          </a:prstGeom>
        </p:spPr>
        <p:txBody>
          <a:bodyPr wrap="square">
            <a:spAutoFit/>
          </a:bodyPr>
          <a:lstStyle/>
          <a:p>
            <a:r>
              <a:rPr lang="en-US" dirty="0" smtClean="0"/>
              <a:t>Governmental organizations, like any other organization, may wish to use this International Standard. However, it is not intended to replace, alter or in any way change the obligations of the state.</a:t>
            </a:r>
          </a:p>
          <a:p>
            <a:r>
              <a:rPr lang="en-US" dirty="0" smtClean="0"/>
              <a:t>Every organization is encouraged to become more socially responsible by using this International Standard.</a:t>
            </a:r>
          </a:p>
          <a:p>
            <a:r>
              <a:rPr lang="en-US" dirty="0" smtClean="0"/>
              <a:t>Recognizing that organizations are at various stages of understanding and integrating social responsibility, this International Standard is intended for use by those beginning to address social responsibility, as well as those more experienced with its implementation. </a:t>
            </a:r>
            <a:endParaRPr lang="en-US" dirty="0"/>
          </a:p>
        </p:txBody>
      </p:sp>
      <p:sp>
        <p:nvSpPr>
          <p:cNvPr id="6" name="Rectangle 5"/>
          <p:cNvSpPr/>
          <p:nvPr/>
        </p:nvSpPr>
        <p:spPr>
          <a:xfrm>
            <a:off x="2286000" y="4743271"/>
            <a:ext cx="6629400" cy="1200329"/>
          </a:xfrm>
          <a:prstGeom prst="rect">
            <a:avLst/>
          </a:prstGeom>
        </p:spPr>
        <p:txBody>
          <a:bodyPr wrap="square">
            <a:spAutoFit/>
          </a:bodyPr>
          <a:lstStyle/>
          <a:p>
            <a:r>
              <a:rPr lang="en-US" dirty="0" smtClean="0"/>
              <a:t>The beginner may find it useful to read and apply this International Standard as a primer on social responsibility, while the experienced user may wish to use it to improve existing practices and to further integrate social responsibility into the organization. </a:t>
            </a:r>
            <a:endParaRPr lang="en-US" dirty="0"/>
          </a:p>
        </p:txBody>
      </p:sp>
    </p:spTree>
    <p:extLst>
      <p:ext uri="{BB962C8B-B14F-4D97-AF65-F5344CB8AC3E}">
        <p14:creationId xmlns="" xmlns:p14="http://schemas.microsoft.com/office/powerpoint/2010/main" val="18061783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graphicFrame>
        <p:nvGraphicFramePr>
          <p:cNvPr id="4" name="Table 3"/>
          <p:cNvGraphicFramePr>
            <a:graphicFrameLocks noGrp="1"/>
          </p:cNvGraphicFramePr>
          <p:nvPr/>
        </p:nvGraphicFramePr>
        <p:xfrm>
          <a:off x="304800" y="1371600"/>
          <a:ext cx="8610600" cy="5140411"/>
        </p:xfrm>
        <a:graphic>
          <a:graphicData uri="http://schemas.openxmlformats.org/drawingml/2006/table">
            <a:tbl>
              <a:tblPr/>
              <a:tblGrid>
                <a:gridCol w="2870200"/>
                <a:gridCol w="2870200"/>
                <a:gridCol w="2870200"/>
              </a:tblGrid>
              <a:tr h="722871">
                <a:tc>
                  <a:txBody>
                    <a:bodyPr/>
                    <a:lstStyle/>
                    <a:p>
                      <a:r>
                        <a:rPr lang="en-US" sz="1800" dirty="0"/>
                        <a:t>Clause title</a:t>
                      </a:r>
                    </a:p>
                  </a:txBody>
                  <a:tcPr marL="65903" marR="65903"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r>
                        <a:rPr lang="en-US" sz="1800"/>
                        <a:t>Clause number</a:t>
                      </a:r>
                    </a:p>
                  </a:txBody>
                  <a:tcPr marL="65903" marR="65903"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r>
                        <a:rPr lang="en-US" sz="1800"/>
                        <a:t>Description of clause contents</a:t>
                      </a:r>
                    </a:p>
                  </a:txBody>
                  <a:tcPr marL="65903" marR="65903"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r h="803189">
                <a:tc>
                  <a:txBody>
                    <a:bodyPr/>
                    <a:lstStyle/>
                    <a:p>
                      <a:pPr algn="l"/>
                      <a:r>
                        <a:rPr lang="en-US" sz="1200" dirty="0">
                          <a:solidFill>
                            <a:srgbClr val="000000"/>
                          </a:solidFill>
                          <a:latin typeface="Helvetica"/>
                        </a:rPr>
                        <a:t>Scope</a:t>
                      </a:r>
                    </a:p>
                  </a:txBody>
                  <a:tcPr marL="65903" marR="65903"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r>
                        <a:rPr lang="en-US" sz="1200">
                          <a:solidFill>
                            <a:srgbClr val="013568"/>
                          </a:solidFill>
                          <a:latin typeface="Helvetica"/>
                          <a:hlinkClick r:id="rId2"/>
                        </a:rPr>
                        <a:t>Clause 1</a:t>
                      </a:r>
                      <a:endParaRPr lang="en-US" sz="1200">
                        <a:solidFill>
                          <a:srgbClr val="000000"/>
                        </a:solidFill>
                        <a:latin typeface="Helvetica"/>
                      </a:endParaRPr>
                    </a:p>
                  </a:txBody>
                  <a:tcPr marL="65903" marR="65903"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dirty="0">
                          <a:solidFill>
                            <a:srgbClr val="000000"/>
                          </a:solidFill>
                          <a:latin typeface="Helvetica"/>
                        </a:rPr>
                        <a:t>Defines the scope of this International Standard and identifies certain limitations and exclusions.</a:t>
                      </a:r>
                    </a:p>
                  </a:txBody>
                  <a:tcPr marL="65903" marR="65903"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r h="1204784">
                <a:tc>
                  <a:txBody>
                    <a:bodyPr/>
                    <a:lstStyle/>
                    <a:p>
                      <a:pPr algn="l"/>
                      <a:r>
                        <a:rPr lang="en-US" sz="1200" dirty="0">
                          <a:solidFill>
                            <a:srgbClr val="000000"/>
                          </a:solidFill>
                          <a:latin typeface="Helvetica"/>
                        </a:rPr>
                        <a:t>Terms and definitions</a:t>
                      </a:r>
                    </a:p>
                  </a:txBody>
                  <a:tcPr marL="65903" marR="65903"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r>
                        <a:rPr lang="en-US" sz="1200">
                          <a:solidFill>
                            <a:srgbClr val="013568"/>
                          </a:solidFill>
                          <a:latin typeface="Helvetica"/>
                          <a:hlinkClick r:id="rId2"/>
                        </a:rPr>
                        <a:t>Clause 2</a:t>
                      </a:r>
                      <a:endParaRPr lang="en-US" sz="1200">
                        <a:solidFill>
                          <a:srgbClr val="000000"/>
                        </a:solidFill>
                        <a:latin typeface="Helvetica"/>
                      </a:endParaRPr>
                    </a:p>
                  </a:txBody>
                  <a:tcPr marL="65903" marR="65903"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a:solidFill>
                            <a:srgbClr val="000000"/>
                          </a:solidFill>
                          <a:latin typeface="Helvetica"/>
                        </a:rPr>
                        <a:t>Identifies and provides the definition of key terms that are of fundamental importance for understanding social responsibility and for using this International Standard.</a:t>
                      </a:r>
                    </a:p>
                  </a:txBody>
                  <a:tcPr marL="65903" marR="65903"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r h="2409567">
                <a:tc>
                  <a:txBody>
                    <a:bodyPr/>
                    <a:lstStyle/>
                    <a:p>
                      <a:pPr algn="l"/>
                      <a:r>
                        <a:rPr lang="en-US" sz="1200" dirty="0">
                          <a:solidFill>
                            <a:srgbClr val="000000"/>
                          </a:solidFill>
                          <a:latin typeface="Helvetica"/>
                        </a:rPr>
                        <a:t>Understanding social responsibility</a:t>
                      </a:r>
                    </a:p>
                  </a:txBody>
                  <a:tcPr marL="65903" marR="65903"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r>
                        <a:rPr lang="en-US" sz="1200" dirty="0">
                          <a:solidFill>
                            <a:srgbClr val="013568"/>
                          </a:solidFill>
                          <a:latin typeface="Helvetica"/>
                          <a:hlinkClick r:id="rId2"/>
                        </a:rPr>
                        <a:t>Clause 3</a:t>
                      </a:r>
                      <a:endParaRPr lang="en-US" sz="1200" dirty="0">
                        <a:solidFill>
                          <a:srgbClr val="000000"/>
                        </a:solidFill>
                        <a:latin typeface="Helvetica"/>
                      </a:endParaRPr>
                    </a:p>
                  </a:txBody>
                  <a:tcPr marL="65903" marR="65903"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dirty="0">
                          <a:solidFill>
                            <a:srgbClr val="000000"/>
                          </a:solidFill>
                          <a:latin typeface="Helvetica"/>
                        </a:rPr>
                        <a:t>Describes the important factors and conditions that have influenced the development of social responsibility and that continue to affect its nature and practice. It also describes the concept of social responsibility itself - what it means and how it applies to organizations. The clause includes guidance for small and medium-sized organizations on the use of this International Standard.</a:t>
                      </a:r>
                    </a:p>
                  </a:txBody>
                  <a:tcPr marL="65903" marR="65903"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bl>
          </a:graphicData>
        </a:graphic>
      </p:graphicFrame>
      <p:sp>
        <p:nvSpPr>
          <p:cNvPr id="6" name="TextBox 5"/>
          <p:cNvSpPr txBox="1"/>
          <p:nvPr/>
        </p:nvSpPr>
        <p:spPr>
          <a:xfrm>
            <a:off x="228600" y="914400"/>
            <a:ext cx="2971800" cy="369332"/>
          </a:xfrm>
          <a:prstGeom prst="rect">
            <a:avLst/>
          </a:prstGeom>
          <a:noFill/>
        </p:spPr>
        <p:txBody>
          <a:bodyPr wrap="square" rtlCol="0">
            <a:spAutoFit/>
          </a:bodyPr>
          <a:lstStyle/>
          <a:p>
            <a:r>
              <a:rPr lang="en-US" dirty="0" smtClean="0"/>
              <a:t>ISO 26000 outline</a:t>
            </a:r>
            <a:endParaRPr lang="en-US" dirty="0"/>
          </a:p>
        </p:txBody>
      </p:sp>
    </p:spTree>
    <p:extLst>
      <p:ext uri="{BB962C8B-B14F-4D97-AF65-F5344CB8AC3E}">
        <p14:creationId xmlns="" xmlns:p14="http://schemas.microsoft.com/office/powerpoint/2010/main" val="18061783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graphicFrame>
        <p:nvGraphicFramePr>
          <p:cNvPr id="4" name="Table 3"/>
          <p:cNvGraphicFramePr>
            <a:graphicFrameLocks noGrp="1"/>
          </p:cNvGraphicFramePr>
          <p:nvPr/>
        </p:nvGraphicFramePr>
        <p:xfrm>
          <a:off x="152400" y="1397000"/>
          <a:ext cx="8763001" cy="3657600"/>
        </p:xfrm>
        <a:graphic>
          <a:graphicData uri="http://schemas.openxmlformats.org/drawingml/2006/table">
            <a:tbl>
              <a:tblPr/>
              <a:tblGrid>
                <a:gridCol w="2921001"/>
                <a:gridCol w="2921000"/>
                <a:gridCol w="2921000"/>
              </a:tblGrid>
              <a:tr h="156308">
                <a:tc>
                  <a:txBody>
                    <a:bodyPr/>
                    <a:lstStyle/>
                    <a:p>
                      <a:pPr algn="l"/>
                      <a:r>
                        <a:rPr lang="en-US" sz="1200" dirty="0">
                          <a:solidFill>
                            <a:srgbClr val="000000"/>
                          </a:solidFill>
                          <a:latin typeface="Helvetica"/>
                        </a:rPr>
                        <a:t>Principles of social responsibility</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r>
                        <a:rPr lang="en-US" sz="1200">
                          <a:solidFill>
                            <a:srgbClr val="013568"/>
                          </a:solidFill>
                          <a:latin typeface="Helvetica"/>
                          <a:hlinkClick r:id="rId2"/>
                        </a:rPr>
                        <a:t>Clause 4</a:t>
                      </a:r>
                      <a:endParaRPr lang="en-US" sz="1200">
                        <a:solidFill>
                          <a:srgbClr val="000000"/>
                        </a:solidFill>
                        <a:latin typeface="Helvetica"/>
                      </a:endParaRP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a:solidFill>
                            <a:srgbClr val="000000"/>
                          </a:solidFill>
                          <a:latin typeface="Helvetica"/>
                        </a:rPr>
                        <a:t>Introduces and explains the principles of social responsibility.</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r h="937846">
                <a:tc>
                  <a:txBody>
                    <a:bodyPr/>
                    <a:lstStyle/>
                    <a:p>
                      <a:pPr algn="l"/>
                      <a:r>
                        <a:rPr lang="en-US" sz="1200" dirty="0">
                          <a:solidFill>
                            <a:srgbClr val="000000"/>
                          </a:solidFill>
                          <a:latin typeface="Helvetica"/>
                        </a:rPr>
                        <a:t>Recognizing social responsibility and engaging stakeholders</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r>
                        <a:rPr lang="en-US" sz="1200" dirty="0">
                          <a:solidFill>
                            <a:srgbClr val="013568"/>
                          </a:solidFill>
                          <a:latin typeface="Helvetica"/>
                          <a:hlinkClick r:id="rId2"/>
                        </a:rPr>
                        <a:t>Clause 5</a:t>
                      </a:r>
                      <a:endParaRPr lang="en-US" sz="1200" dirty="0">
                        <a:solidFill>
                          <a:srgbClr val="000000"/>
                        </a:solidFill>
                        <a:latin typeface="Helvetica"/>
                      </a:endParaRP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a:solidFill>
                            <a:srgbClr val="000000"/>
                          </a:solidFill>
                          <a:latin typeface="Helvetica"/>
                        </a:rPr>
                        <a:t>Addresses two practices of social responsibility: an organization's recognition of its social responsibility, and its identification of and engagement with its stakeholders. It provides guidance on the relationship between an organization, its stakeholders and society, on recognizing the core subjects and issues of social responsibility and on an organization's sphere of influence.</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r h="703385">
                <a:tc>
                  <a:txBody>
                    <a:bodyPr/>
                    <a:lstStyle/>
                    <a:p>
                      <a:pPr algn="l"/>
                      <a:r>
                        <a:rPr lang="en-US" sz="1200">
                          <a:solidFill>
                            <a:srgbClr val="000000"/>
                          </a:solidFill>
                          <a:latin typeface="Helvetica"/>
                        </a:rPr>
                        <a:t>Guidance on social responsibility core subjects</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r>
                        <a:rPr lang="en-US" sz="1200" dirty="0">
                          <a:solidFill>
                            <a:srgbClr val="013568"/>
                          </a:solidFill>
                          <a:latin typeface="Helvetica"/>
                          <a:hlinkClick r:id="rId2"/>
                        </a:rPr>
                        <a:t>Clause 6</a:t>
                      </a:r>
                      <a:endParaRPr lang="en-US" sz="1200" dirty="0">
                        <a:solidFill>
                          <a:srgbClr val="000000"/>
                        </a:solidFill>
                        <a:latin typeface="Helvetica"/>
                      </a:endParaRP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dirty="0">
                          <a:solidFill>
                            <a:srgbClr val="000000"/>
                          </a:solidFill>
                          <a:latin typeface="Helvetica"/>
                        </a:rPr>
                        <a:t>Explains the core subjects and associated issues relating to social responsibility (see </a:t>
                      </a:r>
                      <a:r>
                        <a:rPr lang="en-US" sz="1200" dirty="0">
                          <a:solidFill>
                            <a:srgbClr val="013568"/>
                          </a:solidFill>
                          <a:latin typeface="Helvetica"/>
                          <a:hlinkClick r:id="rId2"/>
                        </a:rPr>
                        <a:t>Table 2</a:t>
                      </a:r>
                      <a:r>
                        <a:rPr lang="en-US" sz="1200" dirty="0">
                          <a:solidFill>
                            <a:srgbClr val="000000"/>
                          </a:solidFill>
                          <a:latin typeface="Helvetica"/>
                        </a:rPr>
                        <a:t>). For each core subject, information has been provided on its scope, its relationship to social responsibility, related principles and considerations, and related actions and expectations.</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bl>
          </a:graphicData>
        </a:graphic>
      </p:graphicFrame>
    </p:spTree>
    <p:extLst>
      <p:ext uri="{BB962C8B-B14F-4D97-AF65-F5344CB8AC3E}">
        <p14:creationId xmlns="" xmlns:p14="http://schemas.microsoft.com/office/powerpoint/2010/main" val="1806178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graphicFrame>
        <p:nvGraphicFramePr>
          <p:cNvPr id="4" name="Table 3"/>
          <p:cNvGraphicFramePr>
            <a:graphicFrameLocks noGrp="1"/>
          </p:cNvGraphicFramePr>
          <p:nvPr/>
        </p:nvGraphicFramePr>
        <p:xfrm>
          <a:off x="76200" y="1397000"/>
          <a:ext cx="8763001" cy="4754880"/>
        </p:xfrm>
        <a:graphic>
          <a:graphicData uri="http://schemas.openxmlformats.org/drawingml/2006/table">
            <a:tbl>
              <a:tblPr/>
              <a:tblGrid>
                <a:gridCol w="2921001"/>
                <a:gridCol w="2921000"/>
                <a:gridCol w="2921000"/>
              </a:tblGrid>
              <a:tr h="1172308">
                <a:tc>
                  <a:txBody>
                    <a:bodyPr/>
                    <a:lstStyle/>
                    <a:p>
                      <a:pPr algn="l"/>
                      <a:r>
                        <a:rPr lang="en-US" sz="1200" dirty="0">
                          <a:solidFill>
                            <a:srgbClr val="000000"/>
                          </a:solidFill>
                          <a:latin typeface="Helvetica"/>
                        </a:rPr>
                        <a:t>Guidance on integrating social responsibility throughout an organization</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r>
                        <a:rPr lang="en-US" sz="1200" dirty="0">
                          <a:solidFill>
                            <a:srgbClr val="013568"/>
                          </a:solidFill>
                          <a:latin typeface="Helvetica"/>
                          <a:hlinkClick r:id="rId2"/>
                        </a:rPr>
                        <a:t>Clause 7</a:t>
                      </a:r>
                      <a:endParaRPr lang="en-US" sz="1200" dirty="0">
                        <a:solidFill>
                          <a:srgbClr val="000000"/>
                        </a:solidFill>
                        <a:latin typeface="Helvetica"/>
                      </a:endParaRP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dirty="0">
                          <a:solidFill>
                            <a:srgbClr val="000000"/>
                          </a:solidFill>
                          <a:latin typeface="Helvetica"/>
                        </a:rPr>
                        <a:t>Provides guidance on putting social responsibility into practice in an organization. This includes guidance related to: understanding the social responsibility of an organization, integrating social responsibility throughout an organization, communication related to social responsibility, improving the credibility of an organization regarding social responsibility, reviewing progress and improving performance and evaluating voluntary initiatives for social responsibility.</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r h="547077">
                <a:tc>
                  <a:txBody>
                    <a:bodyPr/>
                    <a:lstStyle/>
                    <a:p>
                      <a:pPr algn="l"/>
                      <a:r>
                        <a:rPr lang="en-US" sz="1200">
                          <a:solidFill>
                            <a:srgbClr val="000000"/>
                          </a:solidFill>
                          <a:latin typeface="Helvetica"/>
                        </a:rPr>
                        <a:t>Examples of voluntary initiatives and tools for social responsibility</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r>
                        <a:rPr lang="en-US" sz="1200" dirty="0">
                          <a:solidFill>
                            <a:srgbClr val="013568"/>
                          </a:solidFill>
                          <a:latin typeface="Helvetica"/>
                          <a:hlinkClick r:id="rId2"/>
                        </a:rPr>
                        <a:t>Annex A</a:t>
                      </a:r>
                      <a:endParaRPr lang="en-US" sz="1200" dirty="0">
                        <a:solidFill>
                          <a:srgbClr val="000000"/>
                        </a:solidFill>
                        <a:latin typeface="Helvetica"/>
                      </a:endParaRP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dirty="0">
                          <a:solidFill>
                            <a:srgbClr val="000000"/>
                          </a:solidFill>
                          <a:latin typeface="Helvetica"/>
                        </a:rPr>
                        <a:t>Presents a non-exhaustive list of voluntary initiatives and tools related to social responsibility that address aspects of one or more core subjects or the integration of social responsibility throughout an organization.</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r h="156308">
                <a:tc>
                  <a:txBody>
                    <a:bodyPr/>
                    <a:lstStyle/>
                    <a:p>
                      <a:pPr algn="l"/>
                      <a:r>
                        <a:rPr lang="en-US" sz="1200">
                          <a:solidFill>
                            <a:srgbClr val="000000"/>
                          </a:solidFill>
                          <a:latin typeface="Helvetica"/>
                        </a:rPr>
                        <a:t>Abbreviated terms</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r>
                        <a:rPr lang="en-US" sz="1200" dirty="0">
                          <a:solidFill>
                            <a:srgbClr val="013568"/>
                          </a:solidFill>
                          <a:latin typeface="Helvetica"/>
                          <a:hlinkClick r:id="rId2"/>
                        </a:rPr>
                        <a:t>Annex B</a:t>
                      </a:r>
                      <a:endParaRPr lang="en-US" sz="1200" dirty="0">
                        <a:solidFill>
                          <a:srgbClr val="000000"/>
                        </a:solidFill>
                        <a:latin typeface="Helvetica"/>
                      </a:endParaRP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dirty="0">
                          <a:solidFill>
                            <a:srgbClr val="000000"/>
                          </a:solidFill>
                          <a:latin typeface="Helvetica"/>
                        </a:rPr>
                        <a:t>Contains abbreviated terms used in this International Standard.</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r h="390769">
                <a:tc>
                  <a:txBody>
                    <a:bodyPr/>
                    <a:lstStyle/>
                    <a:p>
                      <a:pPr algn="l"/>
                      <a:r>
                        <a:rPr lang="en-US" sz="1200">
                          <a:solidFill>
                            <a:srgbClr val="000000"/>
                          </a:solidFill>
                          <a:latin typeface="Helvetica"/>
                        </a:rPr>
                        <a:t>Bibliography</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ctr"/>
                      <a:endParaRPr lang="en-US" sz="1200">
                        <a:solidFill>
                          <a:srgbClr val="000000"/>
                        </a:solidFill>
                        <a:latin typeface="Helvetica"/>
                      </a:endParaRPr>
                    </a:p>
                  </a:txBody>
                  <a:tcPr marL="14654" marR="14654" marT="14654" marB="14654">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c>
                  <a:txBody>
                    <a:bodyPr/>
                    <a:lstStyle/>
                    <a:p>
                      <a:pPr algn="l"/>
                      <a:r>
                        <a:rPr lang="en-US" sz="1200" dirty="0">
                          <a:solidFill>
                            <a:srgbClr val="000000"/>
                          </a:solidFill>
                          <a:latin typeface="Helvetica"/>
                        </a:rPr>
                        <a:t>Includes references to authoritative international instruments and ISO Standards that are referenced in the body of this International Standard as source material.</a:t>
                      </a:r>
                    </a:p>
                  </a:txBody>
                  <a:tcPr marL="35169" marR="35169" marT="0"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FF"/>
                    </a:solidFill>
                  </a:tcPr>
                </a:tc>
              </a:tr>
            </a:tbl>
          </a:graphicData>
        </a:graphic>
      </p:graphicFrame>
    </p:spTree>
    <p:extLst>
      <p:ext uri="{BB962C8B-B14F-4D97-AF65-F5344CB8AC3E}">
        <p14:creationId xmlns="" xmlns:p14="http://schemas.microsoft.com/office/powerpoint/2010/main" val="1806178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
        <p:nvSpPr>
          <p:cNvPr id="4" name="TextBox 3"/>
          <p:cNvSpPr txBox="1"/>
          <p:nvPr/>
        </p:nvSpPr>
        <p:spPr>
          <a:xfrm>
            <a:off x="2209800" y="914400"/>
            <a:ext cx="6705600" cy="4524315"/>
          </a:xfrm>
          <a:prstGeom prst="rect">
            <a:avLst/>
          </a:prstGeom>
          <a:noFill/>
        </p:spPr>
        <p:txBody>
          <a:bodyPr wrap="square" rtlCol="0">
            <a:spAutoFit/>
          </a:bodyPr>
          <a:lstStyle/>
          <a:p>
            <a:pPr>
              <a:buFont typeface="Arial" pitchFamily="34" charset="0"/>
              <a:buChar char="•"/>
            </a:pPr>
            <a:r>
              <a:rPr lang="en-US" dirty="0" smtClean="0"/>
              <a:t>Triple bottom line</a:t>
            </a:r>
          </a:p>
          <a:p>
            <a:pPr lvl="1">
              <a:buFont typeface="Arial" pitchFamily="34" charset="0"/>
              <a:buChar char="•"/>
            </a:pPr>
            <a:r>
              <a:rPr lang="en-US" dirty="0" smtClean="0"/>
              <a:t>The phrase “the triple bottom line” was first coined in 1994 by John </a:t>
            </a:r>
            <a:r>
              <a:rPr lang="en-US" dirty="0" err="1" smtClean="0"/>
              <a:t>Elkington</a:t>
            </a:r>
            <a:r>
              <a:rPr lang="en-US" dirty="0" smtClean="0"/>
              <a:t>, the founder of a British consultancy called </a:t>
            </a:r>
            <a:r>
              <a:rPr lang="en-US" dirty="0" err="1" smtClean="0"/>
              <a:t>SustainAbility</a:t>
            </a:r>
            <a:r>
              <a:rPr lang="en-US" dirty="0" smtClean="0"/>
              <a:t>. His argument was that companies should be preparing three different (and quite separate) bottom lines. One is the traditional measure of corporate profit—the “bottom line” of the profit and loss account. The second is the bottom line of a company's “people account”—a measure in some shape or form of how socially responsible an </a:t>
            </a:r>
            <a:r>
              <a:rPr lang="en-US" dirty="0" err="1" smtClean="0"/>
              <a:t>organisation</a:t>
            </a:r>
            <a:r>
              <a:rPr lang="en-US" dirty="0" smtClean="0"/>
              <a:t> has been throughout its operations. The third is the bottom line of the company's “planet” account—a measure of how environmentally responsible it has been. The triple bottom line (TBL) thus consists of three Ps: profit, people and planet. It aims to measure the financial, social and environmental performance of the corporation over a period of time. Only a company that produces a TBL is taking account of the full cost involved in doing business.</a:t>
            </a:r>
            <a:endParaRPr lang="en-US" dirty="0"/>
          </a:p>
        </p:txBody>
      </p:sp>
    </p:spTree>
    <p:extLst>
      <p:ext uri="{BB962C8B-B14F-4D97-AF65-F5344CB8AC3E}">
        <p14:creationId xmlns="" xmlns:p14="http://schemas.microsoft.com/office/powerpoint/2010/main" val="18061783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998</TotalTime>
  <Words>1237</Words>
  <Application>Microsoft Office PowerPoint</Application>
  <PresentationFormat>On-screen Show (4:3)</PresentationFormat>
  <Paragraphs>112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296</cp:revision>
  <dcterms:created xsi:type="dcterms:W3CDTF">2012-12-13T04:51:11Z</dcterms:created>
  <dcterms:modified xsi:type="dcterms:W3CDTF">2013-01-05T06:46:21Z</dcterms:modified>
</cp:coreProperties>
</file>