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334" r:id="rId3"/>
    <p:sldId id="383" r:id="rId4"/>
    <p:sldId id="388" r:id="rId5"/>
    <p:sldId id="389" r:id="rId6"/>
    <p:sldId id="390" r:id="rId7"/>
    <p:sldId id="391" r:id="rId8"/>
    <p:sldId id="392" r:id="rId9"/>
    <p:sldId id="393" r:id="rId10"/>
    <p:sldId id="394" r:id="rId11"/>
    <p:sldId id="395" r:id="rId12"/>
    <p:sldId id="402" r:id="rId13"/>
    <p:sldId id="396" r:id="rId14"/>
    <p:sldId id="397" r:id="rId15"/>
    <p:sldId id="398" r:id="rId16"/>
    <p:sldId id="399" r:id="rId17"/>
    <p:sldId id="40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7A748-B162-4175-9B28-3833E8D3401C}" type="datetimeFigureOut">
              <a:rPr lang="en-US" smtClean="0"/>
              <a:pPr/>
              <a:t>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7DA18-E800-4319-9A03-13637A04E04F}" type="slidenum">
              <a:rPr lang="en-US" smtClean="0"/>
              <a:pPr/>
              <a:t>‹#›</a:t>
            </a:fld>
            <a:endParaRPr lang="en-US"/>
          </a:p>
        </p:txBody>
      </p:sp>
    </p:spTree>
    <p:extLst>
      <p:ext uri="{BB962C8B-B14F-4D97-AF65-F5344CB8AC3E}">
        <p14:creationId xmlns:p14="http://schemas.microsoft.com/office/powerpoint/2010/main" xmlns="" val="2575680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97DA18-E800-4319-9A03-13637A04E04F}"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799930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7528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3509AB-3F8D-4C9C-A6BA-BA7144FB63A0}"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41982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3509AB-3F8D-4C9C-A6BA-BA7144FB63A0}" type="datetimeFigureOut">
              <a:rPr lang="en-US" smtClean="0"/>
              <a:pPr/>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1552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3509AB-3F8D-4C9C-A6BA-BA7144FB63A0}" type="datetimeFigureOut">
              <a:rPr lang="en-US" smtClean="0"/>
              <a:pPr/>
              <a:t>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405191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3509AB-3F8D-4C9C-A6BA-BA7144FB63A0}" type="datetimeFigureOut">
              <a:rPr lang="en-US" smtClean="0"/>
              <a:pPr/>
              <a:t>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91316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3509AB-3F8D-4C9C-A6BA-BA7144FB63A0}" type="datetimeFigureOut">
              <a:rPr lang="en-US" smtClean="0"/>
              <a:pPr/>
              <a:t>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213187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2574960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477259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1505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08102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509AB-3F8D-4C9C-A6BA-BA7144FB63A0}" type="datetimeFigureOut">
              <a:rPr lang="en-US" smtClean="0"/>
              <a:pPr/>
              <a:t>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123362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cs typeface="Arial" charset="0"/>
            </a:endParaRPr>
          </a:p>
          <a:p>
            <a:pPr eaLnBrk="1" hangingPunct="1"/>
            <a:r>
              <a:rPr lang="en-US" sz="2400" b="1" dirty="0">
                <a:solidFill>
                  <a:srgbClr val="17375E"/>
                </a:solidFill>
                <a:cs typeface="Arial" charset="0"/>
              </a:rPr>
              <a:t>LECTURE </a:t>
            </a:r>
            <a:r>
              <a:rPr lang="en-US" sz="2400" b="1" dirty="0" smtClean="0">
                <a:solidFill>
                  <a:srgbClr val="17375E"/>
                </a:solidFill>
                <a:cs typeface="Arial" charset="0"/>
              </a:rPr>
              <a:t>28: </a:t>
            </a:r>
            <a:endParaRPr lang="en-US" sz="2400" b="1" dirty="0">
              <a:solidFill>
                <a:srgbClr val="17375E"/>
              </a:solidFill>
              <a:cs typeface="Arial" charset="0"/>
            </a:endParaRPr>
          </a:p>
          <a:p>
            <a:pPr eaLnBrk="1" hangingPunct="1"/>
            <a:endParaRPr lang="en-US" sz="2400" b="1" dirty="0">
              <a:solidFill>
                <a:srgbClr val="17375E"/>
              </a:solidFill>
              <a:cs typeface="Arial" charset="0"/>
            </a:endParaRPr>
          </a:p>
          <a:p>
            <a:pPr eaLnBrk="1" hangingPunct="1"/>
            <a:endParaRPr lang="en-US" sz="2400" dirty="0">
              <a:cs typeface="Arial" charset="0"/>
            </a:endParaRPr>
          </a:p>
          <a:p>
            <a:pPr algn="ctr" eaLnBrk="1" hangingPunct="1"/>
            <a:r>
              <a:rPr lang="en-US" sz="2400" dirty="0">
                <a:cs typeface="Arial" charset="0"/>
              </a:rPr>
              <a:t>Corporate Social Responsibility</a:t>
            </a:r>
          </a:p>
          <a:p>
            <a:pPr eaLnBrk="1" hangingPunct="1"/>
            <a:r>
              <a:rPr lang="en-US" sz="2400" dirty="0">
                <a:cs typeface="Arial" charset="0"/>
              </a:rPr>
              <a:t>			</a:t>
            </a:r>
            <a:r>
              <a:rPr lang="en-US" sz="2400" b="1" dirty="0">
                <a:cs typeface="Arial" charset="0"/>
              </a:rPr>
              <a:t>MGT 610</a:t>
            </a:r>
          </a:p>
          <a:p>
            <a:pPr eaLnBrk="1" hangingPunct="1"/>
            <a:endParaRPr lang="en-US" sz="2400" dirty="0">
              <a:cs typeface="Arial" charset="0"/>
            </a:endParaRPr>
          </a:p>
          <a:p>
            <a:pPr eaLnBrk="1" hangingPunct="1"/>
            <a:endParaRPr lang="en-US" sz="2400" dirty="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6687C13E-EB7B-40DD-A7FC-8D840D076314}" type="slidenum">
              <a:rPr lang="en-US"/>
              <a:pPr>
                <a:defRPr/>
              </a:pPr>
              <a:t>1</a:t>
            </a:fld>
            <a:endParaRPr lang="en-US"/>
          </a:p>
        </p:txBody>
      </p:sp>
    </p:spTree>
    <p:extLst>
      <p:ext uri="{BB962C8B-B14F-4D97-AF65-F5344CB8AC3E}">
        <p14:creationId xmlns:p14="http://schemas.microsoft.com/office/powerpoint/2010/main" xmlns="" val="1259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a:t>
            </a:fld>
            <a:endParaRPr lang="en-US"/>
          </a:p>
        </p:txBody>
      </p:sp>
      <p:sp>
        <p:nvSpPr>
          <p:cNvPr id="6" name="Rectangle 5"/>
          <p:cNvSpPr>
            <a:spLocks noGrp="1"/>
          </p:cNvSpPr>
          <p:nvPr/>
        </p:nvSpPr>
        <p:spPr bwMode="auto">
          <a:xfrm>
            <a:off x="685800" y="2286000"/>
            <a:ext cx="777240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800" b="1" smtClean="0"/>
              <a:t>Chapter 7</a:t>
            </a:r>
            <a:br>
              <a:rPr lang="en-US" sz="4800" b="1" smtClean="0"/>
            </a:br>
            <a:r>
              <a:rPr lang="en-US" sz="4800" b="1" smtClean="0"/>
              <a:t> SUSTAINABILITY AND ITS CHALLENGES</a:t>
            </a:r>
          </a:p>
        </p:txBody>
      </p:sp>
    </p:spTree>
    <p:extLst>
      <p:ext uri="{BB962C8B-B14F-4D97-AF65-F5344CB8AC3E}">
        <p14:creationId xmlns:p14="http://schemas.microsoft.com/office/powerpoint/2010/main" xmlns="" val="1803155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3</a:t>
            </a:fld>
            <a:endParaRPr lang="en-US"/>
          </a:p>
        </p:txBody>
      </p:sp>
      <p:sp>
        <p:nvSpPr>
          <p:cNvPr id="4" name="Rectangle 3"/>
          <p:cNvSpPr>
            <a:spLocks noGrp="1" noChangeArrowheads="1"/>
          </p:cNvSpPr>
          <p:nvPr/>
        </p:nvSpPr>
        <p:spPr bwMode="auto">
          <a:xfrm>
            <a:off x="2209800" y="1028700"/>
            <a:ext cx="6934200"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charset="0"/>
              <a:buNone/>
            </a:pPr>
            <a:r>
              <a:rPr lang="en-US" sz="2400" b="1" smtClean="0">
                <a:latin typeface="Baskerville Old Face" pitchFamily="18" charset="0"/>
              </a:rPr>
              <a:t>LEARNING OBJECTIVES</a:t>
            </a:r>
          </a:p>
          <a:p>
            <a:pPr eaLnBrk="1" hangingPunct="1"/>
            <a:r>
              <a:rPr lang="en-US" sz="2400" smtClean="0">
                <a:latin typeface="Baskerville Old Face" pitchFamily="18" charset="0"/>
              </a:rPr>
              <a:t>Understand capitalism and the relationship  between capitalism and sustainability </a:t>
            </a:r>
          </a:p>
          <a:p>
            <a:pPr eaLnBrk="1" hangingPunct="1"/>
            <a:r>
              <a:rPr lang="en-US" sz="2400" smtClean="0">
                <a:latin typeface="Baskerville Old Face" pitchFamily="18" charset="0"/>
              </a:rPr>
              <a:t>Understand the efforts to measure sustainability </a:t>
            </a:r>
          </a:p>
          <a:p>
            <a:pPr eaLnBrk="1" hangingPunct="1"/>
            <a:r>
              <a:rPr lang="en-US" sz="2400" smtClean="0">
                <a:latin typeface="Baskerville Old Face" pitchFamily="18" charset="0"/>
              </a:rPr>
              <a:t>Know the difficulties faced in the implementation of measurement frameworks</a:t>
            </a:r>
            <a:endParaRPr lang="en-US" sz="2400" b="1" smtClean="0">
              <a:latin typeface="Baskerville Old Face" pitchFamily="18" charset="0"/>
            </a:endParaRPr>
          </a:p>
        </p:txBody>
      </p:sp>
    </p:spTree>
    <p:extLst>
      <p:ext uri="{BB962C8B-B14F-4D97-AF65-F5344CB8AC3E}">
        <p14:creationId xmlns:p14="http://schemas.microsoft.com/office/powerpoint/2010/main" xmlns="" val="6850644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4</a:t>
            </a:fld>
            <a:endParaRPr lang="en-US"/>
          </a:p>
        </p:txBody>
      </p:sp>
      <p:sp>
        <p:nvSpPr>
          <p:cNvPr id="2" name="TextBox 1"/>
          <p:cNvSpPr txBox="1"/>
          <p:nvPr/>
        </p:nvSpPr>
        <p:spPr>
          <a:xfrm>
            <a:off x="2209800" y="990600"/>
            <a:ext cx="6705600" cy="4093428"/>
          </a:xfrm>
          <a:prstGeom prst="rect">
            <a:avLst/>
          </a:prstGeom>
          <a:noFill/>
        </p:spPr>
        <p:txBody>
          <a:bodyPr wrap="square" rtlCol="0">
            <a:spAutoFit/>
          </a:bodyPr>
          <a:lstStyle/>
          <a:p>
            <a:pPr marL="285750" indent="-285750">
              <a:buFont typeface="Arial" pitchFamily="34" charset="0"/>
              <a:buChar char="•"/>
            </a:pPr>
            <a:r>
              <a:rPr lang="en-US" sz="2000" dirty="0" smtClean="0"/>
              <a:t>Corporations must realize that CSR is not charity and cannot work on Robin Hood principle</a:t>
            </a:r>
          </a:p>
          <a:p>
            <a:pPr marL="742950" lvl="1" indent="-285750">
              <a:buFont typeface="Arial" pitchFamily="34" charset="0"/>
              <a:buChar char="•"/>
            </a:pPr>
            <a:r>
              <a:rPr lang="en-US" sz="2000" dirty="0" smtClean="0"/>
              <a:t>Pseudo NGOs</a:t>
            </a:r>
          </a:p>
          <a:p>
            <a:pPr marL="742950" lvl="1" indent="-285750">
              <a:buFont typeface="Arial" pitchFamily="34" charset="0"/>
              <a:buChar char="•"/>
            </a:pPr>
            <a:r>
              <a:rPr lang="en-US" sz="2000" dirty="0" smtClean="0"/>
              <a:t>Don’t make profits the mantra</a:t>
            </a:r>
          </a:p>
          <a:p>
            <a:pPr marL="742950" lvl="1" indent="-285750">
              <a:buFont typeface="Arial" pitchFamily="34" charset="0"/>
              <a:buChar char="•"/>
            </a:pPr>
            <a:r>
              <a:rPr lang="en-US" sz="2000" dirty="0" smtClean="0"/>
              <a:t>Sustainability will become an issue if that is the case</a:t>
            </a:r>
          </a:p>
          <a:p>
            <a:pPr marL="1200150" lvl="2" indent="-285750">
              <a:buFont typeface="Arial" pitchFamily="34" charset="0"/>
              <a:buChar char="•"/>
            </a:pPr>
            <a:r>
              <a:rPr lang="en-US" sz="2000" dirty="0" smtClean="0"/>
              <a:t>Human subdued to business rather than the other way</a:t>
            </a:r>
          </a:p>
          <a:p>
            <a:pPr marL="742950" lvl="1" indent="-285750">
              <a:buFont typeface="Arial" pitchFamily="34" charset="0"/>
              <a:buChar char="•"/>
            </a:pPr>
            <a:r>
              <a:rPr lang="en-US" sz="2000" dirty="0" smtClean="0"/>
              <a:t>Danger of profits becoming the only driving force as long as business remains within rules</a:t>
            </a:r>
          </a:p>
          <a:p>
            <a:pPr marL="1200150" lvl="2" indent="-285750">
              <a:buFont typeface="Arial" pitchFamily="34" charset="0"/>
              <a:buChar char="•"/>
            </a:pPr>
            <a:r>
              <a:rPr lang="en-US" sz="2000" dirty="0" smtClean="0"/>
              <a:t>Who makes the rules and who monitors?</a:t>
            </a:r>
          </a:p>
          <a:p>
            <a:pPr marL="742950" lvl="1" indent="-285750">
              <a:buFont typeface="Arial" pitchFamily="34" charset="0"/>
              <a:buChar char="•"/>
            </a:pPr>
            <a:r>
              <a:rPr lang="en-US" sz="2000" dirty="0" smtClean="0"/>
              <a:t>CSR cannot remain philanthropy but has to be woven</a:t>
            </a:r>
          </a:p>
          <a:p>
            <a:pPr marL="285750" indent="-285750">
              <a:buFont typeface="Arial" pitchFamily="34" charset="0"/>
              <a:buChar char="•"/>
            </a:pPr>
            <a:r>
              <a:rPr lang="en-US" sz="2000" dirty="0" smtClean="0"/>
              <a:t>Capitalism has to look beyond materialistic world towards the human aspect</a:t>
            </a:r>
            <a:endParaRPr lang="en-US" sz="2000" dirty="0"/>
          </a:p>
        </p:txBody>
      </p:sp>
    </p:spTree>
    <p:extLst>
      <p:ext uri="{BB962C8B-B14F-4D97-AF65-F5344CB8AC3E}">
        <p14:creationId xmlns:p14="http://schemas.microsoft.com/office/powerpoint/2010/main" xmlns="" val="35382017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5</a:t>
            </a:fld>
            <a:endParaRPr lang="en-US"/>
          </a:p>
        </p:txBody>
      </p:sp>
      <p:sp>
        <p:nvSpPr>
          <p:cNvPr id="2" name="TextBox 1"/>
          <p:cNvSpPr txBox="1"/>
          <p:nvPr/>
        </p:nvSpPr>
        <p:spPr>
          <a:xfrm>
            <a:off x="2209800" y="914400"/>
            <a:ext cx="6629400" cy="4801314"/>
          </a:xfrm>
          <a:prstGeom prst="rect">
            <a:avLst/>
          </a:prstGeom>
          <a:noFill/>
        </p:spPr>
        <p:txBody>
          <a:bodyPr wrap="square" rtlCol="0">
            <a:spAutoFit/>
          </a:bodyPr>
          <a:lstStyle/>
          <a:p>
            <a:pPr marL="285750" indent="-285750">
              <a:buFont typeface="Arial" pitchFamily="34" charset="0"/>
              <a:buChar char="•"/>
            </a:pPr>
            <a:r>
              <a:rPr lang="en-US" dirty="0" smtClean="0"/>
              <a:t>Sustainability</a:t>
            </a:r>
          </a:p>
          <a:p>
            <a:pPr marL="742950" lvl="1" indent="-285750">
              <a:buFont typeface="Arial" pitchFamily="34" charset="0"/>
              <a:buChar char="•"/>
            </a:pPr>
            <a:r>
              <a:rPr lang="en-US" dirty="0" smtClean="0"/>
              <a:t>Related to capitalism and urgent need to give growth a human face</a:t>
            </a:r>
          </a:p>
          <a:p>
            <a:pPr marL="742950" lvl="1" indent="-285750">
              <a:buFont typeface="Arial" pitchFamily="34" charset="0"/>
              <a:buChar char="•"/>
            </a:pPr>
            <a:r>
              <a:rPr lang="en-US" dirty="0" smtClean="0"/>
              <a:t>Not easy to define as dependent upon various perceptions </a:t>
            </a:r>
          </a:p>
          <a:p>
            <a:pPr marL="742950" lvl="1" indent="-285750">
              <a:buFont typeface="Arial" pitchFamily="34" charset="0"/>
              <a:buChar char="•"/>
            </a:pPr>
            <a:r>
              <a:rPr lang="en-US" dirty="0" smtClean="0"/>
              <a:t>Various definitions are</a:t>
            </a:r>
          </a:p>
          <a:p>
            <a:pPr lvl="2">
              <a:buFont typeface="Wingdings" pitchFamily="2" charset="2"/>
              <a:buChar char="v"/>
            </a:pPr>
            <a:r>
              <a:rPr lang="en-US" dirty="0">
                <a:latin typeface="+mj-lt"/>
              </a:rPr>
              <a:t>The word sustainability is derived from the Latin </a:t>
            </a:r>
            <a:r>
              <a:rPr lang="en-US" i="1" dirty="0" err="1">
                <a:latin typeface="+mj-lt"/>
              </a:rPr>
              <a:t>sustinere</a:t>
            </a:r>
            <a:r>
              <a:rPr lang="en-US" i="1" dirty="0">
                <a:latin typeface="+mj-lt"/>
              </a:rPr>
              <a:t> (</a:t>
            </a:r>
            <a:r>
              <a:rPr lang="en-US" i="1" dirty="0" err="1">
                <a:latin typeface="+mj-lt"/>
              </a:rPr>
              <a:t>tenere</a:t>
            </a:r>
            <a:r>
              <a:rPr lang="en-US" i="1" dirty="0">
                <a:latin typeface="+mj-lt"/>
              </a:rPr>
              <a:t> means to hold, </a:t>
            </a:r>
            <a:r>
              <a:rPr lang="en-US" i="1" dirty="0" err="1">
                <a:latin typeface="+mj-lt"/>
              </a:rPr>
              <a:t>sus</a:t>
            </a:r>
            <a:r>
              <a:rPr lang="en-US" i="1" dirty="0">
                <a:latin typeface="+mj-lt"/>
              </a:rPr>
              <a:t> means up)</a:t>
            </a:r>
          </a:p>
          <a:p>
            <a:pPr lvl="2">
              <a:buFont typeface="Wingdings" pitchFamily="2" charset="2"/>
              <a:buChar char="v"/>
            </a:pPr>
            <a:r>
              <a:rPr lang="en-US" dirty="0">
                <a:latin typeface="+mj-lt"/>
              </a:rPr>
              <a:t>Sustainable development is ‘development that meets the needs of the present without compromising the ability of future generations to meet their own needs</a:t>
            </a:r>
            <a:r>
              <a:rPr lang="en-US" i="1" dirty="0">
                <a:latin typeface="+mj-lt"/>
              </a:rPr>
              <a:t>’ (WCED 1987).</a:t>
            </a:r>
          </a:p>
          <a:p>
            <a:pPr lvl="2">
              <a:buFont typeface="Wingdings" pitchFamily="2" charset="2"/>
              <a:buChar char="v"/>
            </a:pPr>
            <a:r>
              <a:rPr lang="en-US" dirty="0">
                <a:latin typeface="+mj-lt"/>
              </a:rPr>
              <a:t>‘Finding a balance between economic prosperity, environmental quality, and—the element which business has tended to overlook—social justice, moves organizations in an absolute state of sustainability</a:t>
            </a:r>
            <a:r>
              <a:rPr lang="en-US" i="1" dirty="0">
                <a:latin typeface="+mj-lt"/>
              </a:rPr>
              <a:t>’ </a:t>
            </a:r>
            <a:r>
              <a:rPr lang="en-US" i="1" dirty="0" err="1">
                <a:latin typeface="+mj-lt"/>
              </a:rPr>
              <a:t>Elkington</a:t>
            </a:r>
            <a:r>
              <a:rPr lang="en-US" i="1" dirty="0">
                <a:latin typeface="+mj-lt"/>
              </a:rPr>
              <a:t> (1999).</a:t>
            </a:r>
          </a:p>
          <a:p>
            <a:pPr lvl="2">
              <a:buFont typeface="Wingdings" pitchFamily="2" charset="2"/>
              <a:buChar char="v"/>
            </a:pPr>
            <a:r>
              <a:rPr lang="en-US" dirty="0">
                <a:latin typeface="+mj-lt"/>
              </a:rPr>
              <a:t>‘The sustainable society is one that lives within the self-perpetuating limits of its environment</a:t>
            </a:r>
            <a:r>
              <a:rPr lang="en-US" i="1" dirty="0">
                <a:latin typeface="+mj-lt"/>
              </a:rPr>
              <a:t>’ </a:t>
            </a:r>
            <a:r>
              <a:rPr lang="en-US" i="1" dirty="0" err="1">
                <a:latin typeface="+mj-lt"/>
              </a:rPr>
              <a:t>Coomer</a:t>
            </a:r>
            <a:r>
              <a:rPr lang="en-US" i="1" dirty="0">
                <a:latin typeface="+mj-lt"/>
              </a:rPr>
              <a:t> (1979). </a:t>
            </a:r>
            <a:endParaRPr lang="en-US" b="1" dirty="0">
              <a:latin typeface="+mj-lt"/>
            </a:endParaRPr>
          </a:p>
          <a:p>
            <a:pPr marL="1200150" lvl="2" indent="-285750">
              <a:buFont typeface="Arial" pitchFamily="34" charset="0"/>
              <a:buChar char="•"/>
            </a:pPr>
            <a:endParaRPr lang="en-US" dirty="0"/>
          </a:p>
        </p:txBody>
      </p:sp>
    </p:spTree>
    <p:extLst>
      <p:ext uri="{BB962C8B-B14F-4D97-AF65-F5344CB8AC3E}">
        <p14:creationId xmlns:p14="http://schemas.microsoft.com/office/powerpoint/2010/main" xmlns="" val="35382017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6</a:t>
            </a:fld>
            <a:endParaRPr lang="en-US"/>
          </a:p>
        </p:txBody>
      </p:sp>
      <p:sp>
        <p:nvSpPr>
          <p:cNvPr id="2" name="TextBox 1"/>
          <p:cNvSpPr txBox="1"/>
          <p:nvPr/>
        </p:nvSpPr>
        <p:spPr>
          <a:xfrm>
            <a:off x="2209800" y="990600"/>
            <a:ext cx="6705600" cy="4524315"/>
          </a:xfrm>
          <a:prstGeom prst="rect">
            <a:avLst/>
          </a:prstGeom>
          <a:noFill/>
        </p:spPr>
        <p:txBody>
          <a:bodyPr wrap="square" rtlCol="0">
            <a:spAutoFit/>
          </a:bodyPr>
          <a:lstStyle/>
          <a:p>
            <a:pPr marL="285750" indent="-285750">
              <a:buFont typeface="Arial" pitchFamily="34" charset="0"/>
              <a:buChar char="•"/>
            </a:pPr>
            <a:r>
              <a:rPr lang="en-US" dirty="0" smtClean="0"/>
              <a:t>Sustainability is measured through the lens of either social development and justice or human welfare and social justice</a:t>
            </a:r>
          </a:p>
          <a:p>
            <a:pPr marL="285750" indent="-285750">
              <a:buFont typeface="Arial" pitchFamily="34" charset="0"/>
              <a:buChar char="•"/>
            </a:pPr>
            <a:r>
              <a:rPr lang="en-US" dirty="0" smtClean="0"/>
              <a:t>Because of this sustainability is a buzz word</a:t>
            </a:r>
          </a:p>
          <a:p>
            <a:pPr marL="742950" lvl="1" indent="-285750">
              <a:buFont typeface="Arial" pitchFamily="34" charset="0"/>
              <a:buChar char="•"/>
            </a:pPr>
            <a:r>
              <a:rPr lang="en-US" dirty="0" smtClean="0"/>
              <a:t>However important as it is the dialogue of values that defies consensual definitions</a:t>
            </a:r>
          </a:p>
          <a:p>
            <a:pPr marL="285750" indent="-285750">
              <a:buFont typeface="Arial" pitchFamily="34" charset="0"/>
              <a:buChar char="•"/>
            </a:pPr>
            <a:r>
              <a:rPr lang="en-US" dirty="0" err="1" smtClean="0"/>
              <a:t>Bruntland</a:t>
            </a:r>
            <a:r>
              <a:rPr lang="en-US" dirty="0" smtClean="0"/>
              <a:t> report</a:t>
            </a:r>
          </a:p>
          <a:p>
            <a:pPr marL="742950" lvl="1" indent="-285750">
              <a:buFont typeface="Arial" pitchFamily="34" charset="0"/>
              <a:buChar char="•"/>
            </a:pPr>
            <a:r>
              <a:rPr lang="en-US" dirty="0"/>
              <a:t>The Report of the </a:t>
            </a:r>
            <a:r>
              <a:rPr lang="en-US" dirty="0" err="1"/>
              <a:t>Brundtland</a:t>
            </a:r>
            <a:r>
              <a:rPr lang="en-US" dirty="0"/>
              <a:t> Commission, </a:t>
            </a:r>
            <a:r>
              <a:rPr lang="en-US" dirty="0" smtClean="0"/>
              <a:t>Our Common Future, was </a:t>
            </a:r>
            <a:r>
              <a:rPr lang="en-US" dirty="0"/>
              <a:t>published by Oxford University Press in 1987, and was welcomed by the General Assembly </a:t>
            </a:r>
            <a:r>
              <a:rPr lang="en-US" dirty="0" smtClean="0"/>
              <a:t>Resolution</a:t>
            </a:r>
          </a:p>
          <a:p>
            <a:pPr marL="742950" lvl="1" indent="-285750">
              <a:buFont typeface="Arial" pitchFamily="34" charset="0"/>
              <a:buChar char="•"/>
            </a:pPr>
            <a:r>
              <a:rPr lang="en-US" dirty="0"/>
              <a:t>The document was the culmination of a “900 day” international-exercise which catalogued, </a:t>
            </a:r>
            <a:r>
              <a:rPr lang="en-US" dirty="0" smtClean="0"/>
              <a:t>analyzed, </a:t>
            </a:r>
            <a:r>
              <a:rPr lang="en-US" dirty="0"/>
              <a:t>and </a:t>
            </a:r>
            <a:r>
              <a:rPr lang="en-US" dirty="0" smtClean="0"/>
              <a:t>synthesized: </a:t>
            </a:r>
            <a:r>
              <a:rPr lang="en-US" dirty="0"/>
              <a:t>written submissions and expert testimony from “senior government representatives, scientists and experts, research institutes, industrialists, representatives of non-governmental organizations, and the general public” held at public hearings throughout the world.</a:t>
            </a:r>
          </a:p>
        </p:txBody>
      </p:sp>
    </p:spTree>
    <p:extLst>
      <p:ext uri="{BB962C8B-B14F-4D97-AF65-F5344CB8AC3E}">
        <p14:creationId xmlns:p14="http://schemas.microsoft.com/office/powerpoint/2010/main" xmlns="" val="35382017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7</a:t>
            </a:fld>
            <a:endParaRPr lang="en-US"/>
          </a:p>
        </p:txBody>
      </p:sp>
      <p:sp>
        <p:nvSpPr>
          <p:cNvPr id="2" name="Rectangle 1"/>
          <p:cNvSpPr/>
          <p:nvPr/>
        </p:nvSpPr>
        <p:spPr>
          <a:xfrm>
            <a:off x="2286000" y="1135082"/>
            <a:ext cx="6629400" cy="3970318"/>
          </a:xfrm>
          <a:prstGeom prst="rect">
            <a:avLst/>
          </a:prstGeom>
        </p:spPr>
        <p:txBody>
          <a:bodyPr wrap="square">
            <a:spAutoFit/>
          </a:bodyPr>
          <a:lstStyle/>
          <a:p>
            <a:r>
              <a:rPr lang="en-US" dirty="0" smtClean="0"/>
              <a:t>The </a:t>
            </a:r>
            <a:r>
              <a:rPr lang="en-US" dirty="0" err="1"/>
              <a:t>Brundtland</a:t>
            </a:r>
            <a:r>
              <a:rPr lang="en-US" dirty="0"/>
              <a:t> Commission's mandate was to: “[1] re-examine the critical issues of environment and development and to formulate innovative, concrete, and realistic action proposals to deal with them; [2] strengthen international cooperation on environment and development and assess and propose new forms of cooperation that can break out of existing patterns and influence policies and events in the direction of needed change; and [3] raise the level of understanding and commitment to action on the part of individuals, voluntary organizations, businesses, institutes, and governments” (1987: 347). “The Commission focused its attention on the areas of population, food security, the loss of species and genetic resources, energy, industry, and human settlements - realizing that all of these are connected and cannot be treated in isolation one from another” (1987: 27).</a:t>
            </a:r>
          </a:p>
        </p:txBody>
      </p:sp>
    </p:spTree>
    <p:extLst>
      <p:ext uri="{BB962C8B-B14F-4D97-AF65-F5344CB8AC3E}">
        <p14:creationId xmlns:p14="http://schemas.microsoft.com/office/powerpoint/2010/main" xmlns="" val="35382017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8</a:t>
            </a:fld>
            <a:endParaRPr lang="en-US"/>
          </a:p>
        </p:txBody>
      </p:sp>
      <p:sp>
        <p:nvSpPr>
          <p:cNvPr id="2" name="Rectangle 1"/>
          <p:cNvSpPr/>
          <p:nvPr/>
        </p:nvSpPr>
        <p:spPr>
          <a:xfrm>
            <a:off x="2286000" y="1363682"/>
            <a:ext cx="6629400" cy="3970318"/>
          </a:xfrm>
          <a:prstGeom prst="rect">
            <a:avLst/>
          </a:prstGeom>
        </p:spPr>
        <p:txBody>
          <a:bodyPr wrap="square">
            <a:spAutoFit/>
          </a:bodyPr>
          <a:lstStyle/>
          <a:p>
            <a:r>
              <a:rPr lang="en-US" dirty="0"/>
              <a:t>The </a:t>
            </a:r>
            <a:r>
              <a:rPr lang="en-US" dirty="0" err="1"/>
              <a:t>Brundtland</a:t>
            </a:r>
            <a:r>
              <a:rPr lang="en-US" dirty="0"/>
              <a:t> Commission Report </a:t>
            </a:r>
            <a:r>
              <a:rPr lang="en-US" dirty="0" smtClean="0"/>
              <a:t>recognized </a:t>
            </a:r>
            <a:r>
              <a:rPr lang="en-US" dirty="0"/>
              <a:t>that human resource development in the form of poverty reduction, gender equity, and wealth redistribution was crucial to formulating strategies for environmental conservation, and it also </a:t>
            </a:r>
            <a:r>
              <a:rPr lang="en-US" dirty="0" smtClean="0"/>
              <a:t>recognized </a:t>
            </a:r>
            <a:r>
              <a:rPr lang="en-US" dirty="0"/>
              <a:t>that environmental-limits to economic growth in </a:t>
            </a:r>
            <a:r>
              <a:rPr lang="en-US" dirty="0" smtClean="0"/>
              <a:t>industrialized </a:t>
            </a:r>
            <a:r>
              <a:rPr lang="en-US" dirty="0"/>
              <a:t>and </a:t>
            </a:r>
            <a:r>
              <a:rPr lang="en-US" dirty="0" smtClean="0"/>
              <a:t>industrializing </a:t>
            </a:r>
            <a:r>
              <a:rPr lang="en-US" dirty="0"/>
              <a:t>societies existed. As such, the Report offered “[the] analysis, the broad remedies, and the recommendations for a sustainable course of development” within such societies (1987: 16). However, the Report was unable to identify the mode(s) of production that are responsible for degradation of the environment, and in the absence of </a:t>
            </a:r>
            <a:r>
              <a:rPr lang="en-US" dirty="0" smtClean="0"/>
              <a:t>analyzing </a:t>
            </a:r>
            <a:r>
              <a:rPr lang="en-US" dirty="0"/>
              <a:t>the principles governing market-led economic growth, the Report postulated that such growth could be reformed (and expanded); this lack of analysis resulted in an obfuscated-introduction of the term sustainable development</a:t>
            </a:r>
            <a:r>
              <a:rPr lang="en-US" dirty="0" smtClean="0"/>
              <a:t>.</a:t>
            </a:r>
            <a:endParaRPr lang="en-US" dirty="0"/>
          </a:p>
        </p:txBody>
      </p:sp>
    </p:spTree>
    <p:extLst>
      <p:ext uri="{BB962C8B-B14F-4D97-AF65-F5344CB8AC3E}">
        <p14:creationId xmlns:p14="http://schemas.microsoft.com/office/powerpoint/2010/main" xmlns="" val="35382017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9</a:t>
            </a:fld>
            <a:endParaRPr lang="en-US"/>
          </a:p>
        </p:txBody>
      </p:sp>
      <p:sp>
        <p:nvSpPr>
          <p:cNvPr id="2" name="Rectangle 2"/>
          <p:cNvSpPr>
            <a:spLocks noChangeArrowheads="1"/>
          </p:cNvSpPr>
          <p:nvPr/>
        </p:nvSpPr>
        <p:spPr bwMode="auto">
          <a:xfrm>
            <a:off x="2133600" y="1219200"/>
            <a:ext cx="6781800" cy="420305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253920" tIns="4761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rPr>
              <a:t>The report deals with sustainable development and the change of politics needed for achieving it. The definition of this term in the report is quite well known and often cited:</a:t>
            </a:r>
            <a:endParaRPr kumimoji="0" lang="en-US" b="0" i="0" u="none" strike="noStrike" cap="none" normalizeH="0" baseline="0" dirty="0" smtClean="0">
              <a:ln>
                <a:noFill/>
              </a:ln>
              <a:solidFill>
                <a:schemeClr val="tx1"/>
              </a:solidFill>
              <a:effectLst/>
            </a:endParaRPr>
          </a:p>
          <a:p>
            <a:pPr marL="457200" marR="0" lvl="1" indent="-45720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cs typeface="Arial" charset="0"/>
              </a:rPr>
              <a:t>"Sustainable development is development that meets the needs of the present without compromising the ability of future generations to meet their own needs". It contains two key concepts:</a:t>
            </a:r>
          </a:p>
          <a:p>
            <a:pPr marL="1371600" marR="0" lvl="3" indent="-137160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rgbClr val="000000"/>
                </a:solidFill>
                <a:effectLst/>
                <a:cs typeface="Arial" charset="0"/>
              </a:rPr>
              <a:t>the concept of "needs", in particular the essential needs of the world's poor, to which overriding priority should be given; and</a:t>
            </a:r>
          </a:p>
          <a:p>
            <a:pPr marL="1371600" marR="0" lvl="3" indent="-137160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rgbClr val="000000"/>
                </a:solidFill>
                <a:effectLst/>
                <a:cs typeface="Arial" charset="0"/>
              </a:rPr>
              <a:t>the idea of limitations imposed by the state of technology and social organization on the environment's ability to meet present and future needs."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xmlns="" val="35382017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10</a:t>
            </a:fld>
            <a:endParaRPr lang="en-US"/>
          </a:p>
        </p:txBody>
      </p:sp>
      <p:sp>
        <p:nvSpPr>
          <p:cNvPr id="2" name="Rectangle 1"/>
          <p:cNvSpPr/>
          <p:nvPr/>
        </p:nvSpPr>
        <p:spPr>
          <a:xfrm>
            <a:off x="2286000" y="990600"/>
            <a:ext cx="6400800" cy="3139321"/>
          </a:xfrm>
          <a:prstGeom prst="rect">
            <a:avLst/>
          </a:prstGeom>
        </p:spPr>
        <p:txBody>
          <a:bodyPr wrap="square">
            <a:spAutoFit/>
          </a:bodyPr>
          <a:lstStyle/>
          <a:p>
            <a:r>
              <a:rPr lang="en-US" dirty="0" smtClean="0"/>
              <a:t>Sustainability efforts</a:t>
            </a:r>
          </a:p>
          <a:p>
            <a:r>
              <a:rPr lang="en-US" dirty="0" smtClean="0"/>
              <a:t>The </a:t>
            </a:r>
            <a:r>
              <a:rPr lang="en-US" dirty="0"/>
              <a:t>three main pillars of sustainable development include economic growth, environmental protection, and social equality. While many people agree that each of these three ideas contribute to the overall idea of sustainability, it is difficult to find evidence of equal levels of initiatives for the three pillars in countries' policies worldwide. With the overwhelming number of countries that put economic growth on the forefront of sustainable development, it is evident that the other two pillars have been suffering, especially with the overall well being of the environment in a dangerously unhealthy state. </a:t>
            </a:r>
          </a:p>
        </p:txBody>
      </p:sp>
    </p:spTree>
    <p:extLst>
      <p:ext uri="{BB962C8B-B14F-4D97-AF65-F5344CB8AC3E}">
        <p14:creationId xmlns:p14="http://schemas.microsoft.com/office/powerpoint/2010/main" xmlns="" val="35382017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11</a:t>
            </a:fld>
            <a:endParaRPr lang="en-US"/>
          </a:p>
        </p:txBody>
      </p:sp>
      <p:sp>
        <p:nvSpPr>
          <p:cNvPr id="2" name="Rectangle 1"/>
          <p:cNvSpPr/>
          <p:nvPr/>
        </p:nvSpPr>
        <p:spPr>
          <a:xfrm>
            <a:off x="2286000" y="1287482"/>
            <a:ext cx="6629400" cy="3970318"/>
          </a:xfrm>
          <a:prstGeom prst="rect">
            <a:avLst/>
          </a:prstGeom>
        </p:spPr>
        <p:txBody>
          <a:bodyPr wrap="square">
            <a:spAutoFit/>
          </a:bodyPr>
          <a:lstStyle/>
          <a:p>
            <a:r>
              <a:rPr lang="en-US" dirty="0"/>
              <a:t>The </a:t>
            </a:r>
            <a:r>
              <a:rPr lang="en-US" dirty="0" err="1"/>
              <a:t>Brundtland</a:t>
            </a:r>
            <a:r>
              <a:rPr lang="en-US" dirty="0"/>
              <a:t> Commission has put forth a conceptual framework that many nations agree with and want to try to make a difference with in their countries, but it has been difficult to change these concepts about sustainability into concrete actions and programs. Implementing sustainable development globally is still a challenge, but because of the </a:t>
            </a:r>
            <a:r>
              <a:rPr lang="en-US" dirty="0" err="1"/>
              <a:t>Brundtland</a:t>
            </a:r>
            <a:r>
              <a:rPr lang="en-US" dirty="0"/>
              <a:t> Commission's efforts, progress has been made. After releasing their report, </a:t>
            </a:r>
            <a:r>
              <a:rPr lang="en-US" i="1" dirty="0"/>
              <a:t>Our Common Future</a:t>
            </a:r>
            <a:r>
              <a:rPr lang="en-US" dirty="0"/>
              <a:t>, the </a:t>
            </a:r>
            <a:r>
              <a:rPr lang="en-US" dirty="0" err="1"/>
              <a:t>Brundtland</a:t>
            </a:r>
            <a:r>
              <a:rPr lang="en-US" dirty="0"/>
              <a:t> Commission called for an international meeting to take place where more concrete initiatives and goals could be mapped out. This meeting was held in </a:t>
            </a:r>
            <a:r>
              <a:rPr lang="en-US" dirty="0" smtClean="0"/>
              <a:t>Rio de Janeiro, </a:t>
            </a:r>
            <a:r>
              <a:rPr lang="en-US" dirty="0"/>
              <a:t>Brazil. A comprehensive plan of action, known as </a:t>
            </a:r>
            <a:r>
              <a:rPr lang="en-US" dirty="0" smtClean="0"/>
              <a:t>Agenda 21, </a:t>
            </a:r>
            <a:r>
              <a:rPr lang="en-US" dirty="0"/>
              <a:t>came out of the meeting. Agenda 21 entailed actions to be taken globally, nationally, and locally in order to make life on Earth more sustainable going into the future.</a:t>
            </a:r>
          </a:p>
        </p:txBody>
      </p:sp>
    </p:spTree>
    <p:extLst>
      <p:ext uri="{BB962C8B-B14F-4D97-AF65-F5344CB8AC3E}">
        <p14:creationId xmlns:p14="http://schemas.microsoft.com/office/powerpoint/2010/main" xmlns="" val="35382017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12</a:t>
            </a:fld>
            <a:endParaRPr lang="en-US"/>
          </a:p>
        </p:txBody>
      </p:sp>
      <p:sp>
        <p:nvSpPr>
          <p:cNvPr id="2" name="Rectangle 1"/>
          <p:cNvSpPr/>
          <p:nvPr/>
        </p:nvSpPr>
        <p:spPr>
          <a:xfrm>
            <a:off x="2286000" y="1218486"/>
            <a:ext cx="6629400" cy="4801314"/>
          </a:xfrm>
          <a:prstGeom prst="rect">
            <a:avLst/>
          </a:prstGeom>
        </p:spPr>
        <p:txBody>
          <a:bodyPr wrap="square">
            <a:spAutoFit/>
          </a:bodyPr>
          <a:lstStyle/>
          <a:p>
            <a:r>
              <a:rPr lang="en-US" b="1" dirty="0"/>
              <a:t>Economic Growth</a:t>
            </a:r>
          </a:p>
          <a:p>
            <a:r>
              <a:rPr lang="en-US" dirty="0"/>
              <a:t>Economic Growth is the pillar that most groups focus on when attempting to attain more sustainable efforts and development. In trying to build their economies, many countries focus their efforts on resource extraction, which leads to unsustainable efforts for environmental protection as well as economic growth sustainability. While the Commission was able to help to change the association between economic growth and resource extraction, the total worldwide consumption of resources is projected to increase in the future. So much of the natural world has already been converted into human use that the focus cannot simply remain on economic growth and omit the ever growing problem of environmental sustainability. Agenda 21 reinforces the importance of finding ways to generate economic growth without hurting the environment. Through various trade negotiations such as improving access to markets for exports of developing countries, Agenda 21 looks to increase economic growth sustainability in countries that need it most.</a:t>
            </a:r>
          </a:p>
        </p:txBody>
      </p:sp>
    </p:spTree>
    <p:extLst>
      <p:ext uri="{BB962C8B-B14F-4D97-AF65-F5344CB8AC3E}">
        <p14:creationId xmlns:p14="http://schemas.microsoft.com/office/powerpoint/2010/main" xmlns="" val="22599318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13</a:t>
            </a:fld>
            <a:endParaRPr lang="en-US"/>
          </a:p>
        </p:txBody>
      </p:sp>
      <p:sp>
        <p:nvSpPr>
          <p:cNvPr id="3" name="Rectangle 2"/>
          <p:cNvSpPr/>
          <p:nvPr/>
        </p:nvSpPr>
        <p:spPr>
          <a:xfrm>
            <a:off x="2286000" y="989886"/>
            <a:ext cx="6629400" cy="4801314"/>
          </a:xfrm>
          <a:prstGeom prst="rect">
            <a:avLst/>
          </a:prstGeom>
        </p:spPr>
        <p:txBody>
          <a:bodyPr wrap="square">
            <a:spAutoFit/>
          </a:bodyPr>
          <a:lstStyle/>
          <a:p>
            <a:r>
              <a:rPr lang="en-US" b="1" dirty="0"/>
              <a:t>Environmental Protection</a:t>
            </a:r>
          </a:p>
          <a:p>
            <a:r>
              <a:rPr lang="en-US" dirty="0"/>
              <a:t>Environmental Protection has become more important to government and businesses over the last 20 years, leading to great improvements in the number of people willing to invest in green technologies. For the second year in a row in 2010, the United States and Europe added more power capacity from renewable sources such as wind and solar. In 2011 the efforts continue with 45 new wind energy projects beginning in 25 different </a:t>
            </a:r>
            <a:r>
              <a:rPr lang="en-US" dirty="0" smtClean="0"/>
              <a:t>states. The </a:t>
            </a:r>
            <a:r>
              <a:rPr lang="en-US" dirty="0"/>
              <a:t>focus on environmental protection has transpired globally as well, including a great deal of investment in renewable energy power capacity. Eco-city development occurring around the world helps to develop and implement water conservation, smart grids with renewable energy sources, LED street lights and energy efficient building. The consumption gap remains, consisting of the fact that "roughly 80 percent of the natural resources used each year are consumed by about 20 percent of the world's population". This level is striking and still needs to be addressed now and throughout the future</a:t>
            </a:r>
          </a:p>
        </p:txBody>
      </p:sp>
    </p:spTree>
    <p:extLst>
      <p:ext uri="{BB962C8B-B14F-4D97-AF65-F5344CB8AC3E}">
        <p14:creationId xmlns:p14="http://schemas.microsoft.com/office/powerpoint/2010/main" xmlns="" val="16240045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14</a:t>
            </a:fld>
            <a:endParaRPr lang="en-US"/>
          </a:p>
        </p:txBody>
      </p:sp>
      <p:sp>
        <p:nvSpPr>
          <p:cNvPr id="3" name="Rectangle 2"/>
          <p:cNvSpPr/>
          <p:nvPr/>
        </p:nvSpPr>
        <p:spPr>
          <a:xfrm>
            <a:off x="2286000" y="1028343"/>
            <a:ext cx="6629400" cy="3416320"/>
          </a:xfrm>
          <a:prstGeom prst="rect">
            <a:avLst/>
          </a:prstGeom>
        </p:spPr>
        <p:txBody>
          <a:bodyPr wrap="square">
            <a:spAutoFit/>
          </a:bodyPr>
          <a:lstStyle/>
          <a:p>
            <a:r>
              <a:rPr lang="en-US" b="1" dirty="0" smtClean="0"/>
              <a:t>Social </a:t>
            </a:r>
            <a:r>
              <a:rPr lang="en-US" b="1" dirty="0"/>
              <a:t>Equality</a:t>
            </a:r>
          </a:p>
          <a:p>
            <a:r>
              <a:rPr lang="en-US" dirty="0"/>
              <a:t>The Social Equality pillar of sustainable development focuses on the social well-being of people. The growing gap between incomes of rich and poor is evident throughout the world with the incomes of richer households increasing relative to the incomes of middle- or lower-class households. Global inequality has been declining, but the world is still extremely unequal, with the richest 1% of the world’s population owning 40% of the world’s wealth and the poorest 50% owning around 1%. The </a:t>
            </a:r>
            <a:r>
              <a:rPr lang="en-US" dirty="0" err="1"/>
              <a:t>Brundtland</a:t>
            </a:r>
            <a:r>
              <a:rPr lang="en-US" dirty="0"/>
              <a:t> Commission has made an impact in helping to reduce the number of people living on less than a dollar a day to just half of what it used to be, but this can also be attributed to growth in </a:t>
            </a:r>
            <a:r>
              <a:rPr lang="en-US" dirty="0" smtClean="0"/>
              <a:t>China and India</a:t>
            </a:r>
            <a:endParaRPr lang="en-US" dirty="0"/>
          </a:p>
        </p:txBody>
      </p:sp>
    </p:spTree>
    <p:extLst>
      <p:ext uri="{BB962C8B-B14F-4D97-AF65-F5344CB8AC3E}">
        <p14:creationId xmlns:p14="http://schemas.microsoft.com/office/powerpoint/2010/main" xmlns="" val="16240045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15</a:t>
            </a:fld>
            <a:endParaRPr lang="en-US"/>
          </a:p>
        </p:txBody>
      </p:sp>
      <p:sp>
        <p:nvSpPr>
          <p:cNvPr id="4" name="Rectangle 3"/>
          <p:cNvSpPr>
            <a:spLocks noGrp="1" noChangeArrowheads="1"/>
          </p:cNvSpPr>
          <p:nvPr/>
        </p:nvSpPr>
        <p:spPr bwMode="auto">
          <a:xfrm>
            <a:off x="2209800" y="1333500"/>
            <a:ext cx="6819900" cy="419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r>
              <a:rPr lang="en-US" sz="2400" b="1" dirty="0" err="1" smtClean="0"/>
              <a:t>Brundtland</a:t>
            </a:r>
            <a:r>
              <a:rPr lang="en-US" sz="2400" b="1" dirty="0" smtClean="0"/>
              <a:t> Report</a:t>
            </a:r>
          </a:p>
          <a:p>
            <a:pPr eaLnBrk="1" hangingPunct="1">
              <a:buFont typeface="Arial" charset="0"/>
              <a:buNone/>
            </a:pPr>
            <a:endParaRPr lang="en-US" sz="2400" b="1" dirty="0" smtClean="0"/>
          </a:p>
          <a:p>
            <a:pPr eaLnBrk="1" hangingPunct="1"/>
            <a:r>
              <a:rPr lang="en-US" sz="2400" dirty="0" smtClean="0"/>
              <a:t>Sustainability development needs to have achievements targets or goals within a specific time frame</a:t>
            </a:r>
          </a:p>
          <a:p>
            <a:pPr lvl="1" eaLnBrk="1" hangingPunct="1"/>
            <a:r>
              <a:rPr lang="en-US" sz="1800" dirty="0" smtClean="0"/>
              <a:t>Certain illustration of such analysis can be seen in the three sets of goals that use different time-horizons: the short-term goals (2015) of the Millennium Declaration of the United Nations (see Annexure 2); the two-generation goals (2050) of the Sustain ability Transition of the Board on Sustainable Development; and the long-term goals (beyond 2050) of the Great Transition of the Global Scenario Group.</a:t>
            </a:r>
            <a:endParaRPr lang="en-US" sz="1800" b="1" dirty="0" smtClean="0"/>
          </a:p>
        </p:txBody>
      </p:sp>
    </p:spTree>
    <p:extLst>
      <p:ext uri="{BB962C8B-B14F-4D97-AF65-F5344CB8AC3E}">
        <p14:creationId xmlns:p14="http://schemas.microsoft.com/office/powerpoint/2010/main" xmlns="" val="22599318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16</a:t>
            </a:fld>
            <a:endParaRPr lang="en-US"/>
          </a:p>
        </p:txBody>
      </p:sp>
      <p:sp>
        <p:nvSpPr>
          <p:cNvPr id="2" name="TextBox 1"/>
          <p:cNvSpPr txBox="1"/>
          <p:nvPr/>
        </p:nvSpPr>
        <p:spPr>
          <a:xfrm>
            <a:off x="2209800" y="2729805"/>
            <a:ext cx="6705600" cy="1384995"/>
          </a:xfrm>
          <a:prstGeom prst="rect">
            <a:avLst/>
          </a:prstGeom>
          <a:noFill/>
        </p:spPr>
        <p:txBody>
          <a:bodyPr wrap="square" rtlCol="0">
            <a:spAutoFit/>
          </a:bodyPr>
          <a:lstStyle/>
          <a:p>
            <a:pPr algn="ctr"/>
            <a:r>
              <a:rPr lang="en-US" sz="2800" dirty="0" smtClean="0"/>
              <a:t>Corporations have to look beyond the bottom line if they want significant improvements in their bottom line </a:t>
            </a:r>
            <a:endParaRPr lang="en-US" sz="2800" dirty="0"/>
          </a:p>
        </p:txBody>
      </p:sp>
    </p:spTree>
    <p:extLst>
      <p:ext uri="{BB962C8B-B14F-4D97-AF65-F5344CB8AC3E}">
        <p14:creationId xmlns:p14="http://schemas.microsoft.com/office/powerpoint/2010/main" xmlns="" val="22599318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17</a:t>
            </a:fld>
            <a:endParaRPr lang="en-US"/>
          </a:p>
        </p:txBody>
      </p:sp>
      <p:sp>
        <p:nvSpPr>
          <p:cNvPr id="2" name="TextBox 1"/>
          <p:cNvSpPr txBox="1"/>
          <p:nvPr/>
        </p:nvSpPr>
        <p:spPr>
          <a:xfrm>
            <a:off x="2209800" y="914400"/>
            <a:ext cx="6705600" cy="4247317"/>
          </a:xfrm>
          <a:prstGeom prst="rect">
            <a:avLst/>
          </a:prstGeom>
          <a:noFill/>
        </p:spPr>
        <p:txBody>
          <a:bodyPr wrap="square" rtlCol="0">
            <a:spAutoFit/>
          </a:bodyPr>
          <a:lstStyle/>
          <a:p>
            <a:pPr marL="285750" indent="-285750">
              <a:buFont typeface="Arial" pitchFamily="34" charset="0"/>
              <a:buChar char="•"/>
            </a:pPr>
            <a:r>
              <a:rPr lang="en-US" dirty="0" smtClean="0"/>
              <a:t>Integrating CSR in Organization: Guidelines to Effective Change</a:t>
            </a:r>
          </a:p>
          <a:p>
            <a:pPr marL="742950" lvl="1" indent="-285750">
              <a:buFont typeface="Arial" pitchFamily="34" charset="0"/>
              <a:buChar char="•"/>
            </a:pPr>
            <a:r>
              <a:rPr lang="en-US" dirty="0" smtClean="0"/>
              <a:t>ISO 26000</a:t>
            </a:r>
          </a:p>
          <a:p>
            <a:pPr marL="742950" lvl="1" indent="-285750">
              <a:buFont typeface="Arial" pitchFamily="34" charset="0"/>
              <a:buChar char="•"/>
            </a:pPr>
            <a:r>
              <a:rPr lang="en-US" dirty="0" smtClean="0"/>
              <a:t>Triple bottom line</a:t>
            </a:r>
          </a:p>
          <a:p>
            <a:pPr marL="742950" lvl="1" indent="-285750">
              <a:buFont typeface="Arial" pitchFamily="34" charset="0"/>
              <a:buChar char="•"/>
            </a:pPr>
            <a:r>
              <a:rPr lang="en-US" dirty="0" smtClean="0"/>
              <a:t>Triple loop learning</a:t>
            </a:r>
          </a:p>
          <a:p>
            <a:pPr marL="285750" indent="-285750">
              <a:buFont typeface="Arial" pitchFamily="34" charset="0"/>
              <a:buChar char="•"/>
            </a:pPr>
            <a:r>
              <a:rPr lang="en-US" dirty="0" smtClean="0"/>
              <a:t>ISO 26000</a:t>
            </a:r>
          </a:p>
          <a:p>
            <a:pPr fontAlgn="base"/>
            <a:r>
              <a:rPr lang="en-US" dirty="0" smtClean="0"/>
              <a:t>	Business </a:t>
            </a:r>
            <a:r>
              <a:rPr lang="en-US" dirty="0"/>
              <a:t>and organizations do not operate in a vacuum. </a:t>
            </a:r>
            <a:r>
              <a:rPr lang="en-US" dirty="0" smtClean="0"/>
              <a:t>	Their </a:t>
            </a:r>
            <a:r>
              <a:rPr lang="en-US" dirty="0"/>
              <a:t>relationship to the society and environment in which </a:t>
            </a:r>
            <a:r>
              <a:rPr lang="en-US" dirty="0" smtClean="0"/>
              <a:t>	they </a:t>
            </a:r>
            <a:r>
              <a:rPr lang="en-US" dirty="0"/>
              <a:t>operate is a critical factor in their ability to continue to </a:t>
            </a:r>
            <a:r>
              <a:rPr lang="en-US" dirty="0" smtClean="0"/>
              <a:t>	operate </a:t>
            </a:r>
            <a:r>
              <a:rPr lang="en-US" dirty="0"/>
              <a:t>effectively. It is also increasingly being used as a </a:t>
            </a:r>
            <a:r>
              <a:rPr lang="en-US" dirty="0" smtClean="0"/>
              <a:t>	measure </a:t>
            </a:r>
            <a:r>
              <a:rPr lang="en-US" dirty="0"/>
              <a:t>of their overall performance.</a:t>
            </a:r>
          </a:p>
          <a:p>
            <a:pPr fontAlgn="base"/>
            <a:r>
              <a:rPr lang="en-US" dirty="0" smtClean="0"/>
              <a:t>	ISO </a:t>
            </a:r>
            <a:r>
              <a:rPr lang="en-US" dirty="0"/>
              <a:t>26000 provides guidance on how businesses and </a:t>
            </a:r>
            <a:r>
              <a:rPr lang="en-US" dirty="0" smtClean="0"/>
              <a:t>	organizations </a:t>
            </a:r>
            <a:r>
              <a:rPr lang="en-US" dirty="0"/>
              <a:t>can operate in a socially responsible way. This </a:t>
            </a:r>
            <a:r>
              <a:rPr lang="en-US" dirty="0" smtClean="0"/>
              <a:t>	means </a:t>
            </a:r>
            <a:r>
              <a:rPr lang="en-US" dirty="0"/>
              <a:t>acting in an ethical and transparent way that </a:t>
            </a:r>
            <a:r>
              <a:rPr lang="en-US" dirty="0" smtClean="0"/>
              <a:t>	contributes </a:t>
            </a:r>
            <a:r>
              <a:rPr lang="en-US" dirty="0"/>
              <a:t>to the health and welfare of society.</a:t>
            </a:r>
          </a:p>
          <a:p>
            <a:pPr marL="742950" lvl="1" indent="-285750">
              <a:buFont typeface="Arial" pitchFamily="34" charset="0"/>
              <a:buChar char="•"/>
            </a:pPr>
            <a:endParaRPr lang="en-US" dirty="0"/>
          </a:p>
        </p:txBody>
      </p:sp>
    </p:spTree>
    <p:extLst>
      <p:ext uri="{BB962C8B-B14F-4D97-AF65-F5344CB8AC3E}">
        <p14:creationId xmlns:p14="http://schemas.microsoft.com/office/powerpoint/2010/main" xmlns="" val="22599318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1087</TotalTime>
  <Words>1230</Words>
  <Application>Microsoft Office PowerPoint</Application>
  <PresentationFormat>On-screen Show (4:3)</PresentationFormat>
  <Paragraphs>108</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tariq</dc:creator>
  <cp:lastModifiedBy>vcomsats</cp:lastModifiedBy>
  <cp:revision>283</cp:revision>
  <dcterms:created xsi:type="dcterms:W3CDTF">2012-12-13T04:51:11Z</dcterms:created>
  <dcterms:modified xsi:type="dcterms:W3CDTF">2013-01-04T09:59:00Z</dcterms:modified>
</cp:coreProperties>
</file>