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334" r:id="rId3"/>
    <p:sldId id="335" r:id="rId4"/>
    <p:sldId id="372" r:id="rId5"/>
    <p:sldId id="376" r:id="rId6"/>
    <p:sldId id="377" r:id="rId7"/>
    <p:sldId id="378" r:id="rId8"/>
    <p:sldId id="379" r:id="rId9"/>
    <p:sldId id="380" r:id="rId10"/>
    <p:sldId id="381" r:id="rId11"/>
    <p:sldId id="382"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7A748-B162-4175-9B28-3833E8D3401C}" type="datetimeFigureOut">
              <a:rPr lang="en-US" smtClean="0"/>
              <a:pPr/>
              <a:t>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7DA18-E800-4319-9A03-13637A04E04F}" type="slidenum">
              <a:rPr lang="en-US" smtClean="0"/>
              <a:pPr/>
              <a:t>‹#›</a:t>
            </a:fld>
            <a:endParaRPr lang="en-US"/>
          </a:p>
        </p:txBody>
      </p:sp>
    </p:spTree>
    <p:extLst>
      <p:ext uri="{BB962C8B-B14F-4D97-AF65-F5344CB8AC3E}">
        <p14:creationId xmlns="" xmlns:p14="http://schemas.microsoft.com/office/powerpoint/2010/main" val="2575680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799930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7528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3509AB-3F8D-4C9C-A6BA-BA7144FB63A0}" type="datetimeFigureOut">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41982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3509AB-3F8D-4C9C-A6BA-BA7144FB63A0}" type="datetimeFigureOut">
              <a:rPr lang="en-US" smtClean="0"/>
              <a:pPr/>
              <a:t>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1552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3509AB-3F8D-4C9C-A6BA-BA7144FB63A0}" type="datetimeFigureOut">
              <a:rPr lang="en-US" smtClean="0"/>
              <a:pPr/>
              <a:t>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405191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3509AB-3F8D-4C9C-A6BA-BA7144FB63A0}" type="datetimeFigureOut">
              <a:rPr lang="en-US" smtClean="0"/>
              <a:pPr/>
              <a:t>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91316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509AB-3F8D-4C9C-A6BA-BA7144FB63A0}" type="datetimeFigureOut">
              <a:rPr lang="en-US" smtClean="0"/>
              <a:pPr/>
              <a:t>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213187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2574960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47725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1505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08102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509AB-3F8D-4C9C-A6BA-BA7144FB63A0}" type="datetimeFigureOut">
              <a:rPr lang="en-US" smtClean="0"/>
              <a:pPr/>
              <a:t>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123362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26: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1</a:t>
            </a:fld>
            <a:endParaRPr lang="en-US"/>
          </a:p>
        </p:txBody>
      </p:sp>
    </p:spTree>
    <p:extLst>
      <p:ext uri="{BB962C8B-B14F-4D97-AF65-F5344CB8AC3E}">
        <p14:creationId xmlns="" xmlns:p14="http://schemas.microsoft.com/office/powerpoint/2010/main" val="125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a:t>
            </a:fld>
            <a:endParaRPr lang="en-US"/>
          </a:p>
        </p:txBody>
      </p:sp>
      <p:sp>
        <p:nvSpPr>
          <p:cNvPr id="4" name="Rectangle 2"/>
          <p:cNvSpPr>
            <a:spLocks noGrp="1"/>
          </p:cNvSpPr>
          <p:nvPr>
            <p:ph type="ctrTitle"/>
          </p:nvPr>
        </p:nvSpPr>
        <p:spPr>
          <a:xfrm>
            <a:off x="533400" y="1981200"/>
            <a:ext cx="8153400" cy="2971800"/>
          </a:xfrm>
        </p:spPr>
        <p:txBody>
          <a:bodyPr/>
          <a:lstStyle/>
          <a:p>
            <a:r>
              <a:rPr lang="en-US" sz="4800" b="1" dirty="0" smtClean="0"/>
              <a:t>Chapter 6</a:t>
            </a:r>
            <a:br>
              <a:rPr lang="en-US" sz="4800" b="1" dirty="0" smtClean="0"/>
            </a:br>
            <a:r>
              <a:rPr lang="en-US" sz="4800" b="1" dirty="0" smtClean="0"/>
              <a:t> Framework For Rating Corporate Social Responsibility</a:t>
            </a:r>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3</a:t>
            </a:fld>
            <a:endParaRPr lang="en-US"/>
          </a:p>
        </p:txBody>
      </p:sp>
      <p:sp>
        <p:nvSpPr>
          <p:cNvPr id="4" name="Rectangle 3"/>
          <p:cNvSpPr txBox="1">
            <a:spLocks noChangeArrowheads="1"/>
          </p:cNvSpPr>
          <p:nvPr/>
        </p:nvSpPr>
        <p:spPr>
          <a:xfrm>
            <a:off x="2209800" y="1295400"/>
            <a:ext cx="6934200" cy="47244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buFont typeface="Arial" charset="0"/>
              <a:buNone/>
            </a:pPr>
            <a:r>
              <a:rPr lang="en-US" sz="2400" b="1" dirty="0" smtClean="0">
                <a:solidFill>
                  <a:schemeClr val="tx1"/>
                </a:solidFill>
                <a:latin typeface="+mj-lt"/>
              </a:rPr>
              <a:t>LEARNING OBJECTIVES</a:t>
            </a:r>
          </a:p>
          <a:p>
            <a:pPr marL="342900" indent="-342900" algn="l">
              <a:buFont typeface="Arial" pitchFamily="34" charset="0"/>
              <a:buChar char="•"/>
            </a:pPr>
            <a:r>
              <a:rPr lang="en-US" sz="2400" dirty="0" smtClean="0">
                <a:solidFill>
                  <a:schemeClr val="tx1"/>
                </a:solidFill>
                <a:latin typeface="+mj-lt"/>
              </a:rPr>
              <a:t>Understand the importance of CSR reporting </a:t>
            </a:r>
          </a:p>
          <a:p>
            <a:pPr marL="342900" indent="-342900" algn="l">
              <a:buFont typeface="Arial" pitchFamily="34" charset="0"/>
              <a:buChar char="•"/>
            </a:pPr>
            <a:r>
              <a:rPr lang="en-US" sz="2400" dirty="0" smtClean="0">
                <a:solidFill>
                  <a:schemeClr val="tx1"/>
                </a:solidFill>
                <a:latin typeface="+mj-lt"/>
              </a:rPr>
              <a:t>Create awareness about the various reporting criteria followed to report CSR </a:t>
            </a:r>
          </a:p>
          <a:p>
            <a:pPr marL="342900" indent="-342900" algn="l">
              <a:buFont typeface="Arial" pitchFamily="34" charset="0"/>
              <a:buChar char="•"/>
            </a:pPr>
            <a:r>
              <a:rPr lang="en-US" sz="2400" dirty="0" smtClean="0">
                <a:solidFill>
                  <a:schemeClr val="tx1"/>
                </a:solidFill>
                <a:latin typeface="+mj-lt"/>
              </a:rPr>
              <a:t>Understand how conscientious organizations are committed to the concept of CSR </a:t>
            </a:r>
          </a:p>
          <a:p>
            <a:pPr marL="342900" indent="-342900" algn="l">
              <a:buFont typeface="Arial" pitchFamily="34" charset="0"/>
              <a:buChar char="•"/>
            </a:pPr>
            <a:r>
              <a:rPr lang="en-US" sz="2400" dirty="0" smtClean="0">
                <a:solidFill>
                  <a:schemeClr val="tx1"/>
                </a:solidFill>
                <a:latin typeface="+mj-lt"/>
              </a:rPr>
              <a:t>Learn from CSR reporting frameworks of various agencies and organization</a:t>
            </a:r>
          </a:p>
        </p:txBody>
      </p:sp>
    </p:spTree>
    <p:extLst>
      <p:ext uri="{BB962C8B-B14F-4D97-AF65-F5344CB8AC3E}">
        <p14:creationId xmlns="" xmlns:p14="http://schemas.microsoft.com/office/powerpoint/2010/main" val="25429274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4</a:t>
            </a:fld>
            <a:endParaRPr lang="en-US"/>
          </a:p>
        </p:txBody>
      </p:sp>
      <p:sp>
        <p:nvSpPr>
          <p:cNvPr id="3" name="TextBox 2"/>
          <p:cNvSpPr txBox="1"/>
          <p:nvPr/>
        </p:nvSpPr>
        <p:spPr>
          <a:xfrm>
            <a:off x="2209800" y="914400"/>
            <a:ext cx="6705600" cy="4247317"/>
          </a:xfrm>
          <a:prstGeom prst="rect">
            <a:avLst/>
          </a:prstGeom>
          <a:noFill/>
        </p:spPr>
        <p:txBody>
          <a:bodyPr wrap="square" rtlCol="0">
            <a:spAutoFit/>
          </a:bodyPr>
          <a:lstStyle/>
          <a:p>
            <a:pPr marL="285750" indent="-285750">
              <a:buFont typeface="Arial" pitchFamily="34" charset="0"/>
              <a:buChar char="•"/>
            </a:pPr>
            <a:r>
              <a:rPr lang="en-US" dirty="0" smtClean="0"/>
              <a:t>Sustainable Investment Research International (</a:t>
            </a:r>
            <a:r>
              <a:rPr lang="en-US" dirty="0" err="1" smtClean="0"/>
              <a:t>SiRi</a:t>
            </a:r>
            <a:r>
              <a:rPr lang="en-US" dirty="0" smtClean="0"/>
              <a:t>)</a:t>
            </a:r>
          </a:p>
          <a:p>
            <a:pPr marL="742950" lvl="1" indent="-285750">
              <a:buFont typeface="Arial" pitchFamily="34" charset="0"/>
              <a:buChar char="•"/>
            </a:pPr>
            <a:r>
              <a:rPr lang="en-US" dirty="0"/>
              <a:t>The </a:t>
            </a:r>
            <a:r>
              <a:rPr lang="en-US" dirty="0" err="1"/>
              <a:t>SiRi</a:t>
            </a:r>
            <a:r>
              <a:rPr lang="en-US" dirty="0"/>
              <a:t> Group has pioneered the publication of </a:t>
            </a:r>
            <a:r>
              <a:rPr lang="en-US" dirty="0" smtClean="0"/>
              <a:t>detailed </a:t>
            </a:r>
            <a:r>
              <a:rPr lang="en-US" dirty="0" err="1" smtClean="0"/>
              <a:t>harmonised</a:t>
            </a:r>
            <a:r>
              <a:rPr lang="en-US" dirty="0" smtClean="0"/>
              <a:t> </a:t>
            </a:r>
            <a:r>
              <a:rPr lang="en-US" dirty="0"/>
              <a:t>profiles of the largest global </a:t>
            </a:r>
            <a:r>
              <a:rPr lang="en-US" dirty="0" smtClean="0"/>
              <a:t>corporations</a:t>
            </a:r>
            <a:endParaRPr lang="en-US" dirty="0"/>
          </a:p>
          <a:p>
            <a:pPr marL="742950" lvl="1" indent="-285750">
              <a:buFont typeface="Arial" pitchFamily="34" charset="0"/>
              <a:buChar char="•"/>
            </a:pPr>
            <a:r>
              <a:rPr lang="en-US" dirty="0"/>
              <a:t>These </a:t>
            </a:r>
            <a:r>
              <a:rPr lang="en-US" dirty="0" err="1"/>
              <a:t>SiRi</a:t>
            </a:r>
            <a:r>
              <a:rPr lang="en-US" dirty="0"/>
              <a:t> Global Profiles are researched according to consistent criteria and in a </a:t>
            </a:r>
            <a:r>
              <a:rPr lang="en-US" dirty="0" err="1"/>
              <a:t>standardised</a:t>
            </a:r>
            <a:r>
              <a:rPr lang="en-US" dirty="0"/>
              <a:t> format using</a:t>
            </a:r>
          </a:p>
          <a:p>
            <a:pPr lvl="1"/>
            <a:r>
              <a:rPr lang="en-US" dirty="0"/>
              <a:t> </a:t>
            </a:r>
            <a:r>
              <a:rPr lang="en-US" dirty="0" smtClean="0"/>
              <a:t>     a </a:t>
            </a:r>
            <a:r>
              <a:rPr lang="en-US" dirty="0"/>
              <a:t>stakeholder-based </a:t>
            </a:r>
            <a:r>
              <a:rPr lang="en-US" dirty="0" smtClean="0"/>
              <a:t>model</a:t>
            </a:r>
          </a:p>
          <a:p>
            <a:pPr marL="742950" lvl="1" indent="-285750">
              <a:buFont typeface="Arial" pitchFamily="34" charset="0"/>
              <a:buChar char="•"/>
            </a:pPr>
            <a:r>
              <a:rPr lang="en-US" dirty="0"/>
              <a:t>Each Profile contains over 350 data points and associated </a:t>
            </a:r>
            <a:r>
              <a:rPr lang="en-US" dirty="0" smtClean="0"/>
              <a:t>	analysis</a:t>
            </a:r>
            <a:r>
              <a:rPr lang="en-US" dirty="0"/>
              <a:t>, providing unrivalled detail and breadth</a:t>
            </a:r>
          </a:p>
          <a:p>
            <a:pPr lvl="1"/>
            <a:r>
              <a:rPr lang="en-US" dirty="0"/>
              <a:t> </a:t>
            </a:r>
            <a:r>
              <a:rPr lang="en-US" dirty="0" smtClean="0"/>
              <a:t>    	of </a:t>
            </a:r>
            <a:r>
              <a:rPr lang="en-US" dirty="0"/>
              <a:t>comment. All major stakeholder issues are covered  </a:t>
            </a:r>
            <a:r>
              <a:rPr lang="en-US" dirty="0" smtClean="0"/>
              <a:t>            	including </a:t>
            </a:r>
            <a:r>
              <a:rPr lang="en-US" dirty="0"/>
              <a:t>community involvement, environmental</a:t>
            </a:r>
          </a:p>
          <a:p>
            <a:pPr lvl="1"/>
            <a:r>
              <a:rPr lang="en-US" dirty="0" smtClean="0"/>
              <a:t>	impact</a:t>
            </a:r>
            <a:r>
              <a:rPr lang="en-US" dirty="0"/>
              <a:t>, employment relations, customer policies, human </a:t>
            </a:r>
            <a:r>
              <a:rPr lang="en-US" dirty="0" smtClean="0"/>
              <a:t>	rights </a:t>
            </a:r>
            <a:r>
              <a:rPr lang="en-US" dirty="0"/>
              <a:t>issues and corporate governance. For each</a:t>
            </a:r>
          </a:p>
          <a:p>
            <a:pPr lvl="1"/>
            <a:r>
              <a:rPr lang="en-US" dirty="0" smtClean="0"/>
              <a:t>	issue</a:t>
            </a:r>
            <a:r>
              <a:rPr lang="en-US" dirty="0"/>
              <a:t>, </a:t>
            </a:r>
            <a:r>
              <a:rPr lang="en-US" dirty="0" err="1"/>
              <a:t>SiRi</a:t>
            </a:r>
            <a:r>
              <a:rPr lang="en-US" dirty="0"/>
              <a:t> describes and analyses the company’s policies, </a:t>
            </a:r>
            <a:r>
              <a:rPr lang="en-US" dirty="0" smtClean="0"/>
              <a:t>	management </a:t>
            </a:r>
            <a:r>
              <a:rPr lang="en-US" dirty="0"/>
              <a:t>systems, reporting standards and</a:t>
            </a:r>
          </a:p>
          <a:p>
            <a:pPr lvl="1"/>
            <a:r>
              <a:rPr lang="en-US" dirty="0" smtClean="0"/>
              <a:t>	impacts </a:t>
            </a:r>
            <a:r>
              <a:rPr lang="en-US" dirty="0"/>
              <a:t>together with particular strengths and weaknesses</a:t>
            </a:r>
          </a:p>
        </p:txBody>
      </p:sp>
    </p:spTree>
    <p:extLst>
      <p:ext uri="{BB962C8B-B14F-4D97-AF65-F5344CB8AC3E}">
        <p14:creationId xmlns="" xmlns:p14="http://schemas.microsoft.com/office/powerpoint/2010/main" val="32414318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5</a:t>
            </a:fld>
            <a:endParaRPr lang="en-US"/>
          </a:p>
        </p:txBody>
      </p:sp>
      <p:sp>
        <p:nvSpPr>
          <p:cNvPr id="2" name="TextBox 1"/>
          <p:cNvSpPr txBox="1"/>
          <p:nvPr/>
        </p:nvSpPr>
        <p:spPr>
          <a:xfrm>
            <a:off x="2209800" y="838200"/>
            <a:ext cx="6705600" cy="3139321"/>
          </a:xfrm>
          <a:prstGeom prst="rect">
            <a:avLst/>
          </a:prstGeom>
          <a:noFill/>
        </p:spPr>
        <p:txBody>
          <a:bodyPr wrap="square" rtlCol="0">
            <a:spAutoFit/>
          </a:bodyPr>
          <a:lstStyle/>
          <a:p>
            <a:pPr marL="285750" indent="-285750">
              <a:buFont typeface="Arial" pitchFamily="34" charset="0"/>
              <a:buChar char="•"/>
            </a:pPr>
            <a:r>
              <a:rPr lang="en-US" dirty="0" smtClean="0"/>
              <a:t>Infosys sustainability solutions</a:t>
            </a:r>
          </a:p>
          <a:p>
            <a:r>
              <a:rPr lang="en-US" dirty="0"/>
              <a:t>Infosys focuses on helping clients in 'Building Tomorrow's Enterprise' and 'Sustainable Tomorrow' is central to this strategic market focus. Our Sustainable Tomorrow framework addresses three key dimensions:</a:t>
            </a:r>
          </a:p>
          <a:p>
            <a:pPr fontAlgn="ctr"/>
            <a:r>
              <a:rPr lang="en-US" b="1" dirty="0"/>
              <a:t>Social Contract</a:t>
            </a:r>
            <a:r>
              <a:rPr lang="en-US" dirty="0"/>
              <a:t/>
            </a:r>
            <a:br>
              <a:rPr lang="en-US" dirty="0"/>
            </a:br>
            <a:r>
              <a:rPr lang="en-US" dirty="0"/>
              <a:t>Addresses the need for businesses to be granted an implicit license by key stakeholders to conduct their business in a transparent and a sustainable manner. This enhances brand value and reputation based on real initiatives that make a real impact on environment, social and economic </a:t>
            </a:r>
            <a:r>
              <a:rPr lang="en-US" dirty="0" smtClean="0"/>
              <a:t>issues</a:t>
            </a:r>
            <a:endParaRPr lang="en-US" dirty="0"/>
          </a:p>
        </p:txBody>
      </p:sp>
    </p:spTree>
    <p:extLst>
      <p:ext uri="{BB962C8B-B14F-4D97-AF65-F5344CB8AC3E}">
        <p14:creationId xmlns="" xmlns:p14="http://schemas.microsoft.com/office/powerpoint/2010/main" val="35300530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6</a:t>
            </a:fld>
            <a:endParaRPr lang="en-US"/>
          </a:p>
        </p:txBody>
      </p:sp>
      <p:sp>
        <p:nvSpPr>
          <p:cNvPr id="2" name="Rectangle 1"/>
          <p:cNvSpPr/>
          <p:nvPr/>
        </p:nvSpPr>
        <p:spPr>
          <a:xfrm>
            <a:off x="2286000" y="1028343"/>
            <a:ext cx="6629400" cy="4093428"/>
          </a:xfrm>
          <a:prstGeom prst="rect">
            <a:avLst/>
          </a:prstGeom>
        </p:spPr>
        <p:txBody>
          <a:bodyPr wrap="square">
            <a:spAutoFit/>
          </a:bodyPr>
          <a:lstStyle/>
          <a:p>
            <a:pPr fontAlgn="ctr"/>
            <a:r>
              <a:rPr lang="en-US" sz="2000" b="1" dirty="0"/>
              <a:t>Resource Intensity</a:t>
            </a:r>
            <a:r>
              <a:rPr lang="en-US" sz="2000" dirty="0"/>
              <a:t/>
            </a:r>
            <a:br>
              <a:rPr lang="en-US" sz="2000" dirty="0"/>
            </a:br>
            <a:r>
              <a:rPr lang="en-US" sz="2000" dirty="0"/>
              <a:t>Seeks ways to do more with less, conserving precious natural resources, eliminating waste, reusing/ recycling raw materials and finding suitable substitutes. These include achieving energy efficiency across the enterprise, lowering CO2 emissions to meet emerging regulations as well as lowering cost and improving efficiency</a:t>
            </a:r>
          </a:p>
          <a:p>
            <a:pPr fontAlgn="ctr"/>
            <a:r>
              <a:rPr lang="en-US" sz="2000" b="1" dirty="0"/>
              <a:t>Green Innovation</a:t>
            </a:r>
            <a:r>
              <a:rPr lang="en-US" sz="2000" dirty="0"/>
              <a:t/>
            </a:r>
            <a:br>
              <a:rPr lang="en-US" sz="2000" dirty="0"/>
            </a:br>
            <a:r>
              <a:rPr lang="en-US" sz="2000" dirty="0"/>
              <a:t>Addresses issues around skill sets, innovation and collaboration frameworks, partnerships and alliances, co-creation, research and analytics. Outcomes include building new products and services for the Sustainability market, thereby creating new engines for growth and profits</a:t>
            </a:r>
          </a:p>
        </p:txBody>
      </p:sp>
    </p:spTree>
    <p:extLst>
      <p:ext uri="{BB962C8B-B14F-4D97-AF65-F5344CB8AC3E}">
        <p14:creationId xmlns="" xmlns:p14="http://schemas.microsoft.com/office/powerpoint/2010/main" val="35300530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7</a:t>
            </a:fld>
            <a:endParaRPr lang="en-US"/>
          </a:p>
        </p:txBody>
      </p:sp>
      <p:sp>
        <p:nvSpPr>
          <p:cNvPr id="2" name="Rectangle 1"/>
          <p:cNvSpPr/>
          <p:nvPr/>
        </p:nvSpPr>
        <p:spPr>
          <a:xfrm>
            <a:off x="2286000" y="1218486"/>
            <a:ext cx="6629400" cy="5078313"/>
          </a:xfrm>
          <a:prstGeom prst="rect">
            <a:avLst/>
          </a:prstGeom>
        </p:spPr>
        <p:txBody>
          <a:bodyPr wrap="square">
            <a:spAutoFit/>
          </a:bodyPr>
          <a:lstStyle/>
          <a:p>
            <a:pPr fontAlgn="ctr"/>
            <a:r>
              <a:rPr lang="en-US" b="1" dirty="0" smtClean="0"/>
              <a:t>Challenges</a:t>
            </a:r>
          </a:p>
          <a:p>
            <a:pPr fontAlgn="ctr"/>
            <a:r>
              <a:rPr lang="en-US" b="1" dirty="0" smtClean="0"/>
              <a:t>Complexity </a:t>
            </a:r>
            <a:r>
              <a:rPr lang="en-US" b="1" dirty="0"/>
              <a:t>and transformative nature of enterprise-wide Sustainability initiatives</a:t>
            </a:r>
            <a:r>
              <a:rPr lang="en-US" dirty="0"/>
              <a:t>: Successful Sustainability initiatives demand an intimate understanding of the business, Sustainability goals and metrics to measure success, enterprise data models, enterprise technology architecture and footprint, effective communications, program and change management, and executive sponsorship</a:t>
            </a:r>
          </a:p>
          <a:p>
            <a:pPr fontAlgn="ctr"/>
            <a:r>
              <a:rPr lang="en-US" b="1" dirty="0"/>
              <a:t>Skill scarcity</a:t>
            </a:r>
            <a:r>
              <a:rPr lang="en-US" dirty="0"/>
              <a:t>: There is a scarcity of experienced Sustainability consultants in the areas of carbon management, Sustainability reporting, green IT, energy efficiency, corporate social responsibility and related areas.</a:t>
            </a:r>
          </a:p>
          <a:p>
            <a:pPr fontAlgn="ctr"/>
            <a:r>
              <a:rPr lang="en-US" b="1" dirty="0"/>
              <a:t>Organizational and behavioral change</a:t>
            </a:r>
            <a:r>
              <a:rPr lang="en-US" dirty="0"/>
              <a:t>: Most Sustainability initiatives need to percolate deep into organizational processes. This will require significant employee engagement, change management, education and training efforts.</a:t>
            </a:r>
          </a:p>
          <a:p>
            <a:pPr fontAlgn="ctr"/>
            <a:r>
              <a:rPr lang="en-US" b="1" dirty="0"/>
              <a:t>Budgets:</a:t>
            </a:r>
            <a:r>
              <a:rPr lang="en-US" dirty="0"/>
              <a:t> Organizations need to aggressively make investments in their Sustainability initiatives while constantly driving ways to lower the cost of ownership and establish clear ROI.</a:t>
            </a:r>
          </a:p>
        </p:txBody>
      </p:sp>
    </p:spTree>
    <p:extLst>
      <p:ext uri="{BB962C8B-B14F-4D97-AF65-F5344CB8AC3E}">
        <p14:creationId xmlns="" xmlns:p14="http://schemas.microsoft.com/office/powerpoint/2010/main" val="35300530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8</a:t>
            </a:fld>
            <a:endParaRPr lang="en-US"/>
          </a:p>
        </p:txBody>
      </p:sp>
      <p:sp>
        <p:nvSpPr>
          <p:cNvPr id="2" name="Rectangle 1"/>
          <p:cNvSpPr/>
          <p:nvPr/>
        </p:nvSpPr>
        <p:spPr>
          <a:xfrm>
            <a:off x="2286000" y="1305342"/>
            <a:ext cx="6629400" cy="3477875"/>
          </a:xfrm>
          <a:prstGeom prst="rect">
            <a:avLst/>
          </a:prstGeom>
        </p:spPr>
        <p:txBody>
          <a:bodyPr wrap="square">
            <a:spAutoFit/>
          </a:bodyPr>
          <a:lstStyle/>
          <a:p>
            <a:pPr fontAlgn="ctr"/>
            <a:r>
              <a:rPr lang="en-US" sz="2000" b="1" dirty="0" smtClean="0"/>
              <a:t>Opportunities</a:t>
            </a:r>
          </a:p>
          <a:p>
            <a:pPr fontAlgn="ctr"/>
            <a:r>
              <a:rPr lang="en-US" sz="2000" dirty="0" smtClean="0"/>
              <a:t>Align </a:t>
            </a:r>
            <a:r>
              <a:rPr lang="en-US" sz="2000" dirty="0"/>
              <a:t>Sustainability with the organization’s core strategy and values to ensure that it is a guiding principle in all initiatives.</a:t>
            </a:r>
          </a:p>
          <a:p>
            <a:pPr fontAlgn="ctr"/>
            <a:r>
              <a:rPr lang="en-US" sz="2000" dirty="0"/>
              <a:t>Build your brand and reputation around Sustainability and improve engagement with your employees, customers, investors, suppliers and other stakeholders.</a:t>
            </a:r>
          </a:p>
          <a:p>
            <a:pPr fontAlgn="ctr"/>
            <a:r>
              <a:rPr lang="en-US" sz="2000" dirty="0"/>
              <a:t>Tap new markets, customer segments and revenue streams through innovative new products and services that are inspired by your Sustainability goals.</a:t>
            </a:r>
          </a:p>
          <a:p>
            <a:pPr fontAlgn="ctr"/>
            <a:r>
              <a:rPr lang="en-US" sz="2000" dirty="0"/>
              <a:t>Manage regulatory compliance needs and risks arising from energy and resources price / supply volatility</a:t>
            </a:r>
          </a:p>
        </p:txBody>
      </p:sp>
    </p:spTree>
    <p:extLst>
      <p:ext uri="{BB962C8B-B14F-4D97-AF65-F5344CB8AC3E}">
        <p14:creationId xmlns="" xmlns:p14="http://schemas.microsoft.com/office/powerpoint/2010/main" val="35300530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9</a:t>
            </a:fld>
            <a:endParaRPr lang="en-US"/>
          </a:p>
        </p:txBody>
      </p:sp>
      <p:sp>
        <p:nvSpPr>
          <p:cNvPr id="2" name="TextBox 1"/>
          <p:cNvSpPr txBox="1"/>
          <p:nvPr/>
        </p:nvSpPr>
        <p:spPr>
          <a:xfrm>
            <a:off x="2209800" y="990600"/>
            <a:ext cx="6705600" cy="3416320"/>
          </a:xfrm>
          <a:prstGeom prst="rect">
            <a:avLst/>
          </a:prstGeom>
          <a:noFill/>
        </p:spPr>
        <p:txBody>
          <a:bodyPr wrap="square" rtlCol="0">
            <a:spAutoFit/>
          </a:bodyPr>
          <a:lstStyle/>
          <a:p>
            <a:r>
              <a:rPr lang="en-US" dirty="0" smtClean="0"/>
              <a:t>Example: TATA groups CSR rating framework</a:t>
            </a:r>
          </a:p>
          <a:p>
            <a:r>
              <a:rPr lang="en-US" dirty="0"/>
              <a:t>The Tata Index for Sustainable Human Development is a trendsetting attempt to map and measure the social development </a:t>
            </a:r>
            <a:r>
              <a:rPr lang="en-US" dirty="0" err="1"/>
              <a:t>endeavours</a:t>
            </a:r>
            <a:r>
              <a:rPr lang="en-US" dirty="0"/>
              <a:t> of Tata Group companies</a:t>
            </a:r>
          </a:p>
          <a:p>
            <a:endParaRPr lang="en-US" dirty="0" smtClean="0"/>
          </a:p>
          <a:p>
            <a:r>
              <a:rPr lang="en-US" smtClean="0"/>
              <a:t>The </a:t>
            </a:r>
            <a:r>
              <a:rPr lang="en-US" dirty="0"/>
              <a:t>Tata Index is a matrix through which Tata companies can implement, direct and measure the social development </a:t>
            </a:r>
            <a:r>
              <a:rPr lang="en-US" dirty="0" err="1"/>
              <a:t>endeavours</a:t>
            </a:r>
            <a:r>
              <a:rPr lang="en-US" dirty="0"/>
              <a:t> they are involved in. Developed by the Tata Council for Community Initiatives (TCCI), the umbrella entity that coordinates and integrates the various social projects undertaken across the group, the Index brings business processes to bear on the development work done by various Tata companies as part of their social responsibility.</a:t>
            </a:r>
          </a:p>
        </p:txBody>
      </p:sp>
    </p:spTree>
    <p:extLst>
      <p:ext uri="{BB962C8B-B14F-4D97-AF65-F5344CB8AC3E}">
        <p14:creationId xmlns="" xmlns:p14="http://schemas.microsoft.com/office/powerpoint/2010/main" val="35300530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10</a:t>
            </a:fld>
            <a:endParaRPr lang="en-US"/>
          </a:p>
        </p:txBody>
      </p:sp>
      <p:sp>
        <p:nvSpPr>
          <p:cNvPr id="2" name="Rectangle 1"/>
          <p:cNvSpPr/>
          <p:nvPr/>
        </p:nvSpPr>
        <p:spPr>
          <a:xfrm>
            <a:off x="2286000" y="990600"/>
            <a:ext cx="6629400" cy="5355312"/>
          </a:xfrm>
          <a:prstGeom prst="rect">
            <a:avLst/>
          </a:prstGeom>
        </p:spPr>
        <p:txBody>
          <a:bodyPr wrap="square">
            <a:spAutoFit/>
          </a:bodyPr>
          <a:lstStyle/>
          <a:p>
            <a:r>
              <a:rPr lang="en-US" dirty="0"/>
              <a:t>"This is not some grand thing we are doing," says </a:t>
            </a:r>
            <a:r>
              <a:rPr lang="en-US" dirty="0" err="1"/>
              <a:t>Anant</a:t>
            </a:r>
            <a:r>
              <a:rPr lang="en-US" dirty="0"/>
              <a:t> G. </a:t>
            </a:r>
            <a:r>
              <a:rPr lang="en-US" dirty="0" err="1"/>
              <a:t>Nadkarni</a:t>
            </a:r>
            <a:r>
              <a:rPr lang="en-US" dirty="0"/>
              <a:t>, general manager, Group Corporate Social Responsibility. "We have adopted a business model to drive social responsibility efforts within the group because that way you ensure a huge network. Also, the emphasis on measuring the impact of these programmes is greater now than ever before. The Index will help structure our efforts and quantity their effect on the communities and people they are aimed at</a:t>
            </a:r>
            <a:r>
              <a:rPr lang="en-US" dirty="0" smtClean="0"/>
              <a:t>.“</a:t>
            </a:r>
          </a:p>
          <a:p>
            <a:endParaRPr lang="en-US" dirty="0"/>
          </a:p>
          <a:p>
            <a:r>
              <a:rPr lang="en-US" dirty="0"/>
              <a:t>The Index is actually a set of guidelines for Tata companies looking to </a:t>
            </a:r>
            <a:r>
              <a:rPr lang="en-US" dirty="0" err="1"/>
              <a:t>fulfil</a:t>
            </a:r>
            <a:r>
              <a:rPr lang="en-US" dirty="0"/>
              <a:t> their social responsibilities, and it is the third set of such guidelines crafted by TCCI. Established in 1996, the Council came out with the first set in 1997. A revised version was brought out in 2000. The Index is an improvement of the two guidelines that preceded it, and it has been built around the Tata Business Excellence Model (TBEM), an open-ended framework that drives business excellence in Tata companies. Companies that embrace the TBEM concept are evaluated in seven categories, and ranked on the basis of their scores in each.</a:t>
            </a:r>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11</a:t>
            </a:fld>
            <a:endParaRPr lang="en-US"/>
          </a:p>
        </p:txBody>
      </p:sp>
      <p:sp>
        <p:nvSpPr>
          <p:cNvPr id="2" name="Rectangle 1"/>
          <p:cNvSpPr/>
          <p:nvPr/>
        </p:nvSpPr>
        <p:spPr>
          <a:xfrm>
            <a:off x="2286000" y="1166843"/>
            <a:ext cx="6629400" cy="3416320"/>
          </a:xfrm>
          <a:prstGeom prst="rect">
            <a:avLst/>
          </a:prstGeom>
        </p:spPr>
        <p:txBody>
          <a:bodyPr wrap="square">
            <a:spAutoFit/>
          </a:bodyPr>
          <a:lstStyle/>
          <a:p>
            <a:r>
              <a:rPr lang="en-US" dirty="0"/>
              <a:t>The Tata Index is constructed around the core beliefs of the Tata Group in the matter of corporate social responsibility. These include serving the wider community, protecting the environment, using core competence to help the poor, becoming partners in development, encouraging volunteerism, and pursuing socially sustainable activities.</a:t>
            </a:r>
          </a:p>
          <a:p>
            <a:r>
              <a:rPr lang="en-US" dirty="0"/>
              <a:t>The Index prescribes an 'assurance' process to ensure that the community development projects are measured and reviewed so that they perform in a manner that matches the objectives behind them. This assurance links processes to outcomes and divides the entire corporate social responsibility function into three levels: systems, people and programmes.</a:t>
            </a:r>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1020</TotalTime>
  <Words>787</Words>
  <Application>Microsoft Office PowerPoint</Application>
  <PresentationFormat>On-screen Show (4:3)</PresentationFormat>
  <Paragraphs>79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Chapter 6  Framework For Rating Corporate Social Responsibility</vt:lpstr>
      <vt:lpstr>Slide 3</vt:lpstr>
      <vt:lpstr>Slide 4</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NTS</cp:lastModifiedBy>
  <cp:revision>248</cp:revision>
  <dcterms:created xsi:type="dcterms:W3CDTF">2012-12-13T04:51:11Z</dcterms:created>
  <dcterms:modified xsi:type="dcterms:W3CDTF">2013-01-03T12:48:13Z</dcterms:modified>
</cp:coreProperties>
</file>