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334" r:id="rId3"/>
    <p:sldId id="335" r:id="rId4"/>
    <p:sldId id="363" r:id="rId5"/>
    <p:sldId id="364" r:id="rId6"/>
    <p:sldId id="367" r:id="rId7"/>
    <p:sldId id="365" r:id="rId8"/>
    <p:sldId id="368" r:id="rId9"/>
    <p:sldId id="369" r:id="rId10"/>
    <p:sldId id="370" r:id="rId11"/>
    <p:sldId id="371" r:id="rId12"/>
    <p:sldId id="373" r:id="rId13"/>
    <p:sldId id="374" r:id="rId14"/>
    <p:sldId id="375" r:id="rId15"/>
    <p:sldId id="3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A748-B162-4175-9B28-3833E8D3401C}" type="datetimeFigureOut">
              <a:rPr lang="en-US" smtClean="0"/>
              <a:pPr/>
              <a:t>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7DA18-E800-4319-9A03-13637A04E04F}" type="slidenum">
              <a:rPr lang="en-US" smtClean="0"/>
              <a:pPr/>
              <a:t>‹#›</a:t>
            </a:fld>
            <a:endParaRPr lang="en-US"/>
          </a:p>
        </p:txBody>
      </p:sp>
    </p:spTree>
    <p:extLst>
      <p:ext uri="{BB962C8B-B14F-4D97-AF65-F5344CB8AC3E}">
        <p14:creationId xmlns:p14="http://schemas.microsoft.com/office/powerpoint/2010/main" xmlns="" val="25756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79993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7528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509AB-3F8D-4C9C-A6BA-BA7144FB63A0}" type="datetimeFigureOut">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41982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509AB-3F8D-4C9C-A6BA-BA7144FB63A0}" type="datetimeFigureOut">
              <a:rPr lang="en-US" smtClean="0"/>
              <a:pPr/>
              <a:t>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1552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509AB-3F8D-4C9C-A6BA-BA7144FB63A0}" type="datetimeFigureOut">
              <a:rPr lang="en-US" smtClean="0"/>
              <a:pPr/>
              <a:t>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405191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509AB-3F8D-4C9C-A6BA-BA7144FB63A0}" type="datetimeFigureOut">
              <a:rPr lang="en-US" smtClean="0"/>
              <a:pPr/>
              <a:t>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9131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509AB-3F8D-4C9C-A6BA-BA7144FB63A0}" type="datetimeFigureOut">
              <a:rPr lang="en-US" smtClean="0"/>
              <a:pPr/>
              <a:t>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213187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257496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47725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15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08102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509AB-3F8D-4C9C-A6BA-BA7144FB63A0}" type="datetimeFigureOut">
              <a:rPr lang="en-US" smtClean="0"/>
              <a:pPr/>
              <a:t>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123362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25: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p14="http://schemas.microsoft.com/office/powerpoint/2010/main" xmlns=""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
        <p:nvSpPr>
          <p:cNvPr id="4" name="Rectangle 2"/>
          <p:cNvSpPr>
            <a:spLocks noGrp="1"/>
          </p:cNvSpPr>
          <p:nvPr>
            <p:ph type="ctrTitle"/>
          </p:nvPr>
        </p:nvSpPr>
        <p:spPr>
          <a:xfrm>
            <a:off x="533400" y="1981200"/>
            <a:ext cx="8153400" cy="2971800"/>
          </a:xfrm>
        </p:spPr>
        <p:txBody>
          <a:bodyPr/>
          <a:lstStyle/>
          <a:p>
            <a:r>
              <a:rPr lang="en-US" sz="4800" b="1" dirty="0" smtClean="0"/>
              <a:t>Chapter 6</a:t>
            </a:r>
            <a:br>
              <a:rPr lang="en-US" sz="4800" b="1" dirty="0" smtClean="0"/>
            </a:br>
            <a:r>
              <a:rPr lang="en-US" sz="4800" b="1" dirty="0" smtClean="0"/>
              <a:t> Framework For Rating Corporate Social Responsibility</a:t>
            </a:r>
          </a:p>
        </p:txBody>
      </p:sp>
    </p:spTree>
    <p:extLst>
      <p:ext uri="{BB962C8B-B14F-4D97-AF65-F5344CB8AC3E}">
        <p14:creationId xmlns:p14="http://schemas.microsoft.com/office/powerpoint/2010/main" xmlns="" val="18031552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4" name="Rectangle 3"/>
          <p:cNvSpPr txBox="1">
            <a:spLocks noChangeArrowheads="1"/>
          </p:cNvSpPr>
          <p:nvPr/>
        </p:nvSpPr>
        <p:spPr>
          <a:xfrm>
            <a:off x="2209800" y="1295400"/>
            <a:ext cx="6934200" cy="47244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buFont typeface="Arial" charset="0"/>
              <a:buNone/>
            </a:pPr>
            <a:r>
              <a:rPr lang="en-US" sz="2400" b="1" dirty="0" smtClean="0">
                <a:solidFill>
                  <a:schemeClr val="tx1"/>
                </a:solidFill>
                <a:latin typeface="+mj-lt"/>
              </a:rPr>
              <a:t>LEARNING OBJECTIVES</a:t>
            </a:r>
          </a:p>
          <a:p>
            <a:pPr marL="342900" indent="-342900" algn="l">
              <a:buFont typeface="Arial" pitchFamily="34" charset="0"/>
              <a:buChar char="•"/>
            </a:pPr>
            <a:r>
              <a:rPr lang="en-US" sz="2400" dirty="0" smtClean="0">
                <a:solidFill>
                  <a:schemeClr val="tx1"/>
                </a:solidFill>
                <a:latin typeface="+mj-lt"/>
              </a:rPr>
              <a:t>Understand the importance of CSR reporting </a:t>
            </a:r>
          </a:p>
          <a:p>
            <a:pPr marL="342900" indent="-342900" algn="l">
              <a:buFont typeface="Arial" pitchFamily="34" charset="0"/>
              <a:buChar char="•"/>
            </a:pPr>
            <a:r>
              <a:rPr lang="en-US" sz="2400" dirty="0" smtClean="0">
                <a:solidFill>
                  <a:schemeClr val="tx1"/>
                </a:solidFill>
                <a:latin typeface="+mj-lt"/>
              </a:rPr>
              <a:t>Create awareness about the various reporting criteria followed to report CSR </a:t>
            </a:r>
          </a:p>
          <a:p>
            <a:pPr marL="342900" indent="-342900" algn="l">
              <a:buFont typeface="Arial" pitchFamily="34" charset="0"/>
              <a:buChar char="•"/>
            </a:pPr>
            <a:r>
              <a:rPr lang="en-US" sz="2400" dirty="0" smtClean="0">
                <a:solidFill>
                  <a:schemeClr val="tx1"/>
                </a:solidFill>
                <a:latin typeface="+mj-lt"/>
              </a:rPr>
              <a:t>Understand how conscientious organizations are committed to the concept of CSR </a:t>
            </a:r>
          </a:p>
          <a:p>
            <a:pPr marL="342900" indent="-342900" algn="l">
              <a:buFont typeface="Arial" pitchFamily="34" charset="0"/>
              <a:buChar char="•"/>
            </a:pPr>
            <a:r>
              <a:rPr lang="en-US" sz="2400" dirty="0" smtClean="0">
                <a:solidFill>
                  <a:schemeClr val="tx1"/>
                </a:solidFill>
                <a:latin typeface="+mj-lt"/>
              </a:rPr>
              <a:t>Learn from CSR reporting frameworks of various agencies and organization</a:t>
            </a:r>
          </a:p>
        </p:txBody>
      </p:sp>
    </p:spTree>
    <p:extLst>
      <p:ext uri="{BB962C8B-B14F-4D97-AF65-F5344CB8AC3E}">
        <p14:creationId xmlns:p14="http://schemas.microsoft.com/office/powerpoint/2010/main" xmlns="" val="25429274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4</a:t>
            </a:fld>
            <a:endParaRPr lang="en-US"/>
          </a:p>
        </p:txBody>
      </p:sp>
      <p:sp>
        <p:nvSpPr>
          <p:cNvPr id="2" name="TextBox 1"/>
          <p:cNvSpPr txBox="1"/>
          <p:nvPr/>
        </p:nvSpPr>
        <p:spPr>
          <a:xfrm>
            <a:off x="2209800" y="914400"/>
            <a:ext cx="6705600" cy="5078313"/>
          </a:xfrm>
          <a:prstGeom prst="rect">
            <a:avLst/>
          </a:prstGeom>
          <a:noFill/>
        </p:spPr>
        <p:txBody>
          <a:bodyPr wrap="square" rtlCol="0">
            <a:spAutoFit/>
          </a:bodyPr>
          <a:lstStyle/>
          <a:p>
            <a:pPr marL="285750" indent="-285750">
              <a:buFont typeface="Arial" pitchFamily="34" charset="0"/>
              <a:buChar char="•"/>
            </a:pPr>
            <a:r>
              <a:rPr lang="en-US" dirty="0" smtClean="0"/>
              <a:t>CR Index</a:t>
            </a:r>
          </a:p>
          <a:p>
            <a:r>
              <a:rPr lang="en-US" dirty="0"/>
              <a:t>Developed in consultation with businesses, the CR Index challenges and supports large </a:t>
            </a:r>
            <a:r>
              <a:rPr lang="en-US" dirty="0" err="1"/>
              <a:t>organisations</a:t>
            </a:r>
            <a:r>
              <a:rPr lang="en-US" dirty="0"/>
              <a:t> to integrate responsible business practices.</a:t>
            </a:r>
          </a:p>
          <a:p>
            <a:r>
              <a:rPr lang="en-US" b="1" dirty="0"/>
              <a:t>Our approach</a:t>
            </a:r>
          </a:p>
          <a:p>
            <a:r>
              <a:rPr lang="en-US" dirty="0"/>
              <a:t>It takes the form of an online survey and companies follow a self-assessment process intended to help them identify both the strengths in their management and performance and gaps, where future progress can be made. Business in the Community believes that self-assessment is the starting point for action and improvement, but it independently validates submissions to ensure reliability and </a:t>
            </a:r>
            <a:r>
              <a:rPr lang="en-US" dirty="0" smtClean="0"/>
              <a:t>consistency</a:t>
            </a:r>
            <a:endParaRPr lang="en-US" dirty="0"/>
          </a:p>
          <a:p>
            <a:r>
              <a:rPr lang="en-US" b="1" dirty="0"/>
              <a:t> The CR Index supports companies to:</a:t>
            </a:r>
          </a:p>
          <a:p>
            <a:r>
              <a:rPr lang="en-US" dirty="0"/>
              <a:t>Identify gaps for improvement and reinforces good practice</a:t>
            </a:r>
          </a:p>
          <a:p>
            <a:r>
              <a:rPr lang="en-US" dirty="0"/>
              <a:t>Track progress over time and drive continuous improvement</a:t>
            </a:r>
          </a:p>
          <a:p>
            <a:r>
              <a:rPr lang="en-US" dirty="0"/>
              <a:t>Benchmark performance against peers and leading practice</a:t>
            </a:r>
          </a:p>
          <a:p>
            <a:r>
              <a:rPr lang="en-US" dirty="0"/>
              <a:t>Engage board members and raise awareness of CR issues </a:t>
            </a:r>
            <a:r>
              <a:rPr lang="en-US" dirty="0" smtClean="0"/>
              <a:t>internally</a:t>
            </a:r>
            <a:endParaRPr lang="en-US" dirty="0"/>
          </a:p>
          <a:p>
            <a:pPr marL="285750" indent="-285750">
              <a:buFont typeface="Arial" pitchFamily="34" charset="0"/>
              <a:buChar char="•"/>
            </a:pPr>
            <a:endParaRPr lang="en-US" dirty="0"/>
          </a:p>
        </p:txBody>
      </p:sp>
    </p:spTree>
    <p:extLst>
      <p:ext uri="{BB962C8B-B14F-4D97-AF65-F5344CB8AC3E}">
        <p14:creationId xmlns:p14="http://schemas.microsoft.com/office/powerpoint/2010/main" xmlns="" val="41744123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2" name="Rectangle 1"/>
          <p:cNvSpPr/>
          <p:nvPr/>
        </p:nvSpPr>
        <p:spPr>
          <a:xfrm>
            <a:off x="2286000" y="1720840"/>
            <a:ext cx="6629400" cy="2862322"/>
          </a:xfrm>
          <a:prstGeom prst="rect">
            <a:avLst/>
          </a:prstGeom>
        </p:spPr>
        <p:txBody>
          <a:bodyPr wrap="square">
            <a:spAutoFit/>
          </a:bodyPr>
          <a:lstStyle/>
          <a:p>
            <a:r>
              <a:rPr lang="en-US" b="1" dirty="0"/>
              <a:t>Participation</a:t>
            </a:r>
          </a:p>
          <a:p>
            <a:r>
              <a:rPr lang="en-US" dirty="0"/>
              <a:t>Companies can choose to use the tool on either a public or private basis.</a:t>
            </a:r>
          </a:p>
          <a:p>
            <a:r>
              <a:rPr lang="en-US" dirty="0"/>
              <a:t>Public participants are included in the annual CR Index ranking and demonstrate a commitment to transparently improving their social and environmental performance</a:t>
            </a:r>
          </a:p>
          <a:p>
            <a:r>
              <a:rPr lang="en-US" dirty="0"/>
              <a:t>Private participation is designed for companies not ready to disclose their performance and focuses on providing guidance and feedback help </a:t>
            </a:r>
            <a:r>
              <a:rPr lang="en-US" dirty="0" err="1"/>
              <a:t>organisations</a:t>
            </a:r>
            <a:r>
              <a:rPr lang="en-US" dirty="0"/>
              <a:t> better integrate and improve their CR performance</a:t>
            </a:r>
            <a:r>
              <a:rPr lang="en-US" dirty="0" smtClean="0"/>
              <a:t>.</a:t>
            </a:r>
            <a:endParaRPr lang="en-US" dirty="0"/>
          </a:p>
        </p:txBody>
      </p:sp>
    </p:spTree>
    <p:extLst>
      <p:ext uri="{BB962C8B-B14F-4D97-AF65-F5344CB8AC3E}">
        <p14:creationId xmlns:p14="http://schemas.microsoft.com/office/powerpoint/2010/main" xmlns="" val="41744123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3" name="Rectangle 2"/>
          <p:cNvSpPr/>
          <p:nvPr/>
        </p:nvSpPr>
        <p:spPr>
          <a:xfrm>
            <a:off x="2286000" y="914400"/>
            <a:ext cx="6629400" cy="5355312"/>
          </a:xfrm>
          <a:prstGeom prst="rect">
            <a:avLst/>
          </a:prstGeom>
        </p:spPr>
        <p:txBody>
          <a:bodyPr wrap="square">
            <a:spAutoFit/>
          </a:bodyPr>
          <a:lstStyle/>
          <a:p>
            <a:r>
              <a:rPr lang="en-US" dirty="0"/>
              <a:t>The CR Index follows a systematic approach to managing, measuring and reporting on business responsible business practices, companies are assessed using the framework below</a:t>
            </a:r>
            <a:r>
              <a:rPr lang="en-US" dirty="0" smtClean="0"/>
              <a:t>.</a:t>
            </a:r>
          </a:p>
          <a:p>
            <a:endParaRPr lang="en-US" b="1" dirty="0"/>
          </a:p>
          <a:p>
            <a:r>
              <a:rPr lang="en-US" b="1" dirty="0" smtClean="0"/>
              <a:t>Corporate </a:t>
            </a:r>
            <a:r>
              <a:rPr lang="en-US" b="1" dirty="0"/>
              <a:t>Strategy</a:t>
            </a:r>
            <a:r>
              <a:rPr lang="en-US" dirty="0"/>
              <a:t> looks at the main corporate responsibility risks and opportunities to the business and how these are being identified and then addressed through strategy, policies and responsibilities held at a senior level in the company.</a:t>
            </a:r>
          </a:p>
          <a:p>
            <a:r>
              <a:rPr lang="en-US" b="1" dirty="0"/>
              <a:t>Integration</a:t>
            </a:r>
            <a:r>
              <a:rPr lang="en-US" dirty="0"/>
              <a:t> is about how companies </a:t>
            </a:r>
            <a:r>
              <a:rPr lang="en-US" dirty="0" err="1"/>
              <a:t>organise</a:t>
            </a:r>
            <a:r>
              <a:rPr lang="en-US" dirty="0"/>
              <a:t>, manage and embed corporate responsibility into their operations through KPIs, performance management, effective stakeholder engagement and reporting.</a:t>
            </a:r>
          </a:p>
          <a:p>
            <a:r>
              <a:rPr lang="en-US" b="1" dirty="0"/>
              <a:t>Management </a:t>
            </a:r>
            <a:r>
              <a:rPr lang="en-US" dirty="0"/>
              <a:t>builds on the Integration section looking at how companies are managing their risks and opportunities in the areas of Community, Environment, Marketplace and Workplace.</a:t>
            </a:r>
          </a:p>
          <a:p>
            <a:r>
              <a:rPr lang="en-US" b="1" dirty="0"/>
              <a:t>Performance and Impact</a:t>
            </a:r>
            <a:r>
              <a:rPr lang="en-US" dirty="0"/>
              <a:t> asks companies to report performance in a range of social and environmental impacts areas. Participants complete three environmental and three social areas based on the relevance to their business.</a:t>
            </a:r>
          </a:p>
        </p:txBody>
      </p:sp>
    </p:spTree>
    <p:extLst>
      <p:ext uri="{BB962C8B-B14F-4D97-AF65-F5344CB8AC3E}">
        <p14:creationId xmlns:p14="http://schemas.microsoft.com/office/powerpoint/2010/main" xmlns="" val="37783191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pic>
        <p:nvPicPr>
          <p:cNvPr id="1028" name="Picture 4" descr="Description of the CR Index 2011 Framework"/>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895600" y="914399"/>
            <a:ext cx="5105400" cy="529685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744123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8</a:t>
            </a:fld>
            <a:endParaRPr lang="en-US"/>
          </a:p>
        </p:txBody>
      </p:sp>
      <p:sp>
        <p:nvSpPr>
          <p:cNvPr id="2" name="Rectangle 1"/>
          <p:cNvSpPr/>
          <p:nvPr/>
        </p:nvSpPr>
        <p:spPr>
          <a:xfrm>
            <a:off x="2286000" y="1443841"/>
            <a:ext cx="6477000" cy="3416320"/>
          </a:xfrm>
          <a:prstGeom prst="rect">
            <a:avLst/>
          </a:prstGeom>
        </p:spPr>
        <p:txBody>
          <a:bodyPr wrap="square">
            <a:spAutoFit/>
          </a:bodyPr>
          <a:lstStyle/>
          <a:p>
            <a:r>
              <a:rPr lang="en-US" b="1" dirty="0"/>
              <a:t>The Index supports companies to integrate responsible business by helping them:</a:t>
            </a:r>
          </a:p>
          <a:p>
            <a:r>
              <a:rPr lang="en-US" b="1" dirty="0"/>
              <a:t>Gap analysis</a:t>
            </a:r>
            <a:r>
              <a:rPr lang="en-US" dirty="0"/>
              <a:t>, helping </a:t>
            </a:r>
            <a:r>
              <a:rPr lang="en-US" dirty="0" err="1"/>
              <a:t>organisations</a:t>
            </a:r>
            <a:r>
              <a:rPr lang="en-US" dirty="0"/>
              <a:t> identify both the strengths in their management and the gaps where future progress can be made</a:t>
            </a:r>
          </a:p>
          <a:p>
            <a:r>
              <a:rPr lang="en-US" b="1" dirty="0"/>
              <a:t>Benchmarking</a:t>
            </a:r>
            <a:r>
              <a:rPr lang="en-US" dirty="0"/>
              <a:t> performance against sector peers and leading practice from across the CR Index</a:t>
            </a:r>
          </a:p>
          <a:p>
            <a:r>
              <a:rPr lang="en-US" b="1" dirty="0"/>
              <a:t>Tracking progress</a:t>
            </a:r>
            <a:r>
              <a:rPr lang="en-US" dirty="0"/>
              <a:t>, reinforcing good practice and driving continuous improvement</a:t>
            </a:r>
          </a:p>
          <a:p>
            <a:r>
              <a:rPr lang="en-US" dirty="0"/>
              <a:t>And the CR Index provides a powerful way to </a:t>
            </a:r>
            <a:r>
              <a:rPr lang="en-US" b="1" dirty="0"/>
              <a:t>engage</a:t>
            </a:r>
            <a:r>
              <a:rPr lang="en-US" dirty="0"/>
              <a:t> board members and </a:t>
            </a:r>
            <a:r>
              <a:rPr lang="en-US" b="1" dirty="0"/>
              <a:t>raise awareness</a:t>
            </a:r>
            <a:r>
              <a:rPr lang="en-US" dirty="0"/>
              <a:t> of material corporate responsibility issues</a:t>
            </a:r>
          </a:p>
        </p:txBody>
      </p:sp>
    </p:spTree>
    <p:extLst>
      <p:ext uri="{BB962C8B-B14F-4D97-AF65-F5344CB8AC3E}">
        <p14:creationId xmlns:p14="http://schemas.microsoft.com/office/powerpoint/2010/main" xmlns="" val="24666829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9</a:t>
            </a:fld>
            <a:endParaRPr lang="en-US"/>
          </a:p>
        </p:txBody>
      </p:sp>
      <p:sp>
        <p:nvSpPr>
          <p:cNvPr id="2" name="TextBox 1"/>
          <p:cNvSpPr txBox="1"/>
          <p:nvPr/>
        </p:nvSpPr>
        <p:spPr>
          <a:xfrm>
            <a:off x="2209800" y="990600"/>
            <a:ext cx="6705600" cy="5355312"/>
          </a:xfrm>
          <a:prstGeom prst="rect">
            <a:avLst/>
          </a:prstGeom>
          <a:noFill/>
        </p:spPr>
        <p:txBody>
          <a:bodyPr wrap="square" rtlCol="0">
            <a:spAutoFit/>
          </a:bodyPr>
          <a:lstStyle/>
          <a:p>
            <a:pPr marL="285750" indent="-285750">
              <a:buFont typeface="Arial" pitchFamily="34" charset="0"/>
              <a:buChar char="•"/>
            </a:pPr>
            <a:r>
              <a:rPr lang="en-US" dirty="0" smtClean="0"/>
              <a:t>EIRIA or Experts in responsible Investment Solutions</a:t>
            </a:r>
          </a:p>
          <a:p>
            <a:r>
              <a:rPr lang="en-US" dirty="0"/>
              <a:t>EIRIS is a global leader in the provision of environmental, social, governance (ESG) research for responsible investors.</a:t>
            </a:r>
          </a:p>
          <a:p>
            <a:r>
              <a:rPr lang="en-US" dirty="0"/>
              <a:t>An independent, not-for-profit </a:t>
            </a:r>
            <a:r>
              <a:rPr lang="en-US" dirty="0" err="1"/>
              <a:t>organisation</a:t>
            </a:r>
            <a:r>
              <a:rPr lang="en-US" dirty="0"/>
              <a:t>, we work to help our clients develop the market in ways that benefit investors, asset managers and the wider world</a:t>
            </a:r>
            <a:r>
              <a:rPr lang="en-US" dirty="0" smtClean="0"/>
              <a:t>.</a:t>
            </a:r>
          </a:p>
          <a:p>
            <a:endParaRPr lang="en-US" dirty="0"/>
          </a:p>
          <a:p>
            <a:r>
              <a:rPr lang="en-US" dirty="0"/>
              <a:t>Our mission is to empower responsible investors with independent assessments of companies' ESG performance and advice on integrating them with investment decisions</a:t>
            </a:r>
            <a:r>
              <a:rPr lang="en-US" dirty="0" smtClean="0"/>
              <a:t>.</a:t>
            </a:r>
          </a:p>
          <a:p>
            <a:endParaRPr lang="en-US" dirty="0"/>
          </a:p>
          <a:p>
            <a:r>
              <a:rPr lang="en-US" dirty="0"/>
              <a:t>EIRIS provides responsible investment services to more than 100 asset owners, asset managers, banks, stock brokers and governments around the world - as well as major index providers</a:t>
            </a:r>
            <a:r>
              <a:rPr lang="en-US" dirty="0" smtClean="0"/>
              <a:t>.</a:t>
            </a:r>
          </a:p>
          <a:p>
            <a:endParaRPr lang="en-US" dirty="0"/>
          </a:p>
          <a:p>
            <a:r>
              <a:rPr lang="en-US" dirty="0"/>
              <a:t>We bring almost 30 years' experience of promoting responsible investment and helping global investors, consumers, charities and financial advisers to invest responsibly.</a:t>
            </a:r>
          </a:p>
          <a:p>
            <a:endParaRPr lang="en-US" dirty="0"/>
          </a:p>
        </p:txBody>
      </p:sp>
    </p:spTree>
    <p:extLst>
      <p:ext uri="{BB962C8B-B14F-4D97-AF65-F5344CB8AC3E}">
        <p14:creationId xmlns:p14="http://schemas.microsoft.com/office/powerpoint/2010/main" xmlns="" val="24666829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10</a:t>
            </a:fld>
            <a:endParaRPr lang="en-US"/>
          </a:p>
        </p:txBody>
      </p:sp>
      <p:sp>
        <p:nvSpPr>
          <p:cNvPr id="2" name="Rectangle 1"/>
          <p:cNvSpPr/>
          <p:nvPr/>
        </p:nvSpPr>
        <p:spPr>
          <a:xfrm>
            <a:off x="2286000" y="1204079"/>
            <a:ext cx="6629400" cy="3139321"/>
          </a:xfrm>
          <a:prstGeom prst="rect">
            <a:avLst/>
          </a:prstGeom>
        </p:spPr>
        <p:txBody>
          <a:bodyPr wrap="square">
            <a:spAutoFit/>
          </a:bodyPr>
          <a:lstStyle/>
          <a:p>
            <a:r>
              <a:rPr lang="en-US" dirty="0"/>
              <a:t>Our research is client-driven and designed to allow investors to compare company performance. We research a range of environmental, social and governance (ESG) issues and specific ethical concerns such as involvement in arms or tobacco.</a:t>
            </a:r>
          </a:p>
          <a:p>
            <a:r>
              <a:rPr lang="en-US" dirty="0"/>
              <a:t>Investors are increasingly factoring ESG performance analysis into their investment decisions. As a result of this it has become increasingly important for companies to engage with these issues and to report on that engagement. Completing our surveys gives companies an opportunity to provide the most up-to-date and accurate information on their ESG performance to more than 100 investment institutions</a:t>
            </a:r>
            <a:r>
              <a:rPr lang="en-US" dirty="0" smtClean="0"/>
              <a:t>.</a:t>
            </a:r>
            <a:endParaRPr lang="en-US" dirty="0"/>
          </a:p>
        </p:txBody>
      </p:sp>
    </p:spTree>
    <p:extLst>
      <p:ext uri="{BB962C8B-B14F-4D97-AF65-F5344CB8AC3E}">
        <p14:creationId xmlns:p14="http://schemas.microsoft.com/office/powerpoint/2010/main" xmlns="" val="24666829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11</a:t>
            </a:fld>
            <a:endParaRPr lang="en-US"/>
          </a:p>
        </p:txBody>
      </p:sp>
      <p:sp>
        <p:nvSpPr>
          <p:cNvPr id="2" name="Rectangle 1"/>
          <p:cNvSpPr/>
          <p:nvPr/>
        </p:nvSpPr>
        <p:spPr>
          <a:xfrm>
            <a:off x="2286000" y="1447800"/>
            <a:ext cx="6629400" cy="2585323"/>
          </a:xfrm>
          <a:prstGeom prst="rect">
            <a:avLst/>
          </a:prstGeom>
        </p:spPr>
        <p:txBody>
          <a:bodyPr wrap="square">
            <a:spAutoFit/>
          </a:bodyPr>
          <a:lstStyle/>
          <a:p>
            <a:r>
              <a:rPr lang="en-US" dirty="0"/>
              <a:t>EIRIS is a global market leader and our research is used by a variety of asset owners and asset managers (including pension funds), investment banks and charities throughout the world. Over 60% of the UK's responsible investment funds are managed by our clients.</a:t>
            </a:r>
          </a:p>
          <a:p>
            <a:r>
              <a:rPr lang="en-US" dirty="0"/>
              <a:t>A not-for-profit </a:t>
            </a:r>
            <a:r>
              <a:rPr lang="en-US" dirty="0" err="1"/>
              <a:t>organisation</a:t>
            </a:r>
            <a:r>
              <a:rPr lang="en-US" dirty="0"/>
              <a:t>, EIRIS does not assess companies' financial status but looks at their ESG policies and practices. We do not give overall company rankings but provide assessments on over 150 individual criteria</a:t>
            </a:r>
            <a:r>
              <a:rPr lang="en-US" dirty="0" smtClean="0"/>
              <a:t>.</a:t>
            </a:r>
          </a:p>
          <a:p>
            <a:endParaRPr lang="en-US" dirty="0"/>
          </a:p>
        </p:txBody>
      </p:sp>
    </p:spTree>
    <p:extLst>
      <p:ext uri="{BB962C8B-B14F-4D97-AF65-F5344CB8AC3E}">
        <p14:creationId xmlns:p14="http://schemas.microsoft.com/office/powerpoint/2010/main" xmlns="" val="24666829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12</a:t>
            </a:fld>
            <a:endParaRPr lang="en-US"/>
          </a:p>
        </p:txBody>
      </p:sp>
      <p:sp>
        <p:nvSpPr>
          <p:cNvPr id="2" name="Rectangle 1"/>
          <p:cNvSpPr/>
          <p:nvPr/>
        </p:nvSpPr>
        <p:spPr>
          <a:xfrm>
            <a:off x="2286000" y="990601"/>
            <a:ext cx="6629400" cy="3785652"/>
          </a:xfrm>
          <a:prstGeom prst="rect">
            <a:avLst/>
          </a:prstGeom>
        </p:spPr>
        <p:txBody>
          <a:bodyPr wrap="square">
            <a:spAutoFit/>
          </a:bodyPr>
          <a:lstStyle/>
          <a:p>
            <a:pPr marL="285750" indent="-285750">
              <a:buFont typeface="Arial" pitchFamily="34" charset="0"/>
              <a:buChar char="•"/>
            </a:pPr>
            <a:r>
              <a:rPr lang="en-US" sz="2000" dirty="0"/>
              <a:t>Sustainable Investment Research International (</a:t>
            </a:r>
            <a:r>
              <a:rPr lang="en-US" sz="2000" dirty="0" err="1" smtClean="0"/>
              <a:t>SiRi</a:t>
            </a:r>
            <a:r>
              <a:rPr lang="en-US" sz="2000" dirty="0" smtClean="0"/>
              <a:t>)</a:t>
            </a:r>
          </a:p>
          <a:p>
            <a:r>
              <a:rPr lang="en-US" sz="2000" dirty="0"/>
              <a:t> </a:t>
            </a:r>
            <a:r>
              <a:rPr lang="en-US" sz="2000" dirty="0" smtClean="0"/>
              <a:t>Socially </a:t>
            </a:r>
            <a:r>
              <a:rPr lang="en-US" sz="2000" dirty="0"/>
              <a:t>responsible investment (SRI) is one of the </a:t>
            </a:r>
            <a:r>
              <a:rPr lang="en-US" sz="2000" dirty="0" smtClean="0"/>
              <a:t>fastest growing </a:t>
            </a:r>
            <a:r>
              <a:rPr lang="en-US" sz="2000" dirty="0"/>
              <a:t>investment </a:t>
            </a:r>
            <a:r>
              <a:rPr lang="en-US" sz="2000" dirty="0" smtClean="0"/>
              <a:t>trends</a:t>
            </a:r>
          </a:p>
          <a:p>
            <a:r>
              <a:rPr lang="en-US" sz="2000" dirty="0"/>
              <a:t>This process has been driven by increasing concerns over the</a:t>
            </a:r>
          </a:p>
          <a:p>
            <a:r>
              <a:rPr lang="en-US" sz="2000" dirty="0"/>
              <a:t>environmental and social impacts of companies which have</a:t>
            </a:r>
          </a:p>
          <a:p>
            <a:r>
              <a:rPr lang="en-US" sz="2000" dirty="0"/>
              <a:t>raised consumer awareness and fuelled high-profile NGO</a:t>
            </a:r>
          </a:p>
          <a:p>
            <a:r>
              <a:rPr lang="en-US" sz="2000" dirty="0"/>
              <a:t>campaigns. At the same time, there has been a growing</a:t>
            </a:r>
          </a:p>
          <a:p>
            <a:r>
              <a:rPr lang="en-US" sz="2000" dirty="0"/>
              <a:t>understanding of the potential benefits for investment returns</a:t>
            </a:r>
          </a:p>
          <a:p>
            <a:r>
              <a:rPr lang="en-US" sz="2000" dirty="0"/>
              <a:t>of companies adopting higher corporate social responsibility</a:t>
            </a:r>
          </a:p>
          <a:p>
            <a:r>
              <a:rPr lang="en-US" sz="2000" dirty="0"/>
              <a:t>standards as a way of both managing risk and identifying ways</a:t>
            </a:r>
          </a:p>
          <a:p>
            <a:r>
              <a:rPr lang="en-US" sz="2000" dirty="0"/>
              <a:t>of enhancing future performance</a:t>
            </a:r>
            <a:r>
              <a:rPr lang="en-US" sz="2000" dirty="0" smtClean="0"/>
              <a:t>.</a:t>
            </a:r>
          </a:p>
          <a:p>
            <a:endParaRPr lang="en-US" sz="2000" dirty="0"/>
          </a:p>
        </p:txBody>
      </p:sp>
    </p:spTree>
    <p:extLst>
      <p:ext uri="{BB962C8B-B14F-4D97-AF65-F5344CB8AC3E}">
        <p14:creationId xmlns:p14="http://schemas.microsoft.com/office/powerpoint/2010/main" xmlns="" val="35300530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13</a:t>
            </a:fld>
            <a:endParaRPr lang="en-US"/>
          </a:p>
        </p:txBody>
      </p:sp>
      <p:sp>
        <p:nvSpPr>
          <p:cNvPr id="2" name="Rectangle 1"/>
          <p:cNvSpPr/>
          <p:nvPr/>
        </p:nvSpPr>
        <p:spPr>
          <a:xfrm>
            <a:off x="2286000" y="727293"/>
            <a:ext cx="6477000" cy="4154984"/>
          </a:xfrm>
          <a:prstGeom prst="rect">
            <a:avLst/>
          </a:prstGeom>
        </p:spPr>
        <p:txBody>
          <a:bodyPr wrap="square">
            <a:spAutoFit/>
          </a:bodyPr>
          <a:lstStyle/>
          <a:p>
            <a:r>
              <a:rPr lang="en-US" sz="2400" dirty="0"/>
              <a:t>With increasing pressure on both companies and investors to demonstrate that their activities are</a:t>
            </a:r>
          </a:p>
          <a:p>
            <a:r>
              <a:rPr lang="en-US" sz="2400" dirty="0"/>
              <a:t>sustainable, many markets now have regulations requiring disclosure and consideration of social,</a:t>
            </a:r>
          </a:p>
          <a:p>
            <a:r>
              <a:rPr lang="en-US" sz="2400" dirty="0"/>
              <a:t>ethical or environmental issues by investors.</a:t>
            </a:r>
          </a:p>
          <a:p>
            <a:r>
              <a:rPr lang="en-US" sz="2400" dirty="0"/>
              <a:t>The growth in SRI represents a recognition that traditional financial analysis and investment techniques</a:t>
            </a:r>
          </a:p>
          <a:p>
            <a:r>
              <a:rPr lang="en-US" sz="2400" dirty="0"/>
              <a:t>do not capture the full range of factors of concern to investors and which increasingly affect company</a:t>
            </a:r>
          </a:p>
          <a:p>
            <a:r>
              <a:rPr lang="en-US" sz="2400" dirty="0"/>
              <a:t>performance</a:t>
            </a:r>
            <a:r>
              <a:rPr lang="en-US" sz="2400" dirty="0" smtClean="0"/>
              <a:t>.</a:t>
            </a:r>
            <a:endParaRPr lang="en-US" sz="2400" dirty="0"/>
          </a:p>
        </p:txBody>
      </p:sp>
    </p:spTree>
    <p:extLst>
      <p:ext uri="{BB962C8B-B14F-4D97-AF65-F5344CB8AC3E}">
        <p14:creationId xmlns:p14="http://schemas.microsoft.com/office/powerpoint/2010/main" xmlns="" val="35300530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14</a:t>
            </a:fld>
            <a:endParaRPr lang="en-US"/>
          </a:p>
        </p:txBody>
      </p:sp>
      <p:sp>
        <p:nvSpPr>
          <p:cNvPr id="2" name="Rectangle 1"/>
          <p:cNvSpPr/>
          <p:nvPr/>
        </p:nvSpPr>
        <p:spPr>
          <a:xfrm>
            <a:off x="2286000" y="1287482"/>
            <a:ext cx="6629400" cy="3970318"/>
          </a:xfrm>
          <a:prstGeom prst="rect">
            <a:avLst/>
          </a:prstGeom>
        </p:spPr>
        <p:txBody>
          <a:bodyPr wrap="square">
            <a:spAutoFit/>
          </a:bodyPr>
          <a:lstStyle/>
          <a:p>
            <a:r>
              <a:rPr lang="en-US" dirty="0"/>
              <a:t>The agenda of SRI issues is constantly changing as the market develops, and as our understanding</a:t>
            </a:r>
          </a:p>
          <a:p>
            <a:r>
              <a:rPr lang="en-US" dirty="0"/>
              <a:t>of how to achieve sustainability evolves. For example, the concept of stakeholder accountability and</a:t>
            </a:r>
          </a:p>
          <a:p>
            <a:r>
              <a:rPr lang="en-US" dirty="0"/>
              <a:t>engagement has quickly become a key theme for socially responsible investors. Equally, the types of</a:t>
            </a:r>
          </a:p>
          <a:p>
            <a:r>
              <a:rPr lang="en-US" dirty="0"/>
              <a:t>performance metrics that can be used to report on corporate social performance are undergoing rapid</a:t>
            </a:r>
          </a:p>
          <a:p>
            <a:r>
              <a:rPr lang="en-US" dirty="0"/>
              <a:t>development.</a:t>
            </a:r>
          </a:p>
          <a:p>
            <a:r>
              <a:rPr lang="en-US" dirty="0"/>
              <a:t>The </a:t>
            </a:r>
            <a:r>
              <a:rPr lang="en-US" dirty="0" err="1"/>
              <a:t>SiRi</a:t>
            </a:r>
            <a:r>
              <a:rPr lang="en-US" dirty="0"/>
              <a:t> Group’s unique business model, global reach and wealth of specialist experience enables us</a:t>
            </a:r>
          </a:p>
          <a:p>
            <a:r>
              <a:rPr lang="en-US" dirty="0"/>
              <a:t>to track market developments globally and identify SRI investment issues to create innovative solutions</a:t>
            </a:r>
          </a:p>
          <a:p>
            <a:r>
              <a:rPr lang="en-US" dirty="0"/>
              <a:t>for our clients.</a:t>
            </a:r>
          </a:p>
        </p:txBody>
      </p:sp>
    </p:spTree>
    <p:extLst>
      <p:ext uri="{BB962C8B-B14F-4D97-AF65-F5344CB8AC3E}">
        <p14:creationId xmlns:p14="http://schemas.microsoft.com/office/powerpoint/2010/main" xmlns="" val="35300530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15</a:t>
            </a:fld>
            <a:endParaRPr lang="en-US"/>
          </a:p>
        </p:txBody>
      </p:sp>
      <p:sp>
        <p:nvSpPr>
          <p:cNvPr id="3" name="TextBox 2"/>
          <p:cNvSpPr txBox="1"/>
          <p:nvPr/>
        </p:nvSpPr>
        <p:spPr>
          <a:xfrm>
            <a:off x="2209800" y="914400"/>
            <a:ext cx="6705600" cy="4247317"/>
          </a:xfrm>
          <a:prstGeom prst="rect">
            <a:avLst/>
          </a:prstGeom>
          <a:noFill/>
        </p:spPr>
        <p:txBody>
          <a:bodyPr wrap="square" rtlCol="0">
            <a:spAutoFit/>
          </a:bodyPr>
          <a:lstStyle/>
          <a:p>
            <a:pPr marL="285750" indent="-285750">
              <a:buFont typeface="Arial" pitchFamily="34" charset="0"/>
              <a:buChar char="•"/>
            </a:pPr>
            <a:r>
              <a:rPr lang="en-US" dirty="0" smtClean="0"/>
              <a:t>Sustainable Investment Research International (</a:t>
            </a:r>
            <a:r>
              <a:rPr lang="en-US" dirty="0" err="1" smtClean="0"/>
              <a:t>SiRi</a:t>
            </a:r>
            <a:r>
              <a:rPr lang="en-US" dirty="0" smtClean="0"/>
              <a:t>)</a:t>
            </a:r>
          </a:p>
          <a:p>
            <a:pPr marL="742950" lvl="1" indent="-285750">
              <a:buFont typeface="Arial" pitchFamily="34" charset="0"/>
              <a:buChar char="•"/>
            </a:pPr>
            <a:r>
              <a:rPr lang="en-US" dirty="0"/>
              <a:t>The </a:t>
            </a:r>
            <a:r>
              <a:rPr lang="en-US" dirty="0" err="1"/>
              <a:t>SiRi</a:t>
            </a:r>
            <a:r>
              <a:rPr lang="en-US" dirty="0"/>
              <a:t> Group has pioneered the publication of </a:t>
            </a:r>
            <a:r>
              <a:rPr lang="en-US" dirty="0" smtClean="0"/>
              <a:t>detailed </a:t>
            </a:r>
            <a:r>
              <a:rPr lang="en-US" dirty="0" err="1" smtClean="0"/>
              <a:t>harmonised</a:t>
            </a:r>
            <a:r>
              <a:rPr lang="en-US" dirty="0" smtClean="0"/>
              <a:t> </a:t>
            </a:r>
            <a:r>
              <a:rPr lang="en-US" dirty="0"/>
              <a:t>profiles of the largest global </a:t>
            </a:r>
            <a:r>
              <a:rPr lang="en-US" dirty="0" smtClean="0"/>
              <a:t>corporations</a:t>
            </a:r>
            <a:endParaRPr lang="en-US" dirty="0"/>
          </a:p>
          <a:p>
            <a:pPr marL="742950" lvl="1" indent="-285750">
              <a:buFont typeface="Arial" pitchFamily="34" charset="0"/>
              <a:buChar char="•"/>
            </a:pPr>
            <a:r>
              <a:rPr lang="en-US" dirty="0"/>
              <a:t>These </a:t>
            </a:r>
            <a:r>
              <a:rPr lang="en-US" dirty="0" err="1"/>
              <a:t>SiRi</a:t>
            </a:r>
            <a:r>
              <a:rPr lang="en-US" dirty="0"/>
              <a:t> Global Profiles are researched according to consistent criteria and in a </a:t>
            </a:r>
            <a:r>
              <a:rPr lang="en-US" dirty="0" err="1"/>
              <a:t>standardised</a:t>
            </a:r>
            <a:r>
              <a:rPr lang="en-US" dirty="0"/>
              <a:t> format using</a:t>
            </a:r>
          </a:p>
          <a:p>
            <a:pPr lvl="1"/>
            <a:r>
              <a:rPr lang="en-US" dirty="0"/>
              <a:t> </a:t>
            </a:r>
            <a:r>
              <a:rPr lang="en-US" dirty="0" smtClean="0"/>
              <a:t>     a </a:t>
            </a:r>
            <a:r>
              <a:rPr lang="en-US" dirty="0"/>
              <a:t>stakeholder-based </a:t>
            </a:r>
            <a:r>
              <a:rPr lang="en-US" dirty="0" smtClean="0"/>
              <a:t>model</a:t>
            </a:r>
          </a:p>
          <a:p>
            <a:pPr marL="742950" lvl="1" indent="-285750">
              <a:buFont typeface="Arial" pitchFamily="34" charset="0"/>
              <a:buChar char="•"/>
            </a:pPr>
            <a:r>
              <a:rPr lang="en-US" dirty="0"/>
              <a:t>Each Profile contains over 350 data points and associated </a:t>
            </a:r>
            <a:r>
              <a:rPr lang="en-US" dirty="0" smtClean="0"/>
              <a:t>	analysis</a:t>
            </a:r>
            <a:r>
              <a:rPr lang="en-US" dirty="0"/>
              <a:t>, providing unrivalled detail and breadth</a:t>
            </a:r>
          </a:p>
          <a:p>
            <a:pPr lvl="1"/>
            <a:r>
              <a:rPr lang="en-US" dirty="0"/>
              <a:t> </a:t>
            </a:r>
            <a:r>
              <a:rPr lang="en-US" dirty="0" smtClean="0"/>
              <a:t>    	of </a:t>
            </a:r>
            <a:r>
              <a:rPr lang="en-US" dirty="0"/>
              <a:t>comment. All major stakeholder issues are covered  </a:t>
            </a:r>
            <a:r>
              <a:rPr lang="en-US" dirty="0" smtClean="0"/>
              <a:t>            	including </a:t>
            </a:r>
            <a:r>
              <a:rPr lang="en-US" dirty="0"/>
              <a:t>community involvement, environmental</a:t>
            </a:r>
          </a:p>
          <a:p>
            <a:pPr lvl="1"/>
            <a:r>
              <a:rPr lang="en-US" dirty="0" smtClean="0"/>
              <a:t>	impact</a:t>
            </a:r>
            <a:r>
              <a:rPr lang="en-US" dirty="0"/>
              <a:t>, employment relations, customer policies, human </a:t>
            </a:r>
            <a:r>
              <a:rPr lang="en-US" dirty="0" smtClean="0"/>
              <a:t>	rights </a:t>
            </a:r>
            <a:r>
              <a:rPr lang="en-US" dirty="0"/>
              <a:t>issues and corporate governance. For each</a:t>
            </a:r>
          </a:p>
          <a:p>
            <a:pPr lvl="1"/>
            <a:r>
              <a:rPr lang="en-US" dirty="0" smtClean="0"/>
              <a:t>	issue</a:t>
            </a:r>
            <a:r>
              <a:rPr lang="en-US" dirty="0"/>
              <a:t>, </a:t>
            </a:r>
            <a:r>
              <a:rPr lang="en-US" dirty="0" err="1"/>
              <a:t>SiRi</a:t>
            </a:r>
            <a:r>
              <a:rPr lang="en-US" dirty="0"/>
              <a:t> describes and analyses the company’s policies, </a:t>
            </a:r>
            <a:r>
              <a:rPr lang="en-US" dirty="0" smtClean="0"/>
              <a:t>	management </a:t>
            </a:r>
            <a:r>
              <a:rPr lang="en-US" dirty="0"/>
              <a:t>systems, reporting standards and</a:t>
            </a:r>
          </a:p>
          <a:p>
            <a:pPr lvl="1"/>
            <a:r>
              <a:rPr lang="en-US" dirty="0" smtClean="0"/>
              <a:t>	impacts </a:t>
            </a:r>
            <a:r>
              <a:rPr lang="en-US" dirty="0"/>
              <a:t>together with particular strengths and weaknesses</a:t>
            </a:r>
          </a:p>
        </p:txBody>
      </p:sp>
    </p:spTree>
    <p:extLst>
      <p:ext uri="{BB962C8B-B14F-4D97-AF65-F5344CB8AC3E}">
        <p14:creationId xmlns:p14="http://schemas.microsoft.com/office/powerpoint/2010/main" xmlns="" val="32414318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869</TotalTime>
  <Words>962</Words>
  <Application>Microsoft Office PowerPoint</Application>
  <PresentationFormat>On-screen Show (4:3)</PresentationFormat>
  <Paragraphs>124</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Chapter 6  Framework For Rating Corporate Social Responsibility</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236</cp:revision>
  <dcterms:created xsi:type="dcterms:W3CDTF">2012-12-13T04:51:11Z</dcterms:created>
  <dcterms:modified xsi:type="dcterms:W3CDTF">2013-01-03T11:37:54Z</dcterms:modified>
</cp:coreProperties>
</file>