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334" r:id="rId3"/>
    <p:sldId id="335" r:id="rId4"/>
    <p:sldId id="351" r:id="rId5"/>
    <p:sldId id="352" r:id="rId6"/>
    <p:sldId id="353" r:id="rId7"/>
    <p:sldId id="354" r:id="rId8"/>
    <p:sldId id="355" r:id="rId9"/>
    <p:sldId id="356" r:id="rId10"/>
    <p:sldId id="357" r:id="rId11"/>
    <p:sldId id="358" r:id="rId12"/>
    <p:sldId id="359" r:id="rId13"/>
    <p:sldId id="360" r:id="rId14"/>
    <p:sldId id="361" r:id="rId15"/>
    <p:sldId id="362" r:id="rId16"/>
    <p:sldId id="363" r:id="rId17"/>
    <p:sldId id="3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www.bitc.org.uk/princes_programmes/the_princes_seeing_is_believing/index.html"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bitc.org.uk/go.rm?id=18333&amp;dead=yes" TargetMode="External"/><Relationship Id="rId2" Type="http://schemas.openxmlformats.org/officeDocument/2006/relationships/hyperlink" Target="http://www.bitc.org.uk/where_we_work.html"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24: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Rectangle 2"/>
          <p:cNvSpPr>
            <a:spLocks noGrp="1"/>
          </p:cNvSpPr>
          <p:nvPr>
            <p:ph type="ctrTitle"/>
          </p:nvPr>
        </p:nvSpPr>
        <p:spPr>
          <a:xfrm>
            <a:off x="533400" y="1981200"/>
            <a:ext cx="8153400" cy="2971800"/>
          </a:xfrm>
        </p:spPr>
        <p:txBody>
          <a:bodyPr/>
          <a:lstStyle/>
          <a:p>
            <a:r>
              <a:rPr lang="en-US" sz="4800" b="1" dirty="0" smtClean="0"/>
              <a:t>Chapter 6</a:t>
            </a:r>
            <a:br>
              <a:rPr lang="en-US" sz="4800" b="1" dirty="0" smtClean="0"/>
            </a:br>
            <a:r>
              <a:rPr lang="en-US" sz="4800" b="1" dirty="0" smtClean="0"/>
              <a:t> Framework For Rating Corporate Social Responsibility</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1295400"/>
            <a:ext cx="6934200" cy="4724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Arial" charset="0"/>
              <a:buNone/>
            </a:pPr>
            <a:r>
              <a:rPr lang="en-US" sz="2400" b="1" dirty="0" smtClean="0">
                <a:solidFill>
                  <a:schemeClr val="tx1"/>
                </a:solidFill>
                <a:latin typeface="+mj-lt"/>
              </a:rPr>
              <a:t>LEARNING OBJECTIVES</a:t>
            </a:r>
          </a:p>
          <a:p>
            <a:pPr marL="342900" indent="-342900" algn="l">
              <a:buFont typeface="Arial" pitchFamily="34" charset="0"/>
              <a:buChar char="•"/>
            </a:pPr>
            <a:r>
              <a:rPr lang="en-US" sz="2400" dirty="0" smtClean="0">
                <a:solidFill>
                  <a:schemeClr val="tx1"/>
                </a:solidFill>
                <a:latin typeface="+mj-lt"/>
              </a:rPr>
              <a:t>Understand the importance of CSR reporting </a:t>
            </a:r>
          </a:p>
          <a:p>
            <a:pPr marL="342900" indent="-342900" algn="l">
              <a:buFont typeface="Arial" pitchFamily="34" charset="0"/>
              <a:buChar char="•"/>
            </a:pPr>
            <a:r>
              <a:rPr lang="en-US" sz="2400" dirty="0" smtClean="0">
                <a:solidFill>
                  <a:schemeClr val="tx1"/>
                </a:solidFill>
                <a:latin typeface="+mj-lt"/>
              </a:rPr>
              <a:t>Create awareness about the various reporting criteria followed to report CSR </a:t>
            </a:r>
          </a:p>
          <a:p>
            <a:pPr marL="342900" indent="-342900" algn="l">
              <a:buFont typeface="Arial" pitchFamily="34" charset="0"/>
              <a:buChar char="•"/>
            </a:pPr>
            <a:r>
              <a:rPr lang="en-US" sz="2400" dirty="0" smtClean="0">
                <a:solidFill>
                  <a:schemeClr val="tx1"/>
                </a:solidFill>
                <a:latin typeface="+mj-lt"/>
              </a:rPr>
              <a:t>Understand how conscientious organizations are committed to the concept of CSR </a:t>
            </a:r>
          </a:p>
          <a:p>
            <a:pPr marL="342900" indent="-342900" algn="l">
              <a:buFont typeface="Arial" pitchFamily="34" charset="0"/>
              <a:buChar char="•"/>
            </a:pPr>
            <a:r>
              <a:rPr lang="en-US" sz="2400" dirty="0" smtClean="0">
                <a:solidFill>
                  <a:schemeClr val="tx1"/>
                </a:solidFill>
                <a:latin typeface="+mj-lt"/>
              </a:rPr>
              <a:t>Learn from CSR reporting frameworks of various agencies and organization</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3" name="TextBox 2"/>
          <p:cNvSpPr txBox="1"/>
          <p:nvPr/>
        </p:nvSpPr>
        <p:spPr>
          <a:xfrm>
            <a:off x="2209800" y="914400"/>
            <a:ext cx="6705600" cy="5355312"/>
          </a:xfrm>
          <a:prstGeom prst="rect">
            <a:avLst/>
          </a:prstGeom>
          <a:noFill/>
        </p:spPr>
        <p:txBody>
          <a:bodyPr wrap="square" rtlCol="0">
            <a:spAutoFit/>
          </a:bodyPr>
          <a:lstStyle/>
          <a:p>
            <a:pPr marL="285750" indent="-285750">
              <a:buFont typeface="Arial" pitchFamily="34" charset="0"/>
              <a:buChar char="•"/>
            </a:pPr>
            <a:r>
              <a:rPr lang="en-US" dirty="0"/>
              <a:t>Available accepted rating </a:t>
            </a:r>
            <a:r>
              <a:rPr lang="en-US" dirty="0" smtClean="0"/>
              <a:t>frameworks</a:t>
            </a:r>
          </a:p>
          <a:p>
            <a:pPr marL="742950" lvl="1" indent="-285750">
              <a:buFont typeface="Arial" pitchFamily="34" charset="0"/>
              <a:buChar char="•"/>
            </a:pPr>
            <a:r>
              <a:rPr lang="en-US" dirty="0" smtClean="0"/>
              <a:t>Specialized Securities Indexes</a:t>
            </a:r>
          </a:p>
          <a:p>
            <a:pPr marL="1200150" lvl="2" indent="-285750">
              <a:buFont typeface="Arial" pitchFamily="34" charset="0"/>
              <a:buChar char="•"/>
            </a:pPr>
            <a:r>
              <a:rPr lang="en-US" dirty="0" smtClean="0"/>
              <a:t>Replicate stock sector reporting in social and environmental sector</a:t>
            </a:r>
          </a:p>
          <a:p>
            <a:pPr marL="1200150" lvl="2" indent="-285750">
              <a:buFont typeface="Arial" pitchFamily="34" charset="0"/>
              <a:buChar char="•"/>
            </a:pPr>
            <a:r>
              <a:rPr lang="en-US" dirty="0" smtClean="0"/>
              <a:t>Dow Jones US water Index</a:t>
            </a:r>
          </a:p>
          <a:p>
            <a:pPr marL="1657350" lvl="3" indent="-285750">
              <a:buFont typeface="Arial" pitchFamily="34" charset="0"/>
              <a:buChar char="•"/>
            </a:pPr>
            <a:r>
              <a:rPr lang="en-US" dirty="0"/>
              <a:t>Global Water Resources</a:t>
            </a:r>
            <a:br>
              <a:rPr lang="en-US" dirty="0"/>
            </a:br>
            <a:r>
              <a:rPr lang="en-US" dirty="0"/>
              <a:t>About 70% of the earth's surface is covered in water, but 97% of it is </a:t>
            </a:r>
            <a:r>
              <a:rPr lang="en-US" dirty="0" smtClean="0"/>
              <a:t>salt </a:t>
            </a:r>
            <a:r>
              <a:rPr lang="en-US" dirty="0"/>
              <a:t>w</a:t>
            </a:r>
            <a:r>
              <a:rPr lang="en-US" dirty="0" smtClean="0"/>
              <a:t>ater</a:t>
            </a:r>
            <a:r>
              <a:rPr lang="en-US" dirty="0"/>
              <a:t>, which is unfit for human use. </a:t>
            </a:r>
            <a:r>
              <a:rPr lang="en-US" dirty="0" smtClean="0"/>
              <a:t>Salt </a:t>
            </a:r>
            <a:r>
              <a:rPr lang="en-US" dirty="0"/>
              <a:t>w</a:t>
            </a:r>
            <a:r>
              <a:rPr lang="en-US" dirty="0" smtClean="0"/>
              <a:t>ater </a:t>
            </a:r>
            <a:r>
              <a:rPr lang="en-US" dirty="0"/>
              <a:t>cannot be used for drinking, crop irrigation or most industrial uses. Of the remaining 3% of the world's water resources, only about 1% is readily available for human consumption.</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xmlns="" val="521869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Rectangle 1"/>
          <p:cNvSpPr/>
          <p:nvPr/>
        </p:nvSpPr>
        <p:spPr>
          <a:xfrm>
            <a:off x="2286000" y="858083"/>
            <a:ext cx="6629400" cy="4247317"/>
          </a:xfrm>
          <a:prstGeom prst="rect">
            <a:avLst/>
          </a:prstGeom>
        </p:spPr>
        <p:txBody>
          <a:bodyPr wrap="square">
            <a:spAutoFit/>
          </a:bodyPr>
          <a:lstStyle/>
          <a:p>
            <a:r>
              <a:rPr lang="en-US" dirty="0"/>
              <a:t>Global Shortage</a:t>
            </a:r>
            <a:br>
              <a:rPr lang="en-US" dirty="0"/>
            </a:br>
            <a:r>
              <a:rPr lang="en-US" dirty="0"/>
              <a:t>Rapid industrialization and increasing agricultural use have contributed to worldwide water shortages. Areas that have experienced water shortages include China, Egypt, India, Israel, Pakistan, Mexico, parts of Africa and the United States (Colorado, California, Las Vegas and the East Coast), to name but a few.</a:t>
            </a:r>
            <a:br>
              <a:rPr lang="en-US" dirty="0"/>
            </a:br>
            <a:r>
              <a:rPr lang="en-US" dirty="0"/>
              <a:t/>
            </a:r>
            <a:br>
              <a:rPr lang="en-US" dirty="0"/>
            </a:br>
            <a:r>
              <a:rPr lang="en-US" dirty="0"/>
              <a:t>Pollution also highlights the need for clean water. In the U.S., the dead zone off the Gulf Coast highlights the impact of fertilizer runoff, and methyl tertiary butyl ether (MTBE), an additive in unleaded gasoline, can be found in well water from California to Maryland. Overseas, highly publicized incidents in Russia, China and elsewhere demonstrate that pollution isn't limited to the West. Of course, fouled water supplies further limit the amount of fresh water available for human use.</a:t>
            </a:r>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Rectangle 1"/>
          <p:cNvSpPr/>
          <p:nvPr/>
        </p:nvSpPr>
        <p:spPr>
          <a:xfrm>
            <a:off x="2286000" y="-4650135"/>
            <a:ext cx="6629400" cy="10341293"/>
          </a:xfrm>
          <a:prstGeom prst="rect">
            <a:avLst/>
          </a:prstGeom>
        </p:spPr>
        <p:txBody>
          <a:bodyPr wrap="square">
            <a:spAutoFit/>
          </a:bodyPr>
          <a:lstStyle/>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r>
              <a:rPr lang="en-US" dirty="0" smtClean="0"/>
              <a:t>Indexes</a:t>
            </a:r>
            <a:r>
              <a:rPr lang="en-US" dirty="0"/>
              <a:t/>
            </a:r>
            <a:br>
              <a:rPr lang="en-US" dirty="0"/>
            </a:br>
            <a:r>
              <a:rPr lang="en-US" dirty="0"/>
              <a:t>Like any other scarcity, the water shortage creates investment opportunities, and interest in water is at an all-time high. Here are some of the more popular indexes designed to track various water-related investment opportunities:</a:t>
            </a:r>
            <a:br>
              <a:rPr lang="en-US" dirty="0"/>
            </a:br>
            <a:r>
              <a:rPr lang="en-US" dirty="0"/>
              <a:t/>
            </a:r>
            <a:br>
              <a:rPr lang="en-US" dirty="0"/>
            </a:br>
            <a:r>
              <a:rPr lang="en-US" dirty="0" smtClean="0"/>
              <a:t>- Palisades </a:t>
            </a:r>
            <a:r>
              <a:rPr lang="en-US" dirty="0"/>
              <a:t>Water Index - This index was designed to track the performance of companies involved in the global water industry,   </a:t>
            </a:r>
            <a:r>
              <a:rPr lang="en-US" dirty="0" smtClean="0"/>
              <a:t>including </a:t>
            </a:r>
            <a:r>
              <a:rPr lang="en-US" dirty="0"/>
              <a:t>pump and filter manufacturers, water utilities and irrigation equipment manufacturers. The ticker symbol for the Palisades </a:t>
            </a:r>
            <a:br>
              <a:rPr lang="en-US" dirty="0"/>
            </a:br>
            <a:r>
              <a:rPr lang="en-US" dirty="0"/>
              <a:t> </a:t>
            </a:r>
            <a:r>
              <a:rPr lang="en-US" dirty="0" smtClean="0"/>
              <a:t>- Water </a:t>
            </a:r>
            <a:r>
              <a:rPr lang="en-US" dirty="0"/>
              <a:t>Index is ZWI. The index was set at 1000 as of December 31, 2003. It closed at 1351.08 on December 30, 2005.</a:t>
            </a:r>
            <a:br>
              <a:rPr lang="en-US" dirty="0"/>
            </a:br>
            <a:endParaRPr lang="en-US" dirty="0"/>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Rectangle 1"/>
          <p:cNvSpPr/>
          <p:nvPr/>
        </p:nvSpPr>
        <p:spPr>
          <a:xfrm>
            <a:off x="2286000" y="996077"/>
            <a:ext cx="6629400" cy="2585323"/>
          </a:xfrm>
          <a:prstGeom prst="rect">
            <a:avLst/>
          </a:prstGeom>
        </p:spPr>
        <p:txBody>
          <a:bodyPr wrap="square">
            <a:spAutoFit/>
          </a:bodyPr>
          <a:lstStyle/>
          <a:p>
            <a:r>
              <a:rPr lang="en-US" dirty="0"/>
              <a:t> - Dow Jones U.S. Water Index - Composed of approximately 23 stocks, this barometer climbed from 500 to 800 over the 12 months ending December 31, 2005. The ticker for the Dow Jones Water Index is DJUSWU.</a:t>
            </a:r>
            <a:br>
              <a:rPr lang="en-US" dirty="0"/>
            </a:br>
            <a:r>
              <a:rPr lang="en-US" dirty="0"/>
              <a:t> </a:t>
            </a:r>
            <a:r>
              <a:rPr lang="en-US" dirty="0" smtClean="0"/>
              <a:t>- ISE-B&amp;S </a:t>
            </a:r>
            <a:r>
              <a:rPr lang="en-US" dirty="0"/>
              <a:t>Water Index - Launched in January 2006, this new index represents water distribution, water filtration, flow technology and </a:t>
            </a:r>
            <a:br>
              <a:rPr lang="en-US" dirty="0"/>
            </a:br>
            <a:r>
              <a:rPr lang="en-US" dirty="0"/>
              <a:t>       other companies that specialize in water-related solutions. It contains 20 stocks. The ticker for the ISE-B&amp;S Water Index is HHO.</a:t>
            </a:r>
            <a:br>
              <a:rPr lang="en-US" dirty="0"/>
            </a:br>
            <a:endParaRPr lang="en-US" dirty="0"/>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3" name="Rectangle 2"/>
          <p:cNvSpPr/>
          <p:nvPr/>
        </p:nvSpPr>
        <p:spPr>
          <a:xfrm>
            <a:off x="2286000" y="990601"/>
            <a:ext cx="6553200" cy="3693319"/>
          </a:xfrm>
          <a:prstGeom prst="rect">
            <a:avLst/>
          </a:prstGeom>
        </p:spPr>
        <p:txBody>
          <a:bodyPr wrap="square">
            <a:spAutoFit/>
          </a:bodyPr>
          <a:lstStyle/>
          <a:p>
            <a:pPr marL="285750" indent="-285750">
              <a:buFont typeface="Arial" pitchFamily="34" charset="0"/>
              <a:buChar char="•"/>
            </a:pPr>
            <a:r>
              <a:rPr lang="en-US" dirty="0"/>
              <a:t>Available accepted rating frameworks</a:t>
            </a:r>
          </a:p>
          <a:p>
            <a:pPr marL="742950" lvl="1" indent="-285750">
              <a:buFont typeface="Arial" pitchFamily="34" charset="0"/>
              <a:buChar char="•"/>
            </a:pPr>
            <a:r>
              <a:rPr lang="en-US" dirty="0"/>
              <a:t>Specialized Securities </a:t>
            </a:r>
            <a:r>
              <a:rPr lang="en-US" dirty="0" smtClean="0"/>
              <a:t>Indexes</a:t>
            </a:r>
          </a:p>
          <a:p>
            <a:pPr marL="1200150" lvl="2" indent="-285750">
              <a:buFont typeface="Arial" pitchFamily="34" charset="0"/>
              <a:buChar char="•"/>
            </a:pPr>
            <a:r>
              <a:rPr lang="en-US" dirty="0" smtClean="0"/>
              <a:t>FTSE4GOOD Index Series</a:t>
            </a:r>
          </a:p>
          <a:p>
            <a:pPr marL="1657350" lvl="3" indent="-285750">
              <a:buFont typeface="Arial" pitchFamily="34" charset="0"/>
              <a:buChar char="•"/>
            </a:pPr>
            <a:r>
              <a:rPr lang="en-US" dirty="0"/>
              <a:t>The FTSE4Good Index Series has been designed to objectively measure the performance of companies that meet globally </a:t>
            </a:r>
            <a:r>
              <a:rPr lang="en-US" dirty="0" err="1"/>
              <a:t>recognised</a:t>
            </a:r>
            <a:r>
              <a:rPr lang="en-US" dirty="0"/>
              <a:t> corporate responsibility standards. Transparent management and criteria make FTSE4Good a valuable tool for consultants, asset owners, fund managers, investment banks, stock exchanges and brokers when assessing or creating responsible investment </a:t>
            </a:r>
            <a:r>
              <a:rPr lang="en-US" dirty="0" smtClean="0"/>
              <a:t>products</a:t>
            </a:r>
          </a:p>
          <a:p>
            <a:pPr marL="2114550" lvl="4" indent="-285750">
              <a:buFont typeface="Arial" pitchFamily="34" charset="0"/>
              <a:buChar char="•"/>
            </a:pPr>
            <a:endParaRPr lang="en-US" dirty="0"/>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Rectangle 1"/>
          <p:cNvSpPr/>
          <p:nvPr/>
        </p:nvSpPr>
        <p:spPr>
          <a:xfrm>
            <a:off x="2286000" y="-356651"/>
            <a:ext cx="6629400" cy="6463308"/>
          </a:xfrm>
          <a:prstGeom prst="rect">
            <a:avLst/>
          </a:prstGeom>
        </p:spPr>
        <p:txBody>
          <a:bodyPr wrap="square">
            <a:spAutoFit/>
          </a:bodyPr>
          <a:lstStyle/>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endParaRPr lang="en-US" dirty="0"/>
          </a:p>
          <a:p>
            <a:pPr marL="1657350" lvl="3" indent="-285750">
              <a:buFont typeface="Arial" pitchFamily="34" charset="0"/>
              <a:buChar char="•"/>
            </a:pPr>
            <a:endParaRPr lang="en-US" dirty="0" smtClean="0"/>
          </a:p>
          <a:p>
            <a:pPr marL="1657350" lvl="3" indent="-285750">
              <a:buFont typeface="Arial" pitchFamily="34" charset="0"/>
              <a:buChar char="•"/>
            </a:pPr>
            <a:r>
              <a:rPr lang="en-US" dirty="0" smtClean="0"/>
              <a:t>FTSE4Good </a:t>
            </a:r>
            <a:r>
              <a:rPr lang="en-US" dirty="0"/>
              <a:t>can be used in four main ways:</a:t>
            </a:r>
          </a:p>
          <a:p>
            <a:r>
              <a:rPr lang="en-US" b="1" dirty="0"/>
              <a:t>			Investment</a:t>
            </a:r>
          </a:p>
          <a:p>
            <a:r>
              <a:rPr lang="en-US" dirty="0"/>
              <a:t>			As a basis for creating index-tracking 			</a:t>
            </a:r>
            <a:r>
              <a:rPr lang="en-US" dirty="0" smtClean="0"/>
              <a:t>	investments</a:t>
            </a:r>
            <a:r>
              <a:rPr lang="en-US" dirty="0"/>
              <a:t>, financial instruments or 			</a:t>
            </a:r>
            <a:r>
              <a:rPr lang="en-US" dirty="0" smtClean="0"/>
              <a:t>	fund </a:t>
            </a:r>
            <a:r>
              <a:rPr lang="en-US" dirty="0"/>
              <a:t>products focusing on responsible 			</a:t>
            </a:r>
            <a:r>
              <a:rPr lang="en-US" dirty="0" smtClean="0"/>
              <a:t>	investment</a:t>
            </a:r>
            <a:endParaRPr lang="en-US" dirty="0"/>
          </a:p>
          <a:p>
            <a:r>
              <a:rPr lang="en-US" b="1" dirty="0"/>
              <a:t>			Research</a:t>
            </a:r>
          </a:p>
          <a:p>
            <a:r>
              <a:rPr lang="en-US" dirty="0"/>
              <a:t>			To identify environmentally and 			</a:t>
            </a:r>
            <a:r>
              <a:rPr lang="en-US" dirty="0" smtClean="0"/>
              <a:t>	socially </a:t>
            </a:r>
            <a:r>
              <a:rPr lang="en-US" dirty="0"/>
              <a:t>responsible companies</a:t>
            </a:r>
          </a:p>
          <a:p>
            <a:r>
              <a:rPr lang="en-US" b="1" dirty="0"/>
              <a:t>			Reference</a:t>
            </a:r>
          </a:p>
          <a:p>
            <a:r>
              <a:rPr lang="en-US" dirty="0"/>
              <a:t>			As reference by which companies with 			</a:t>
            </a:r>
            <a:r>
              <a:rPr lang="en-US" dirty="0" smtClean="0"/>
              <a:t>	a </a:t>
            </a:r>
            <a:r>
              <a:rPr lang="en-US" dirty="0"/>
              <a:t>transparent and evolving global 			</a:t>
            </a:r>
            <a:r>
              <a:rPr lang="en-US" dirty="0" smtClean="0"/>
              <a:t>	corporate </a:t>
            </a:r>
            <a:r>
              <a:rPr lang="en-US" dirty="0"/>
              <a:t>responsibility standard can 			</a:t>
            </a:r>
            <a:r>
              <a:rPr lang="en-US" dirty="0" smtClean="0"/>
              <a:t>	assess </a:t>
            </a:r>
            <a:r>
              <a:rPr lang="en-US" dirty="0"/>
              <a:t>their progress and achievement</a:t>
            </a:r>
          </a:p>
          <a:p>
            <a:r>
              <a:rPr lang="en-US" b="1" dirty="0"/>
              <a:t>			Benchmarking</a:t>
            </a:r>
          </a:p>
          <a:p>
            <a:r>
              <a:rPr lang="en-US" dirty="0"/>
              <a:t>			As a benchmark index to track the 			</a:t>
            </a:r>
            <a:r>
              <a:rPr lang="en-US" dirty="0" smtClean="0"/>
              <a:t>	performance </a:t>
            </a:r>
            <a:r>
              <a:rPr lang="en-US" dirty="0"/>
              <a:t>of responsible 				</a:t>
            </a:r>
            <a:r>
              <a:rPr lang="en-US" dirty="0" smtClean="0"/>
              <a:t>	investment </a:t>
            </a:r>
            <a:r>
              <a:rPr lang="en-US" dirty="0"/>
              <a:t>portfolios</a:t>
            </a:r>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Rectangle 3"/>
          <p:cNvSpPr/>
          <p:nvPr/>
        </p:nvSpPr>
        <p:spPr>
          <a:xfrm>
            <a:off x="2286000" y="1066801"/>
            <a:ext cx="6629400" cy="3139321"/>
          </a:xfrm>
          <a:prstGeom prst="rect">
            <a:avLst/>
          </a:prstGeom>
        </p:spPr>
        <p:txBody>
          <a:bodyPr wrap="square">
            <a:spAutoFit/>
          </a:bodyPr>
          <a:lstStyle/>
          <a:p>
            <a:pPr marL="285750" indent="-285750">
              <a:buFont typeface="Arial" pitchFamily="34" charset="0"/>
              <a:buChar char="•"/>
            </a:pPr>
            <a:r>
              <a:rPr lang="en-US" dirty="0"/>
              <a:t>Available accepted rating frameworks</a:t>
            </a:r>
          </a:p>
          <a:p>
            <a:pPr marL="742950" lvl="1" indent="-285750">
              <a:buFont typeface="Arial" pitchFamily="34" charset="0"/>
              <a:buChar char="•"/>
            </a:pPr>
            <a:r>
              <a:rPr lang="en-US" dirty="0" smtClean="0"/>
              <a:t>Regulatory bodies and stock exchanges</a:t>
            </a:r>
          </a:p>
          <a:p>
            <a:pPr marL="1200150" lvl="2" indent="-285750">
              <a:buFont typeface="Arial" pitchFamily="34" charset="0"/>
              <a:buChar char="•"/>
            </a:pPr>
            <a:r>
              <a:rPr lang="en-US" dirty="0" smtClean="0"/>
              <a:t>SEBI in India</a:t>
            </a:r>
          </a:p>
          <a:p>
            <a:pPr marL="1200150" lvl="2" indent="-285750">
              <a:buFont typeface="Arial" pitchFamily="34" charset="0"/>
              <a:buChar char="•"/>
            </a:pPr>
            <a:r>
              <a:rPr lang="en-US" dirty="0" smtClean="0"/>
              <a:t>SEC in US</a:t>
            </a:r>
          </a:p>
          <a:p>
            <a:pPr marL="1200150" lvl="2" indent="-285750">
              <a:buFont typeface="Arial" pitchFamily="34" charset="0"/>
              <a:buChar char="•"/>
            </a:pPr>
            <a:r>
              <a:rPr lang="en-US" dirty="0" smtClean="0"/>
              <a:t>CRE in UK</a:t>
            </a:r>
          </a:p>
          <a:p>
            <a:pPr marL="742950" lvl="1" indent="-285750">
              <a:buFont typeface="Arial" pitchFamily="34" charset="0"/>
              <a:buChar char="•"/>
            </a:pPr>
            <a:r>
              <a:rPr lang="en-US" dirty="0" smtClean="0"/>
              <a:t>Companies do in house CSR reporting and publish it for public consumption</a:t>
            </a:r>
          </a:p>
          <a:p>
            <a:pPr marL="742950" lvl="1" indent="-285750">
              <a:buFont typeface="Arial" pitchFamily="34" charset="0"/>
              <a:buChar char="•"/>
            </a:pPr>
            <a:r>
              <a:rPr lang="en-US" dirty="0" smtClean="0"/>
              <a:t>Agencies that help in rating socially relevant activities and companies often solicit their intervention in rating sustainable activities</a:t>
            </a:r>
          </a:p>
          <a:p>
            <a:pPr marL="1200150" lvl="2" indent="-285750">
              <a:buFont typeface="Arial" pitchFamily="34" charset="0"/>
              <a:buChar char="•"/>
            </a:pPr>
            <a:r>
              <a:rPr lang="en-US" dirty="0" smtClean="0"/>
              <a:t> Business in the community (BITC)</a:t>
            </a:r>
            <a:endParaRPr lang="en-US" dirty="0"/>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Rectangle 1"/>
          <p:cNvSpPr/>
          <p:nvPr/>
        </p:nvSpPr>
        <p:spPr>
          <a:xfrm>
            <a:off x="2286000" y="789087"/>
            <a:ext cx="6629400" cy="4801314"/>
          </a:xfrm>
          <a:prstGeom prst="rect">
            <a:avLst/>
          </a:prstGeom>
        </p:spPr>
        <p:txBody>
          <a:bodyPr wrap="square">
            <a:spAutoFit/>
          </a:bodyPr>
          <a:lstStyle/>
          <a:p>
            <a:r>
              <a:rPr lang="en-US" b="1" dirty="0"/>
              <a:t>At the start: Why and how we began</a:t>
            </a:r>
          </a:p>
          <a:p>
            <a:r>
              <a:rPr lang="en-US" dirty="0"/>
              <a:t>In 1982, in the wake of riots in </a:t>
            </a:r>
            <a:r>
              <a:rPr lang="en-US" dirty="0" err="1"/>
              <a:t>Toxteth</a:t>
            </a:r>
            <a:r>
              <a:rPr lang="en-US" dirty="0"/>
              <a:t> and Brixton, the UK was suffering from high levels of unemployment and inner-city unrest.</a:t>
            </a:r>
            <a:br>
              <a:rPr lang="en-US" dirty="0"/>
            </a:br>
            <a:endParaRPr lang="en-US" dirty="0"/>
          </a:p>
          <a:p>
            <a:r>
              <a:rPr lang="en-US" dirty="0"/>
              <a:t>Business in the Community was created following a government conference where a group of US business leaders involved in the urban regeneration of Baltimore and Detroit in the 1970s shared their experiences with their British counterparts.</a:t>
            </a:r>
            <a:br>
              <a:rPr lang="en-US" dirty="0"/>
            </a:br>
            <a:endParaRPr lang="en-US" dirty="0"/>
          </a:p>
          <a:p>
            <a:r>
              <a:rPr lang="en-US" b="1" dirty="0"/>
              <a:t>Supporting economic regeneration</a:t>
            </a:r>
          </a:p>
          <a:p>
            <a:r>
              <a:rPr lang="en-US" dirty="0"/>
              <a:t>Our </a:t>
            </a:r>
            <a:r>
              <a:rPr lang="en-US" dirty="0" err="1"/>
              <a:t>organisation</a:t>
            </a:r>
            <a:r>
              <a:rPr lang="en-US" dirty="0"/>
              <a:t> was formed by a small number of </a:t>
            </a:r>
            <a:r>
              <a:rPr lang="en-US" dirty="0" smtClean="0"/>
              <a:t>companies from both private and </a:t>
            </a:r>
            <a:r>
              <a:rPr lang="en-US" dirty="0"/>
              <a:t>the public sector. Early supporters included Barclays Bank, BP, British Steel (Industry), IBM, ICI, Marks and Spencer, Midland Bank and </a:t>
            </a:r>
            <a:r>
              <a:rPr lang="en-US" dirty="0" err="1"/>
              <a:t>WHSmith</a:t>
            </a:r>
            <a:r>
              <a:rPr lang="en-US" dirty="0"/>
              <a:t>.</a:t>
            </a:r>
          </a:p>
          <a:p>
            <a:r>
              <a:rPr lang="en-US" dirty="0"/>
              <a:t>Regeneration was our initial focus; we acted as a broker for companies supporting local enterprise agencies </a:t>
            </a:r>
            <a:r>
              <a:rPr lang="en-US"/>
              <a:t>with </a:t>
            </a:r>
            <a:r>
              <a:rPr lang="en-US" smtClean="0"/>
              <a:t>cash, </a:t>
            </a:r>
            <a:r>
              <a:rPr lang="en-US" dirty="0"/>
              <a:t>premises, equipment, expertise and employee volunteering.</a:t>
            </a:r>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Rectangle 1"/>
          <p:cNvSpPr/>
          <p:nvPr/>
        </p:nvSpPr>
        <p:spPr>
          <a:xfrm>
            <a:off x="2286000" y="699492"/>
            <a:ext cx="6324600" cy="6186309"/>
          </a:xfrm>
          <a:prstGeom prst="rect">
            <a:avLst/>
          </a:prstGeom>
        </p:spPr>
        <p:txBody>
          <a:bodyPr wrap="square">
            <a:spAutoFit/>
          </a:bodyPr>
          <a:lstStyle/>
          <a:p>
            <a:r>
              <a:rPr lang="en-US" b="1" dirty="0"/>
              <a:t>1980s: Local enterprise agency champion</a:t>
            </a:r>
          </a:p>
          <a:p>
            <a:r>
              <a:rPr lang="en-US" dirty="0"/>
              <a:t>Business in the Community encouraged companies to support local enterprise agencies as a way of business helping to regenerate local economies affected by corporate closures to create new employment opportunities. </a:t>
            </a:r>
            <a:br>
              <a:rPr lang="en-US" dirty="0"/>
            </a:br>
            <a:r>
              <a:rPr lang="en-US" dirty="0" smtClean="0"/>
              <a:t>We </a:t>
            </a:r>
            <a:r>
              <a:rPr lang="en-US" dirty="0" err="1"/>
              <a:t>recognised</a:t>
            </a:r>
            <a:r>
              <a:rPr lang="en-US" dirty="0"/>
              <a:t> the social costs of ignoring the human consequences of massive corporate restructuring. Major activities included supporting small business development and re-skilling.</a:t>
            </a:r>
            <a:br>
              <a:rPr lang="en-US" dirty="0"/>
            </a:br>
            <a:endParaRPr lang="en-US" dirty="0"/>
          </a:p>
          <a:p>
            <a:r>
              <a:rPr lang="en-US" b="1" dirty="0"/>
              <a:t>Following the enterprise agency model</a:t>
            </a:r>
          </a:p>
          <a:p>
            <a:r>
              <a:rPr lang="en-US" dirty="0"/>
              <a:t>In the early to mid 1980s many companies were restructuring, partly as a result of government reforms, and Business in the Community was actively promoting the Enterprise Agencies. This received a boost when the government announced a cash incentive – on a declining scale over three years – to match rising business contributions. We then travelled around the UK to persuade local businesses to get involved in regeneration initiatives based on this model.</a:t>
            </a:r>
          </a:p>
          <a:p>
            <a:r>
              <a:rPr lang="en-US" b="1" dirty="0"/>
              <a:t>Charitable status and a royal president</a:t>
            </a:r>
          </a:p>
          <a:p>
            <a:r>
              <a:rPr lang="en-US" dirty="0"/>
              <a:t>In 1985, we had 108 member companies and HRH The Prince of Wales became the </a:t>
            </a:r>
            <a:r>
              <a:rPr lang="en-US" dirty="0" err="1"/>
              <a:t>organisation’s</a:t>
            </a:r>
            <a:r>
              <a:rPr lang="en-US" dirty="0"/>
              <a:t> president. We were also the ‘umbrella’ for more than 300 local enterprise agencies.</a:t>
            </a:r>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2" name="Rectangle 1"/>
          <p:cNvSpPr/>
          <p:nvPr/>
        </p:nvSpPr>
        <p:spPr>
          <a:xfrm>
            <a:off x="2286000" y="989886"/>
            <a:ext cx="6629400" cy="4801314"/>
          </a:xfrm>
          <a:prstGeom prst="rect">
            <a:avLst/>
          </a:prstGeom>
        </p:spPr>
        <p:txBody>
          <a:bodyPr wrap="square">
            <a:spAutoFit/>
          </a:bodyPr>
          <a:lstStyle/>
          <a:p>
            <a:r>
              <a:rPr lang="en-US" b="1" dirty="0"/>
              <a:t>1990s: A maturing agenda</a:t>
            </a:r>
          </a:p>
          <a:p>
            <a:r>
              <a:rPr lang="en-US" dirty="0"/>
              <a:t>Business was driven by a need to address the UK’s decline in the international competitiveness league tables, improve basic skills in literacy and numeracy, and find new talent through a diversified workforce.</a:t>
            </a:r>
            <a:br>
              <a:rPr lang="en-US" dirty="0"/>
            </a:br>
            <a:endParaRPr lang="en-US" dirty="0"/>
          </a:p>
          <a:p>
            <a:r>
              <a:rPr lang="en-US" b="1" dirty="0"/>
              <a:t>Engaging business leaders and rising stars</a:t>
            </a:r>
          </a:p>
          <a:p>
            <a:r>
              <a:rPr lang="en-US" dirty="0"/>
              <a:t>In 1990, HRH The Prince of Wales established his </a:t>
            </a:r>
            <a:r>
              <a:rPr lang="en-US" u="sng" dirty="0">
                <a:hlinkClick r:id="rId2"/>
              </a:rPr>
              <a:t>Seeing is Believing </a:t>
            </a:r>
            <a:r>
              <a:rPr lang="en-US" u="sng" dirty="0" err="1">
                <a:hlinkClick r:id="rId2"/>
              </a:rPr>
              <a:t>programme</a:t>
            </a:r>
            <a:r>
              <a:rPr lang="en-US" dirty="0"/>
              <a:t>; a simple yet effective tool to inspire business leaders to take action in their local communities. It began as a single project and we asked executive search firms to share the business leaders they were tracking in order to produce an invitation list for the first </a:t>
            </a:r>
            <a:r>
              <a:rPr lang="en-US" dirty="0" err="1"/>
              <a:t>SiB</a:t>
            </a:r>
            <a:r>
              <a:rPr lang="en-US" dirty="0"/>
              <a:t> visits.</a:t>
            </a:r>
          </a:p>
          <a:p>
            <a:r>
              <a:rPr lang="en-US" dirty="0"/>
              <a:t>Each visit was led by a business leader committed to Business in the Community and the relevant topic. Senior business figures and rising stars were taken to look at a social problem in a specific part of the UK and then report back to The Prince.</a:t>
            </a:r>
          </a:p>
        </p:txBody>
      </p:sp>
    </p:spTree>
    <p:extLst>
      <p:ext uri="{BB962C8B-B14F-4D97-AF65-F5344CB8AC3E}">
        <p14:creationId xmlns:p14="http://schemas.microsoft.com/office/powerpoint/2010/main" xmlns="" val="1276748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2" name="Rectangle 1"/>
          <p:cNvSpPr/>
          <p:nvPr/>
        </p:nvSpPr>
        <p:spPr>
          <a:xfrm>
            <a:off x="2286000" y="865287"/>
            <a:ext cx="6629400" cy="5078313"/>
          </a:xfrm>
          <a:prstGeom prst="rect">
            <a:avLst/>
          </a:prstGeom>
        </p:spPr>
        <p:txBody>
          <a:bodyPr wrap="square">
            <a:spAutoFit/>
          </a:bodyPr>
          <a:lstStyle/>
          <a:p>
            <a:r>
              <a:rPr lang="en-US" b="1" dirty="0" smtClean="0"/>
              <a:t>2000s</a:t>
            </a:r>
            <a:r>
              <a:rPr lang="en-US" b="1" dirty="0"/>
              <a:t>: From CSR to responsible business</a:t>
            </a:r>
          </a:p>
          <a:p>
            <a:r>
              <a:rPr lang="en-US" dirty="0"/>
              <a:t>By 2001, we had 700 member companies. Competitive advantage for individual companies and the pressures of sustainability as a business challenge were the new business drivers.</a:t>
            </a:r>
            <a:br>
              <a:rPr lang="en-US" dirty="0"/>
            </a:br>
            <a:endParaRPr lang="en-US" dirty="0"/>
          </a:p>
          <a:p>
            <a:r>
              <a:rPr lang="en-US" dirty="0"/>
              <a:t>We turned our attention to how business carries out its core activities and the effects it has in the workplace, the marketplace, the community and on the environment.</a:t>
            </a:r>
            <a:br>
              <a:rPr lang="en-US" dirty="0"/>
            </a:br>
            <a:endParaRPr lang="en-US" dirty="0"/>
          </a:p>
          <a:p>
            <a:r>
              <a:rPr lang="en-US" b="1" dirty="0"/>
              <a:t>A more accurate language</a:t>
            </a:r>
          </a:p>
          <a:p>
            <a:r>
              <a:rPr lang="en-US" dirty="0"/>
              <a:t>Our language switched to ‘corporate social responsibility’ (CSR), but this was often used to describe community involvement only. We then began to refer to ‘corporate responsibility’ (CR), which was understood to include environmental impacts too.</a:t>
            </a:r>
            <a:br>
              <a:rPr lang="en-US" dirty="0"/>
            </a:br>
            <a:r>
              <a:rPr lang="en-US" dirty="0"/>
              <a:t/>
            </a:r>
            <a:br>
              <a:rPr lang="en-US" dirty="0"/>
            </a:br>
            <a:r>
              <a:rPr lang="en-US" dirty="0"/>
              <a:t>However, US business often linked CR with ‘corporate governance’, so we moved to ‘responsible business’. This signifies how business aims to operate overall, as well as particular activities and programmes.</a:t>
            </a:r>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2" name="Rectangle 1"/>
          <p:cNvSpPr/>
          <p:nvPr/>
        </p:nvSpPr>
        <p:spPr>
          <a:xfrm>
            <a:off x="2286000" y="651093"/>
            <a:ext cx="6248400" cy="6186309"/>
          </a:xfrm>
          <a:prstGeom prst="rect">
            <a:avLst/>
          </a:prstGeom>
        </p:spPr>
        <p:txBody>
          <a:bodyPr wrap="square">
            <a:spAutoFit/>
          </a:bodyPr>
          <a:lstStyle/>
          <a:p>
            <a:r>
              <a:rPr lang="en-US" b="1" dirty="0"/>
              <a:t>The context of our </a:t>
            </a:r>
            <a:r>
              <a:rPr lang="en-US" b="1" dirty="0" err="1"/>
              <a:t>organisation</a:t>
            </a:r>
            <a:r>
              <a:rPr lang="en-US" b="1" dirty="0"/>
              <a:t> today</a:t>
            </a:r>
          </a:p>
          <a:p>
            <a:r>
              <a:rPr lang="en-US" dirty="0"/>
              <a:t>Since 1982, we have </a:t>
            </a:r>
            <a:r>
              <a:rPr lang="en-US" dirty="0" err="1"/>
              <a:t>mobilised</a:t>
            </a:r>
            <a:r>
              <a:rPr lang="en-US" dirty="0"/>
              <a:t> business and worked with leaders to take action in some of the UK’s most deprived communities. Our greatest success has been getting influential business figures involved, and keeping them involved.</a:t>
            </a:r>
            <a:br>
              <a:rPr lang="en-US" dirty="0"/>
            </a:br>
            <a:r>
              <a:rPr lang="en-US" dirty="0" smtClean="0"/>
              <a:t>We’re </a:t>
            </a:r>
            <a:r>
              <a:rPr lang="en-US" dirty="0"/>
              <a:t>now the UK’s largest business membership </a:t>
            </a:r>
            <a:r>
              <a:rPr lang="en-US" dirty="0" err="1"/>
              <a:t>organisation</a:t>
            </a:r>
            <a:r>
              <a:rPr lang="en-US" dirty="0"/>
              <a:t> committed to corporate responsibility. Our staff numbers have grown from 5 </a:t>
            </a:r>
            <a:r>
              <a:rPr lang="en-US" dirty="0" err="1"/>
              <a:t>secondees</a:t>
            </a:r>
            <a:r>
              <a:rPr lang="en-US" dirty="0"/>
              <a:t> in 1982 to over 350 employees today.</a:t>
            </a:r>
            <a:br>
              <a:rPr lang="en-US" dirty="0"/>
            </a:br>
            <a:r>
              <a:rPr lang="en-US" dirty="0" smtClean="0"/>
              <a:t>We </a:t>
            </a:r>
            <a:r>
              <a:rPr lang="en-US" dirty="0"/>
              <a:t>have over 830 members, with 1 in 5 of the UK private sector workforce employed by a member company. In addition, a further 3,000 companies are engaged through our programmes and campaigns.</a:t>
            </a:r>
            <a:br>
              <a:rPr lang="en-US" dirty="0"/>
            </a:br>
            <a:endParaRPr lang="en-US" dirty="0"/>
          </a:p>
          <a:p>
            <a:r>
              <a:rPr lang="en-US" b="1" dirty="0"/>
              <a:t>Global reach and local action</a:t>
            </a:r>
          </a:p>
          <a:p>
            <a:r>
              <a:rPr lang="en-US" dirty="0"/>
              <a:t>Leading politicians from all the major parties and thousands of voluntary and community </a:t>
            </a:r>
            <a:r>
              <a:rPr lang="en-US" dirty="0" err="1"/>
              <a:t>organisations</a:t>
            </a:r>
            <a:r>
              <a:rPr lang="en-US" dirty="0"/>
              <a:t> have been involved. We have a local and global reach through our </a:t>
            </a:r>
            <a:r>
              <a:rPr lang="en-US" u="sng" dirty="0">
                <a:hlinkClick r:id="rId2"/>
              </a:rPr>
              <a:t>regional network</a:t>
            </a:r>
            <a:r>
              <a:rPr lang="en-US" dirty="0"/>
              <a:t> and </a:t>
            </a:r>
            <a:r>
              <a:rPr lang="en-US" u="sng" dirty="0">
                <a:hlinkClick r:id="rId3"/>
              </a:rPr>
              <a:t>worldwide partners</a:t>
            </a:r>
            <a:r>
              <a:rPr lang="en-US" dirty="0"/>
              <a:t>.</a:t>
            </a:r>
          </a:p>
          <a:p>
            <a:r>
              <a:rPr lang="en-US" dirty="0"/>
              <a:t>With the G20 protests in London and the global recession as a back drop, we are working with business to rebuild public trust. We are also continuing with campaigns related to climate change and investment in staff.</a:t>
            </a:r>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2" name="TextBox 1"/>
          <p:cNvSpPr txBox="1"/>
          <p:nvPr/>
        </p:nvSpPr>
        <p:spPr>
          <a:xfrm>
            <a:off x="2209800" y="914400"/>
            <a:ext cx="6705600" cy="5078313"/>
          </a:xfrm>
          <a:prstGeom prst="rect">
            <a:avLst/>
          </a:prstGeom>
          <a:noFill/>
        </p:spPr>
        <p:txBody>
          <a:bodyPr wrap="square" rtlCol="0">
            <a:spAutoFit/>
          </a:bodyPr>
          <a:lstStyle/>
          <a:p>
            <a:pPr marL="285750" indent="-285750">
              <a:buFont typeface="Arial" pitchFamily="34" charset="0"/>
              <a:buChar char="•"/>
            </a:pPr>
            <a:r>
              <a:rPr lang="en-US" dirty="0" smtClean="0"/>
              <a:t>CR Index</a:t>
            </a:r>
          </a:p>
          <a:p>
            <a:r>
              <a:rPr lang="en-US" dirty="0"/>
              <a:t>Developed in consultation with businesses, the CR Index challenges and supports large </a:t>
            </a:r>
            <a:r>
              <a:rPr lang="en-US" dirty="0" err="1"/>
              <a:t>organisations</a:t>
            </a:r>
            <a:r>
              <a:rPr lang="en-US" dirty="0"/>
              <a:t> to integrate responsible business practices.</a:t>
            </a:r>
          </a:p>
          <a:p>
            <a:r>
              <a:rPr lang="en-US" b="1" dirty="0"/>
              <a:t>Our approach</a:t>
            </a:r>
          </a:p>
          <a:p>
            <a:r>
              <a:rPr lang="en-US" dirty="0"/>
              <a:t>It takes the form of an online survey and companies follow a self-assessment process intended to help them identify both the strengths in their management and performance and gaps, where future progress can be made. Business in the Community believes that self-assessment is the starting point for action and improvement, but it independently validates submissions to ensure reliability and </a:t>
            </a:r>
            <a:r>
              <a:rPr lang="en-US" dirty="0" smtClean="0"/>
              <a:t>consistency</a:t>
            </a:r>
            <a:endParaRPr lang="en-US" dirty="0"/>
          </a:p>
          <a:p>
            <a:r>
              <a:rPr lang="en-US" b="1" dirty="0"/>
              <a:t> The CR Index supports companies to:</a:t>
            </a:r>
          </a:p>
          <a:p>
            <a:r>
              <a:rPr lang="en-US" dirty="0"/>
              <a:t>Identify gaps for improvement and reinforces good practice</a:t>
            </a:r>
          </a:p>
          <a:p>
            <a:r>
              <a:rPr lang="en-US" dirty="0"/>
              <a:t>Track progress over time and drive continuous improvement</a:t>
            </a:r>
          </a:p>
          <a:p>
            <a:r>
              <a:rPr lang="en-US" dirty="0"/>
              <a:t>Benchmark performance against peers and leading practice</a:t>
            </a:r>
          </a:p>
          <a:p>
            <a:r>
              <a:rPr lang="en-US" dirty="0"/>
              <a:t>Engage board members and raise awareness of CR issues </a:t>
            </a:r>
            <a:r>
              <a:rPr lang="en-US" dirty="0" smtClean="0"/>
              <a:t>internally</a:t>
            </a:r>
            <a:endParaRPr lang="en-US" dirty="0"/>
          </a:p>
          <a:p>
            <a:pPr marL="285750" indent="-285750">
              <a:buFont typeface="Arial" pitchFamily="34" charset="0"/>
              <a:buChar char="•"/>
            </a:pPr>
            <a:endParaRPr lang="en-US" dirty="0"/>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2" name="Rectangle 1"/>
          <p:cNvSpPr/>
          <p:nvPr/>
        </p:nvSpPr>
        <p:spPr>
          <a:xfrm>
            <a:off x="2286000" y="1720840"/>
            <a:ext cx="6629400" cy="2862322"/>
          </a:xfrm>
          <a:prstGeom prst="rect">
            <a:avLst/>
          </a:prstGeom>
        </p:spPr>
        <p:txBody>
          <a:bodyPr wrap="square">
            <a:spAutoFit/>
          </a:bodyPr>
          <a:lstStyle/>
          <a:p>
            <a:r>
              <a:rPr lang="en-US" b="1" dirty="0"/>
              <a:t>Participation</a:t>
            </a:r>
          </a:p>
          <a:p>
            <a:r>
              <a:rPr lang="en-US" dirty="0"/>
              <a:t>Companies can choose to use the tool on either a public or private basis.</a:t>
            </a:r>
          </a:p>
          <a:p>
            <a:r>
              <a:rPr lang="en-US" dirty="0"/>
              <a:t>Public participants are included in the annual CR Index ranking and demonstrate a commitment to transparently improving their social and environmental performance</a:t>
            </a:r>
          </a:p>
          <a:p>
            <a:r>
              <a:rPr lang="en-US" dirty="0"/>
              <a:t>Private participation is designed for companies not ready to disclose their performance and focuses on providing guidance and feedback help </a:t>
            </a:r>
            <a:r>
              <a:rPr lang="en-US" dirty="0" err="1"/>
              <a:t>organisations</a:t>
            </a:r>
            <a:r>
              <a:rPr lang="en-US" dirty="0"/>
              <a:t> better integrate and improve their CR performance</a:t>
            </a:r>
            <a:r>
              <a:rPr lang="en-US" dirty="0" smtClean="0"/>
              <a:t>.</a:t>
            </a:r>
            <a:endParaRPr lang="en-US" dirty="0"/>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974</TotalTime>
  <Words>619</Words>
  <Application>Microsoft Office PowerPoint</Application>
  <PresentationFormat>On-screen Show (4:3)</PresentationFormat>
  <Paragraphs>152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Chapter 6  Framework For Rating Corporate Social Responsibility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235</cp:revision>
  <dcterms:created xsi:type="dcterms:W3CDTF">2012-12-13T04:51:11Z</dcterms:created>
  <dcterms:modified xsi:type="dcterms:W3CDTF">2013-01-02T12:44:26Z</dcterms:modified>
</cp:coreProperties>
</file>