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7" r:id="rId2"/>
    <p:sldId id="334" r:id="rId3"/>
    <p:sldId id="335" r:id="rId4"/>
    <p:sldId id="347" r:id="rId5"/>
    <p:sldId id="348" r:id="rId6"/>
    <p:sldId id="349" r:id="rId7"/>
    <p:sldId id="350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A7A748-B162-4175-9B28-3833E8D3401C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97DA18-E800-4319-9A03-13637A04E04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75680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99930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752849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982381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55291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519163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131654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318753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749605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77259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505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3509AB-3F8D-4C9C-A6BA-BA7144FB63A0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10227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3509AB-3F8D-4C9C-A6BA-BA7144FB63A0}" type="datetimeFigureOut">
              <a:rPr lang="en-US" smtClean="0"/>
              <a:pPr/>
              <a:t>1/2/2013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E255D1-1149-46DE-9E61-07DE3D7B64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3362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2051" name="TextBox 5"/>
          <p:cNvSpPr txBox="1">
            <a:spLocks noChangeArrowheads="1"/>
          </p:cNvSpPr>
          <p:nvPr/>
        </p:nvSpPr>
        <p:spPr bwMode="auto">
          <a:xfrm>
            <a:off x="2209800" y="609600"/>
            <a:ext cx="6705600" cy="621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latin typeface="Arial" charset="0"/>
              <a:cs typeface="Arial" charset="0"/>
            </a:endParaRPr>
          </a:p>
          <a:p>
            <a:pPr eaLnBrk="1" hangingPunct="1"/>
            <a:endParaRPr lang="en-US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r>
              <a:rPr lang="en-US" sz="2400" b="1" dirty="0">
                <a:solidFill>
                  <a:srgbClr val="17375E"/>
                </a:solidFill>
                <a:cs typeface="Arial" charset="0"/>
              </a:rPr>
              <a:t>LECTURE </a:t>
            </a:r>
            <a:r>
              <a:rPr lang="en-US" sz="2400" b="1" dirty="0" smtClean="0">
                <a:solidFill>
                  <a:srgbClr val="17375E"/>
                </a:solidFill>
                <a:cs typeface="Arial" charset="0"/>
              </a:rPr>
              <a:t>23: </a:t>
            </a:r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endParaRPr lang="en-US" sz="2400" b="1" dirty="0">
              <a:solidFill>
                <a:srgbClr val="17375E"/>
              </a:solidFill>
              <a:cs typeface="Arial" charset="0"/>
            </a:endParaRPr>
          </a:p>
          <a:p>
            <a:pPr eaLnBrk="1" hangingPunct="1"/>
            <a:endParaRPr lang="en-US" sz="2400" dirty="0">
              <a:cs typeface="Arial" charset="0"/>
            </a:endParaRPr>
          </a:p>
          <a:p>
            <a:pPr algn="ctr" eaLnBrk="1" hangingPunct="1"/>
            <a:r>
              <a:rPr lang="en-US" sz="2400" dirty="0">
                <a:cs typeface="Arial" charset="0"/>
              </a:rPr>
              <a:t>Corporate Social Responsibility</a:t>
            </a:r>
          </a:p>
          <a:p>
            <a:pPr eaLnBrk="1" hangingPunct="1"/>
            <a:r>
              <a:rPr lang="en-US" sz="2400" dirty="0">
                <a:cs typeface="Arial" charset="0"/>
              </a:rPr>
              <a:t>			</a:t>
            </a:r>
            <a:r>
              <a:rPr lang="en-US" sz="2400" b="1" dirty="0">
                <a:cs typeface="Arial" charset="0"/>
              </a:rPr>
              <a:t>MGT 610</a:t>
            </a: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endParaRPr lang="en-US" sz="2400" dirty="0"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  <a:p>
            <a:pPr eaLnBrk="1" hangingPunct="1"/>
            <a:endParaRPr lang="en-US" dirty="0">
              <a:latin typeface="Arial" charset="0"/>
              <a:cs typeface="Arial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87C13E-EB7B-40DD-A7FC-8D840D076314}" type="slidenum">
              <a:rPr lang="en-US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5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2</a:t>
            </a:fld>
            <a:endParaRPr lang="en-US"/>
          </a:p>
        </p:txBody>
      </p:sp>
      <p:sp>
        <p:nvSpPr>
          <p:cNvPr id="4" name="Rectangle 2"/>
          <p:cNvSpPr>
            <a:spLocks noGrp="1"/>
          </p:cNvSpPr>
          <p:nvPr>
            <p:ph type="ctrTitle"/>
          </p:nvPr>
        </p:nvSpPr>
        <p:spPr>
          <a:xfrm>
            <a:off x="533400" y="1981200"/>
            <a:ext cx="8153400" cy="2971800"/>
          </a:xfrm>
        </p:spPr>
        <p:txBody>
          <a:bodyPr/>
          <a:lstStyle/>
          <a:p>
            <a:r>
              <a:rPr lang="en-US" sz="4800" b="1" dirty="0" smtClean="0"/>
              <a:t>Chapter 6</a:t>
            </a:r>
            <a:br>
              <a:rPr lang="en-US" sz="4800" b="1" dirty="0" smtClean="0"/>
            </a:br>
            <a:r>
              <a:rPr lang="en-US" sz="4800" b="1" dirty="0" smtClean="0"/>
              <a:t> Framework For Rating Corporate Social Responsibility</a:t>
            </a:r>
          </a:p>
        </p:txBody>
      </p:sp>
    </p:spTree>
    <p:extLst>
      <p:ext uri="{BB962C8B-B14F-4D97-AF65-F5344CB8AC3E}">
        <p14:creationId xmlns="" xmlns:p14="http://schemas.microsoft.com/office/powerpoint/2010/main" val="180315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2209800" y="1295400"/>
            <a:ext cx="6934200" cy="4724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buFont typeface="Arial" charset="0"/>
              <a:buNone/>
            </a:pPr>
            <a:r>
              <a:rPr lang="en-US" sz="2400" b="1" dirty="0" smtClean="0">
                <a:solidFill>
                  <a:schemeClr val="tx1"/>
                </a:solidFill>
                <a:latin typeface="+mj-lt"/>
              </a:rPr>
              <a:t>LEARNING OBJECTIVES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Understand the importance of CSR reporting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Create awareness about the various reporting criteria followed to report CSR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Understand how conscientious organizations are committed to the concept of CSR 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sz="2400" dirty="0" smtClean="0">
                <a:solidFill>
                  <a:schemeClr val="tx1"/>
                </a:solidFill>
                <a:latin typeface="+mj-lt"/>
              </a:rPr>
              <a:t>Learn from CSR reporting frameworks of various agencies and organization</a:t>
            </a:r>
          </a:p>
        </p:txBody>
      </p:sp>
    </p:spTree>
    <p:extLst>
      <p:ext uri="{BB962C8B-B14F-4D97-AF65-F5344CB8AC3E}">
        <p14:creationId xmlns="" xmlns:p14="http://schemas.microsoft.com/office/powerpoint/2010/main" val="254292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4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14400"/>
            <a:ext cx="6705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Available accepted rating frameworks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Some of the established quantitative rating frameworks that are available for organizations to report on sustainability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Global Reporting Initiative (GRI)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Birthplace is US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Envisioned by non profits CERES (Coalition for Environmentally Responsible Economies) and </a:t>
            </a:r>
            <a:r>
              <a:rPr lang="en-US" dirty="0" err="1" smtClean="0"/>
              <a:t>Telles</a:t>
            </a:r>
            <a:r>
              <a:rPr lang="en-US" dirty="0" smtClean="0"/>
              <a:t> Institute , with the support of the UN environment Program (UNEP) in 1997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In 1999 the first version of the sustainability reporting guidelines was published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The full version was released in 2000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GRI is an independent body but has close connection with UN 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It is  a network base organization that seeks consensus from business, civil society, </a:t>
            </a:r>
            <a:r>
              <a:rPr lang="en-US" dirty="0" err="1" smtClean="0"/>
              <a:t>labour</a:t>
            </a:r>
            <a:r>
              <a:rPr lang="en-US" dirty="0" smtClean="0"/>
              <a:t> and professional institutions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It offers principles and indicators that can be used to measure and report economic, environmental and social performance</a:t>
            </a:r>
          </a:p>
        </p:txBody>
      </p:sp>
    </p:spTree>
    <p:extLst>
      <p:ext uri="{BB962C8B-B14F-4D97-AF65-F5344CB8AC3E}">
        <p14:creationId xmlns="" xmlns:p14="http://schemas.microsoft.com/office/powerpoint/2010/main" val="254292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5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990600"/>
            <a:ext cx="67056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It prides itself with quality, credibility and relevance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Keeps updating its guidelines – last </a:t>
            </a:r>
            <a:r>
              <a:rPr lang="en-US" dirty="0" err="1" smtClean="0"/>
              <a:t>updation</a:t>
            </a:r>
            <a:r>
              <a:rPr lang="en-US" dirty="0" smtClean="0"/>
              <a:t> in 2006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The guidelines is  a free public good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As of January 2009 more than 1500 companies in 60 countries used the guidelines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Relevant to all organization regardless of location, size, sector or industry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Used as reporting guidelines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Framework is flexible and is a voluntary initiative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Use of website as an example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4292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6</a:t>
            </a:fld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838200"/>
            <a:ext cx="67056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Features of reporting methodology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Principles for defining report content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Materiality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dirty="0" smtClean="0"/>
              <a:t>Major content of the report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dirty="0" smtClean="0"/>
              <a:t>Topics that reflect organization economic, social and environmental impact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Stakeholders inclusiveness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dirty="0" smtClean="0"/>
              <a:t>Identify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dirty="0" smtClean="0"/>
              <a:t>How the organization has responded to expectations and interest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Sustainability context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Organization performance in the context of sustainability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Completeness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dirty="0" smtClean="0"/>
              <a:t>Principles for ensuring report quality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Balance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dirty="0" smtClean="0"/>
              <a:t>Positive and negative aspect of the organization performance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Comparability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dirty="0" smtClean="0"/>
              <a:t>Information should be selected, compiled and reported  consistently</a:t>
            </a:r>
          </a:p>
        </p:txBody>
      </p:sp>
    </p:spTree>
    <p:extLst>
      <p:ext uri="{BB962C8B-B14F-4D97-AF65-F5344CB8AC3E}">
        <p14:creationId xmlns="" xmlns:p14="http://schemas.microsoft.com/office/powerpoint/2010/main" val="254292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52863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defRPr/>
            </a:pPr>
            <a:r>
              <a:rPr lang="en-US" sz="2800" smtClean="0">
                <a:solidFill>
                  <a:srgbClr val="FF0000"/>
                </a:solidFill>
                <a:cs typeface="Arial" charset="0"/>
              </a:rPr>
              <a:t>Corporate Social Responsibility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5EAA7F4-24FC-4E4B-8B0C-55AADCF55F2C}" type="slidenum">
              <a:rPr lang="en-US"/>
              <a:pPr>
                <a:defRPr/>
              </a:pPr>
              <a:t>7</a:t>
            </a:fld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2286000" y="914401"/>
            <a:ext cx="662940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lvl="1" indent="-285750">
              <a:buFont typeface="Arial" pitchFamily="34" charset="0"/>
              <a:buChar char="•"/>
            </a:pPr>
            <a:r>
              <a:rPr lang="en-US" dirty="0"/>
              <a:t>Principles for ensuring report quality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/>
              <a:t>Balance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dirty="0"/>
              <a:t>Positive and negative aspect of the organization performance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/>
              <a:t>Comparability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dirty="0"/>
              <a:t>Information should be selected, compiled and reported  </a:t>
            </a:r>
            <a:r>
              <a:rPr lang="en-US" dirty="0" smtClean="0"/>
              <a:t>consistently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Accuracy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Timeliness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Clarity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dirty="0" smtClean="0"/>
              <a:t>Understandable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dirty="0" smtClean="0"/>
              <a:t>Accessible</a:t>
            </a:r>
          </a:p>
          <a:p>
            <a:pPr marL="1200150" lvl="2" indent="-285750">
              <a:buFont typeface="Arial" pitchFamily="34" charset="0"/>
              <a:buChar char="•"/>
            </a:pPr>
            <a:r>
              <a:rPr lang="en-US" dirty="0" smtClean="0"/>
              <a:t>Reliability</a:t>
            </a:r>
          </a:p>
          <a:p>
            <a:pPr marL="1657350" lvl="3" indent="-285750">
              <a:buFont typeface="Arial" pitchFamily="34" charset="0"/>
              <a:buChar char="•"/>
            </a:pPr>
            <a:r>
              <a:rPr lang="en-US" dirty="0" smtClean="0"/>
              <a:t>Gathered, recorded, compiled</a:t>
            </a:r>
            <a:r>
              <a:rPr lang="en-US" smtClean="0"/>
              <a:t>, analyzed </a:t>
            </a:r>
            <a:r>
              <a:rPr lang="en-US" dirty="0" smtClean="0"/>
              <a:t>and disclosed in a way that could be subjected to examination and that establishes quality of the information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54292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</TotalTime>
  <Words>398</Words>
  <Application>Microsoft Office PowerPoint</Application>
  <PresentationFormat>On-screen Show (4:3)</PresentationFormat>
  <Paragraphs>84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Chapter 6  Framework For Rating Corporate Social Responsibility</vt:lpstr>
      <vt:lpstr>Slide 3</vt:lpstr>
      <vt:lpstr>Slide 4</vt:lpstr>
      <vt:lpstr>Slide 5</vt:lpstr>
      <vt:lpstr>Slide 6</vt:lpstr>
      <vt:lpstr>Slide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tariq</dc:creator>
  <cp:lastModifiedBy>NTS</cp:lastModifiedBy>
  <cp:revision>229</cp:revision>
  <dcterms:created xsi:type="dcterms:W3CDTF">2012-12-13T04:51:11Z</dcterms:created>
  <dcterms:modified xsi:type="dcterms:W3CDTF">2013-01-02T11:27:51Z</dcterms:modified>
</cp:coreProperties>
</file>