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334" r:id="rId3"/>
    <p:sldId id="335" r:id="rId4"/>
    <p:sldId id="336" r:id="rId5"/>
    <p:sldId id="337" r:id="rId6"/>
    <p:sldId id="338" r:id="rId7"/>
    <p:sldId id="339" r:id="rId8"/>
    <p:sldId id="342" r:id="rId9"/>
    <p:sldId id="340" r:id="rId10"/>
    <p:sldId id="341" r:id="rId11"/>
    <p:sldId id="343" r:id="rId12"/>
    <p:sldId id="345" r:id="rId13"/>
    <p:sldId id="344" r:id="rId14"/>
    <p:sldId id="346" r:id="rId15"/>
    <p:sldId id="347" r:id="rId16"/>
    <p:sldId id="348" r:id="rId17"/>
    <p:sldId id="349" r:id="rId18"/>
    <p:sldId id="35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22: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Rectangle 2"/>
          <p:cNvSpPr>
            <a:spLocks noGrp="1"/>
          </p:cNvSpPr>
          <p:nvPr>
            <p:ph type="ctrTitle"/>
          </p:nvPr>
        </p:nvSpPr>
        <p:spPr>
          <a:xfrm>
            <a:off x="533400" y="1981200"/>
            <a:ext cx="8153400" cy="2971800"/>
          </a:xfrm>
        </p:spPr>
        <p:txBody>
          <a:bodyPr/>
          <a:lstStyle/>
          <a:p>
            <a:r>
              <a:rPr lang="en-US" sz="4800" b="1" dirty="0" smtClean="0"/>
              <a:t>Chapter 6</a:t>
            </a:r>
            <a:br>
              <a:rPr lang="en-US" sz="4800" b="1" dirty="0" smtClean="0"/>
            </a:br>
            <a:r>
              <a:rPr lang="en-US" sz="4800" b="1" dirty="0" smtClean="0"/>
              <a:t> Framework For Rating Corporate Social Responsibility</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1295400"/>
            <a:ext cx="6934200" cy="4724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 typeface="Arial" charset="0"/>
              <a:buNone/>
            </a:pPr>
            <a:r>
              <a:rPr lang="en-US" sz="2400" b="1" dirty="0" smtClean="0">
                <a:solidFill>
                  <a:schemeClr val="tx1"/>
                </a:solidFill>
                <a:latin typeface="+mj-lt"/>
              </a:rPr>
              <a:t>LEARNING OBJECTIVES</a:t>
            </a:r>
          </a:p>
          <a:p>
            <a:pPr marL="342900" indent="-342900" algn="l">
              <a:buFont typeface="Arial" pitchFamily="34" charset="0"/>
              <a:buChar char="•"/>
            </a:pPr>
            <a:r>
              <a:rPr lang="en-US" sz="2400" dirty="0" smtClean="0">
                <a:solidFill>
                  <a:schemeClr val="tx1"/>
                </a:solidFill>
                <a:latin typeface="+mj-lt"/>
              </a:rPr>
              <a:t>Understand the importance of CSR reporting </a:t>
            </a:r>
          </a:p>
          <a:p>
            <a:pPr marL="342900" indent="-342900" algn="l">
              <a:buFont typeface="Arial" pitchFamily="34" charset="0"/>
              <a:buChar char="•"/>
            </a:pPr>
            <a:r>
              <a:rPr lang="en-US" sz="2400" dirty="0" smtClean="0">
                <a:solidFill>
                  <a:schemeClr val="tx1"/>
                </a:solidFill>
                <a:latin typeface="+mj-lt"/>
              </a:rPr>
              <a:t>Create awareness about the various reporting criteria followed to report CSR </a:t>
            </a:r>
          </a:p>
          <a:p>
            <a:pPr marL="342900" indent="-342900" algn="l">
              <a:buFont typeface="Arial" pitchFamily="34" charset="0"/>
              <a:buChar char="•"/>
            </a:pPr>
            <a:r>
              <a:rPr lang="en-US" sz="2400" dirty="0" smtClean="0">
                <a:solidFill>
                  <a:schemeClr val="tx1"/>
                </a:solidFill>
                <a:latin typeface="+mj-lt"/>
              </a:rPr>
              <a:t>Understand how conscientious organizations are committed to the concept of CSR </a:t>
            </a:r>
          </a:p>
          <a:p>
            <a:pPr marL="342900" indent="-342900" algn="l">
              <a:buFont typeface="Arial" pitchFamily="34" charset="0"/>
              <a:buChar char="•"/>
            </a:pPr>
            <a:r>
              <a:rPr lang="en-US" sz="2400" dirty="0" smtClean="0">
                <a:solidFill>
                  <a:schemeClr val="tx1"/>
                </a:solidFill>
                <a:latin typeface="+mj-lt"/>
              </a:rPr>
              <a:t>Learn from CSR reporting frameworks of various agencies and organization</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90600"/>
            <a:ext cx="6705600" cy="4247317"/>
          </a:xfrm>
          <a:prstGeom prst="rect">
            <a:avLst/>
          </a:prstGeom>
          <a:noFill/>
        </p:spPr>
        <p:txBody>
          <a:bodyPr wrap="square" rtlCol="0">
            <a:spAutoFit/>
          </a:bodyPr>
          <a:lstStyle/>
          <a:p>
            <a:pPr marL="285750" indent="-285750">
              <a:buFont typeface="Arial" pitchFamily="34" charset="0"/>
              <a:buChar char="•"/>
            </a:pPr>
            <a:r>
              <a:rPr lang="en-US" dirty="0" smtClean="0"/>
              <a:t>Introduction</a:t>
            </a:r>
          </a:p>
          <a:p>
            <a:pPr marL="742950" lvl="1" indent="-285750">
              <a:buFont typeface="Arial" pitchFamily="34" charset="0"/>
              <a:buChar char="•"/>
            </a:pPr>
            <a:r>
              <a:rPr lang="en-US" dirty="0" smtClean="0"/>
              <a:t>Organizations have to create their own code of decency</a:t>
            </a:r>
          </a:p>
          <a:p>
            <a:pPr marL="742950" lvl="1" indent="-285750">
              <a:buFont typeface="Arial" pitchFamily="34" charset="0"/>
              <a:buChar char="•"/>
            </a:pPr>
            <a:r>
              <a:rPr lang="en-US" dirty="0" smtClean="0"/>
              <a:t>Create relationships with society based on trust stemming from transparency</a:t>
            </a:r>
          </a:p>
          <a:p>
            <a:pPr marL="742950" lvl="1" indent="-285750">
              <a:buFont typeface="Arial" pitchFamily="34" charset="0"/>
              <a:buChar char="•"/>
            </a:pPr>
            <a:r>
              <a:rPr lang="en-US" dirty="0" smtClean="0"/>
              <a:t>Portray to stakeholders their intentions</a:t>
            </a:r>
            <a:endParaRPr lang="en-US" dirty="0"/>
          </a:p>
          <a:p>
            <a:pPr marL="742950" lvl="1" indent="-285750">
              <a:buFont typeface="Arial" pitchFamily="34" charset="0"/>
              <a:buChar char="•"/>
            </a:pPr>
            <a:r>
              <a:rPr lang="en-US" dirty="0"/>
              <a:t>P</a:t>
            </a:r>
            <a:r>
              <a:rPr lang="en-US" dirty="0" smtClean="0"/>
              <a:t>rovide a measurement of its impact on stakeholders</a:t>
            </a:r>
          </a:p>
          <a:p>
            <a:pPr marL="742950" lvl="1" indent="-285750">
              <a:buFont typeface="Arial" pitchFamily="34" charset="0"/>
              <a:buChar char="•"/>
            </a:pPr>
            <a:r>
              <a:rPr lang="en-US" dirty="0" smtClean="0"/>
              <a:t>Created an awareness that CSR should be rated</a:t>
            </a:r>
          </a:p>
          <a:p>
            <a:pPr marL="742950" lvl="1" indent="-285750">
              <a:buFont typeface="Arial" pitchFamily="34" charset="0"/>
              <a:buChar char="•"/>
            </a:pPr>
            <a:r>
              <a:rPr lang="en-US" dirty="0" smtClean="0"/>
              <a:t>Since CSR includes the socio cultural paradigm it is difficult to create a universal rating mechanism</a:t>
            </a:r>
          </a:p>
          <a:p>
            <a:pPr marL="742950" lvl="1" indent="-285750">
              <a:buFont typeface="Arial" pitchFamily="34" charset="0"/>
              <a:buChar char="•"/>
            </a:pPr>
            <a:r>
              <a:rPr lang="en-US" dirty="0" smtClean="0"/>
              <a:t>The rating mechanism best works as a signaling factor for stakeholders to reevaluate their financial and economic commitment to the business world and also helps the business world to rectify processes to remain in the good books of the stakeholders</a:t>
            </a:r>
          </a:p>
          <a:p>
            <a:pPr marL="742950" lvl="1" indent="-285750">
              <a:buFont typeface="Arial" pitchFamily="34" charset="0"/>
              <a:buChar char="•"/>
            </a:pPr>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TextBox 1"/>
          <p:cNvSpPr txBox="1"/>
          <p:nvPr/>
        </p:nvSpPr>
        <p:spPr>
          <a:xfrm>
            <a:off x="2209800" y="990600"/>
            <a:ext cx="6705600" cy="4524315"/>
          </a:xfrm>
          <a:prstGeom prst="rect">
            <a:avLst/>
          </a:prstGeom>
          <a:noFill/>
        </p:spPr>
        <p:txBody>
          <a:bodyPr wrap="square" rtlCol="0">
            <a:spAutoFit/>
          </a:bodyPr>
          <a:lstStyle/>
          <a:p>
            <a:pPr marL="285750" indent="-285750">
              <a:buFont typeface="Arial" pitchFamily="34" charset="0"/>
              <a:buChar char="•"/>
            </a:pPr>
            <a:r>
              <a:rPr lang="en-US" dirty="0" smtClean="0"/>
              <a:t>Understanding CSR ratings</a:t>
            </a:r>
          </a:p>
          <a:p>
            <a:pPr marL="742950" lvl="1" indent="-285750">
              <a:buFont typeface="Arial" pitchFamily="34" charset="0"/>
              <a:buChar char="•"/>
            </a:pPr>
            <a:r>
              <a:rPr lang="en-US" dirty="0" smtClean="0"/>
              <a:t>In tracing the history of rating process, two important conferences come to the forefront</a:t>
            </a:r>
          </a:p>
          <a:p>
            <a:pPr marL="1200150" lvl="2" indent="-285750">
              <a:buFont typeface="Arial" pitchFamily="34" charset="0"/>
              <a:buChar char="•"/>
            </a:pPr>
            <a:r>
              <a:rPr lang="en-US" dirty="0" smtClean="0"/>
              <a:t>The UN biosphere conference</a:t>
            </a:r>
          </a:p>
          <a:p>
            <a:pPr marL="1200150" lvl="2" indent="-285750">
              <a:buFont typeface="Arial" pitchFamily="34" charset="0"/>
              <a:buChar char="•"/>
            </a:pPr>
            <a:r>
              <a:rPr lang="en-US" dirty="0" smtClean="0"/>
              <a:t>Conference on the ecological aspect of international development</a:t>
            </a:r>
          </a:p>
          <a:p>
            <a:pPr marL="742950" lvl="1" indent="-285750">
              <a:buFont typeface="Arial" pitchFamily="34" charset="0"/>
              <a:buChar char="•"/>
            </a:pPr>
            <a:r>
              <a:rPr lang="en-US" dirty="0" smtClean="0"/>
              <a:t>In 1972, the limits to growth was published by the club of Rome, representing initial steps in the direction of sustainability reporting</a:t>
            </a:r>
          </a:p>
          <a:p>
            <a:pPr marL="742950" lvl="1" indent="-285750">
              <a:buFont typeface="Arial" pitchFamily="34" charset="0"/>
              <a:buChar char="•"/>
            </a:pPr>
            <a:r>
              <a:rPr lang="en-US" dirty="0" smtClean="0"/>
              <a:t>During the same year the UN conference on Human environment was held </a:t>
            </a:r>
          </a:p>
          <a:p>
            <a:pPr marL="742950" lvl="1" indent="-285750">
              <a:buFont typeface="Arial" pitchFamily="34" charset="0"/>
              <a:buChar char="•"/>
            </a:pPr>
            <a:r>
              <a:rPr lang="en-US" dirty="0" smtClean="0"/>
              <a:t>Many sustainability related publications were launched</a:t>
            </a:r>
          </a:p>
          <a:p>
            <a:pPr marL="1200150" lvl="2" indent="-285750">
              <a:buFont typeface="Arial" pitchFamily="34" charset="0"/>
              <a:buChar char="•"/>
            </a:pPr>
            <a:r>
              <a:rPr lang="en-US" dirty="0" smtClean="0"/>
              <a:t>World Conservation Strategy 1980</a:t>
            </a:r>
          </a:p>
          <a:p>
            <a:pPr marL="1200150" lvl="2" indent="-285750">
              <a:buFont typeface="Arial" pitchFamily="34" charset="0"/>
              <a:buChar char="•"/>
            </a:pPr>
            <a:r>
              <a:rPr lang="en-US" dirty="0" smtClean="0"/>
              <a:t>UN global impact</a:t>
            </a:r>
            <a:r>
              <a:rPr lang="en-US" dirty="0"/>
              <a:t> </a:t>
            </a:r>
            <a:r>
              <a:rPr lang="en-US" dirty="0" smtClean="0"/>
              <a:t>2000</a:t>
            </a:r>
          </a:p>
          <a:p>
            <a:pPr marL="1200150" lvl="2" indent="-285750">
              <a:buFont typeface="Arial" pitchFamily="34" charset="0"/>
              <a:buChar char="•"/>
            </a:pPr>
            <a:r>
              <a:rPr lang="en-US" dirty="0" smtClean="0"/>
              <a:t>Green book of the EU commission on CSR 2001</a:t>
            </a:r>
          </a:p>
          <a:p>
            <a:pPr lvl="2"/>
            <a:endParaRPr lang="en-US" dirty="0" smtClean="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TextBox 1"/>
          <p:cNvSpPr txBox="1"/>
          <p:nvPr/>
        </p:nvSpPr>
        <p:spPr>
          <a:xfrm>
            <a:off x="2209800" y="914400"/>
            <a:ext cx="6705600" cy="4247317"/>
          </a:xfrm>
          <a:prstGeom prst="rect">
            <a:avLst/>
          </a:prstGeom>
          <a:noFill/>
        </p:spPr>
        <p:txBody>
          <a:bodyPr wrap="square" rtlCol="0">
            <a:spAutoFit/>
          </a:bodyPr>
          <a:lstStyle/>
          <a:p>
            <a:pPr marL="285750" indent="-285750">
              <a:buFont typeface="Arial" pitchFamily="34" charset="0"/>
              <a:buChar char="•"/>
            </a:pPr>
            <a:r>
              <a:rPr lang="en-US" dirty="0" smtClean="0"/>
              <a:t>Business is undertaken to cater to prevailing or created needs of society</a:t>
            </a:r>
          </a:p>
          <a:p>
            <a:pPr marL="285750" indent="-285750">
              <a:buFont typeface="Arial" pitchFamily="34" charset="0"/>
              <a:buChar char="•"/>
            </a:pPr>
            <a:r>
              <a:rPr lang="en-US" dirty="0" smtClean="0"/>
              <a:t>Business has to analyze the overt and covert impact of its activities on society</a:t>
            </a:r>
          </a:p>
          <a:p>
            <a:pPr marL="285750" indent="-285750">
              <a:buFont typeface="Arial" pitchFamily="34" charset="0"/>
              <a:buChar char="•"/>
            </a:pPr>
            <a:r>
              <a:rPr lang="en-US" dirty="0" smtClean="0"/>
              <a:t>This relates to the market forces that impact and are impacted by the following factors</a:t>
            </a:r>
          </a:p>
          <a:p>
            <a:pPr marL="742950" lvl="1" indent="-285750">
              <a:buFont typeface="Arial" pitchFamily="34" charset="0"/>
              <a:buChar char="•"/>
            </a:pPr>
            <a:r>
              <a:rPr lang="en-US" dirty="0" smtClean="0"/>
              <a:t>What is the need that is being catered to</a:t>
            </a:r>
          </a:p>
          <a:p>
            <a:pPr marL="742950" lvl="1" indent="-285750">
              <a:buFont typeface="Arial" pitchFamily="34" charset="0"/>
              <a:buChar char="•"/>
            </a:pPr>
            <a:r>
              <a:rPr lang="en-US" dirty="0" smtClean="0"/>
              <a:t>What are the alternatives available</a:t>
            </a:r>
          </a:p>
          <a:p>
            <a:pPr marL="742950" lvl="1" indent="-285750">
              <a:buFont typeface="Arial" pitchFamily="34" charset="0"/>
              <a:buChar char="•"/>
            </a:pPr>
            <a:r>
              <a:rPr lang="en-US" dirty="0" smtClean="0"/>
              <a:t>What is the competition offering and what price</a:t>
            </a:r>
          </a:p>
          <a:p>
            <a:pPr marL="742950" lvl="1" indent="-285750">
              <a:buFont typeface="Arial" pitchFamily="34" charset="0"/>
              <a:buChar char="•"/>
            </a:pPr>
            <a:r>
              <a:rPr lang="en-US" dirty="0" smtClean="0"/>
              <a:t>The demands of the regulation</a:t>
            </a:r>
          </a:p>
          <a:p>
            <a:pPr marL="742950" lvl="1" indent="-285750">
              <a:buFont typeface="Arial" pitchFamily="34" charset="0"/>
              <a:buChar char="•"/>
            </a:pPr>
            <a:r>
              <a:rPr lang="en-US" dirty="0" smtClean="0"/>
              <a:t>Macro economic factors</a:t>
            </a:r>
          </a:p>
          <a:p>
            <a:pPr marL="1200150" lvl="2" indent="-285750">
              <a:buFont typeface="Arial" pitchFamily="34" charset="0"/>
              <a:buChar char="•"/>
            </a:pPr>
            <a:r>
              <a:rPr lang="en-US" dirty="0" smtClean="0"/>
              <a:t>Demographic</a:t>
            </a:r>
          </a:p>
          <a:p>
            <a:pPr marL="1200150" lvl="2" indent="-285750">
              <a:buFont typeface="Arial" pitchFamily="34" charset="0"/>
              <a:buChar char="•"/>
            </a:pPr>
            <a:r>
              <a:rPr lang="en-US" dirty="0" smtClean="0"/>
              <a:t>Economic policies</a:t>
            </a:r>
          </a:p>
          <a:p>
            <a:pPr marL="1200150" lvl="2" indent="-285750">
              <a:buFont typeface="Arial" pitchFamily="34" charset="0"/>
              <a:buChar char="•"/>
            </a:pPr>
            <a:r>
              <a:rPr lang="en-US" dirty="0" smtClean="0"/>
              <a:t>Political ideology</a:t>
            </a:r>
          </a:p>
          <a:p>
            <a:pPr lvl="2"/>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TextBox 1"/>
          <p:cNvSpPr txBox="1"/>
          <p:nvPr/>
        </p:nvSpPr>
        <p:spPr>
          <a:xfrm>
            <a:off x="2209800" y="990600"/>
            <a:ext cx="6705600" cy="2308324"/>
          </a:xfrm>
          <a:prstGeom prst="rect">
            <a:avLst/>
          </a:prstGeom>
          <a:noFill/>
        </p:spPr>
        <p:txBody>
          <a:bodyPr wrap="square" rtlCol="0">
            <a:spAutoFit/>
          </a:bodyPr>
          <a:lstStyle/>
          <a:p>
            <a:pPr marL="285750" indent="-285750">
              <a:buFont typeface="Arial" pitchFamily="34" charset="0"/>
              <a:buChar char="•"/>
            </a:pPr>
            <a:r>
              <a:rPr lang="en-US" dirty="0" smtClean="0"/>
              <a:t>CSR rating tools helps in corporate governance process by providing information and help in monitoring socially responsible behavior</a:t>
            </a:r>
          </a:p>
          <a:p>
            <a:pPr marL="285750" indent="-285750">
              <a:buFont typeface="Arial" pitchFamily="34" charset="0"/>
              <a:buChar char="•"/>
            </a:pPr>
            <a:r>
              <a:rPr lang="en-US" dirty="0" smtClean="0"/>
              <a:t>They provide the incentive to screen activities and reduce losses</a:t>
            </a:r>
          </a:p>
          <a:p>
            <a:pPr marL="285750" indent="-285750">
              <a:buFont typeface="Arial" pitchFamily="34" charset="0"/>
              <a:buChar char="•"/>
            </a:pPr>
            <a:r>
              <a:rPr lang="en-US" dirty="0" smtClean="0"/>
              <a:t>This adds value to the corporation</a:t>
            </a:r>
          </a:p>
          <a:p>
            <a:pPr marL="285750" indent="-285750">
              <a:buFont typeface="Arial" pitchFamily="34" charset="0"/>
              <a:buChar char="•"/>
            </a:pPr>
            <a:r>
              <a:rPr lang="en-US" dirty="0" smtClean="0"/>
              <a:t>This kind of evaluation requires organizational structure analysis</a:t>
            </a:r>
          </a:p>
          <a:p>
            <a:pPr marL="285750" indent="-285750">
              <a:buFont typeface="Arial" pitchFamily="34" charset="0"/>
              <a:buChar char="•"/>
            </a:pPr>
            <a:r>
              <a:rPr lang="en-US" dirty="0" smtClean="0"/>
              <a:t>This will lead to a creation of a sustainability sensitive organization that caters to holistic growth</a:t>
            </a:r>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3" name="TextBox 2"/>
          <p:cNvSpPr txBox="1"/>
          <p:nvPr/>
        </p:nvSpPr>
        <p:spPr>
          <a:xfrm>
            <a:off x="2209800" y="1066800"/>
            <a:ext cx="6705600" cy="3693319"/>
          </a:xfrm>
          <a:prstGeom prst="rect">
            <a:avLst/>
          </a:prstGeom>
          <a:noFill/>
        </p:spPr>
        <p:txBody>
          <a:bodyPr wrap="square" rtlCol="0">
            <a:spAutoFit/>
          </a:bodyPr>
          <a:lstStyle/>
          <a:p>
            <a:pPr marL="0" lvl="2" algn="ctr"/>
            <a:r>
              <a:rPr lang="en-US" dirty="0"/>
              <a:t>Green book of the EU commission on CSR </a:t>
            </a:r>
            <a:r>
              <a:rPr lang="en-US" dirty="0" smtClean="0"/>
              <a:t>2001</a:t>
            </a:r>
          </a:p>
          <a:p>
            <a:pPr marL="0" lvl="2" algn="ctr"/>
            <a:endParaRPr lang="en-US" dirty="0" smtClean="0"/>
          </a:p>
          <a:p>
            <a:pPr marL="0" lvl="2"/>
            <a:r>
              <a:rPr lang="en-US" dirty="0"/>
              <a:t>Corporate social responsibility can make a positive contribution to the strategic goal decided by the Lisbon European Council: "to become the most competitive and dynamic knowledge-based economy in the world". A European approach to corporate social responsibility forms part of the broader context of various international initiatives, such as the United Nations Global Compact (2000), the International </a:t>
            </a:r>
            <a:r>
              <a:rPr lang="en-US" dirty="0" err="1"/>
              <a:t>Labour</a:t>
            </a:r>
            <a:r>
              <a:rPr lang="en-US" dirty="0"/>
              <a:t> </a:t>
            </a:r>
            <a:r>
              <a:rPr lang="en-US" dirty="0" err="1"/>
              <a:t>Organisation's</a:t>
            </a:r>
            <a:r>
              <a:rPr lang="en-US" dirty="0"/>
              <a:t> (ILO) Tripartite Declaration of Principles concerning Multinational Enterprises and Social Policy (1997-2000), or the </a:t>
            </a:r>
            <a:r>
              <a:rPr lang="en-US" dirty="0" err="1"/>
              <a:t>Organisation</a:t>
            </a:r>
            <a:r>
              <a:rPr lang="en-US" dirty="0"/>
              <a:t> for Economic Cooperation and Development (OECD) Guidelines for Multinational Enterprises (2000).</a:t>
            </a:r>
          </a:p>
          <a:p>
            <a:pPr algn="ctr"/>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3" name="TextBox 2"/>
          <p:cNvSpPr txBox="1"/>
          <p:nvPr/>
        </p:nvSpPr>
        <p:spPr>
          <a:xfrm>
            <a:off x="2209800" y="914400"/>
            <a:ext cx="6705600" cy="5909310"/>
          </a:xfrm>
          <a:prstGeom prst="rect">
            <a:avLst/>
          </a:prstGeom>
          <a:noFill/>
        </p:spPr>
        <p:txBody>
          <a:bodyPr wrap="square" rtlCol="0">
            <a:spAutoFit/>
          </a:bodyPr>
          <a:lstStyle/>
          <a:p>
            <a:r>
              <a:rPr lang="en-US" dirty="0" smtClean="0"/>
              <a:t>While </a:t>
            </a:r>
            <a:r>
              <a:rPr lang="en-US" dirty="0"/>
              <a:t>these initiatives are not legally binding, the European Commission is committed to the active promotion of the OECD guidelines. Observance of the core ILO </a:t>
            </a:r>
            <a:r>
              <a:rPr lang="en-US" dirty="0" err="1"/>
              <a:t>labour</a:t>
            </a:r>
            <a:r>
              <a:rPr lang="en-US" dirty="0"/>
              <a:t> standards (freedom of association, abolition of forced </a:t>
            </a:r>
            <a:r>
              <a:rPr lang="en-US" dirty="0" err="1"/>
              <a:t>labour</a:t>
            </a:r>
            <a:r>
              <a:rPr lang="en-US" dirty="0"/>
              <a:t>, non-discrimination and elimination of child </a:t>
            </a:r>
            <a:r>
              <a:rPr lang="en-US" dirty="0" err="1"/>
              <a:t>labour</a:t>
            </a:r>
            <a:r>
              <a:rPr lang="en-US" dirty="0"/>
              <a:t>) is central to corporate social responsibility</a:t>
            </a:r>
            <a:r>
              <a:rPr lang="en-US" dirty="0" smtClean="0"/>
              <a:t>.</a:t>
            </a:r>
          </a:p>
          <a:p>
            <a:endParaRPr lang="en-US" dirty="0"/>
          </a:p>
          <a:p>
            <a:r>
              <a:rPr lang="en-US" b="1" dirty="0"/>
              <a:t>Corporate social responsibility</a:t>
            </a:r>
            <a:endParaRPr lang="en-US" dirty="0"/>
          </a:p>
          <a:p>
            <a:r>
              <a:rPr lang="en-US" dirty="0"/>
              <a:t>Being socially responsible means not only fulfilling the applicable legal obligations, but also going beyond compliance and investing "more" into human capital, the environment and relations with stakeholders. The experience with investment in environmentally responsible technologies and business practices suggests that in going beyond legal compliance companies can increase competitiveness and it can have a direct impact on productivity.</a:t>
            </a:r>
          </a:p>
          <a:p>
            <a:r>
              <a:rPr lang="en-US" dirty="0"/>
              <a:t>Corporate social responsibility should nevertheless not be seen as a substitute to regulation or legislation concerning social rights or environmental </a:t>
            </a:r>
            <a:r>
              <a:rPr lang="en-US" dirty="0" smtClean="0"/>
              <a:t>standards </a:t>
            </a:r>
            <a:r>
              <a:rPr lang="en-US" dirty="0"/>
              <a:t>In countries where such regulations do not exist, efforts should focus on putting the proper regulatory or legislative framework in place in order to define a level playing field on the basis of which socially responsible practices can be developed.</a:t>
            </a:r>
          </a:p>
          <a:p>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TextBox 1"/>
          <p:cNvSpPr txBox="1"/>
          <p:nvPr/>
        </p:nvSpPr>
        <p:spPr>
          <a:xfrm>
            <a:off x="2209800" y="914400"/>
            <a:ext cx="6705600" cy="5632311"/>
          </a:xfrm>
          <a:prstGeom prst="rect">
            <a:avLst/>
          </a:prstGeom>
          <a:noFill/>
        </p:spPr>
        <p:txBody>
          <a:bodyPr wrap="square" rtlCol="0">
            <a:spAutoFit/>
          </a:bodyPr>
          <a:lstStyle/>
          <a:p>
            <a:r>
              <a:rPr lang="en-US" b="1" dirty="0"/>
              <a:t>Corporate social responsibility</a:t>
            </a:r>
            <a:endParaRPr lang="en-US" dirty="0"/>
          </a:p>
          <a:p>
            <a:r>
              <a:rPr lang="en-US" dirty="0" smtClean="0"/>
              <a:t>Whilst </a:t>
            </a:r>
            <a:r>
              <a:rPr lang="en-US" dirty="0"/>
              <a:t>corporate social responsibility is so far mainly promoted by large or multinational companies, it is relevant in all types of companies and in all sectors of activity, from small and medium-sized enterprises (SMEs) to multinationals. Certain SMEs already assume their social responsibility, particularly through community involvement. Worker cooperatives and participation schemes, as well as other forms of cooperative, mutual and associative enterprises structurally integrate other stakeholder interests and take up spontaneous social and civil responsibilities</a:t>
            </a:r>
            <a:r>
              <a:rPr lang="en-US" dirty="0" smtClean="0"/>
              <a:t>.</a:t>
            </a:r>
          </a:p>
          <a:p>
            <a:endParaRPr lang="en-US" dirty="0"/>
          </a:p>
          <a:p>
            <a:r>
              <a:rPr lang="en-US" b="1" dirty="0"/>
              <a:t>Corporate social responsibility: the internal and external dimensions</a:t>
            </a:r>
            <a:endParaRPr lang="en-US" dirty="0"/>
          </a:p>
          <a:p>
            <a:r>
              <a:rPr lang="en-US" dirty="0"/>
              <a:t>Under increasing pressure from non-governmental </a:t>
            </a:r>
            <a:r>
              <a:rPr lang="en-US" dirty="0" err="1"/>
              <a:t>organisations</a:t>
            </a:r>
            <a:r>
              <a:rPr lang="en-US" dirty="0"/>
              <a:t> (NGOs), consumer groups and now also investors, companies and sectors are increasingly adopting codes of conduct covering working conditions, human rights and environmental aspects, in particular those of their subcontractors and suppliers. </a:t>
            </a:r>
            <a:r>
              <a:rPr lang="en-US" dirty="0" smtClean="0"/>
              <a:t> </a:t>
            </a:r>
            <a:r>
              <a:rPr lang="en-US" dirty="0"/>
              <a:t>Socially responsible practices can thus help open the way to reconciling social development with improved competitiveness.</a:t>
            </a:r>
          </a:p>
          <a:p>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TextBox 1"/>
          <p:cNvSpPr txBox="1"/>
          <p:nvPr/>
        </p:nvSpPr>
        <p:spPr>
          <a:xfrm>
            <a:off x="2209800" y="914400"/>
            <a:ext cx="6705600" cy="5909310"/>
          </a:xfrm>
          <a:prstGeom prst="rect">
            <a:avLst/>
          </a:prstGeom>
          <a:noFill/>
        </p:spPr>
        <p:txBody>
          <a:bodyPr wrap="square" rtlCol="0">
            <a:spAutoFit/>
          </a:bodyPr>
          <a:lstStyle/>
          <a:p>
            <a:r>
              <a:rPr lang="en-US" dirty="0"/>
              <a:t>Within the company, socially responsible practices primarily involve investment in human capital, health and safety, and managing change. They also cover environmentally responsible practices relating to the management of the natural resources used in production. In addition to these internal aspects, companies also contribute externally to their local communities, by providing jobs, wages, services and tax revenues. On the other hand companies depend on the health, stability, and prosperity of the communities in which they operate. In this sense, corporate social responsibility involves a wide range of stakeholders: business partners and suppliers, customers, public authorities and NGOs representing local communities, as well as the environment.</a:t>
            </a:r>
          </a:p>
          <a:p>
            <a:r>
              <a:rPr lang="en-US" dirty="0"/>
              <a:t>In a world of multinational investment and global supply chains, corporate social responsibility must also extend beyond the borders of Europe. One of the external dimensions to corporate social responsibility is that of human rights, particularly in relation to global production activities. Despite the existence of international instruments such as the ILO Tripartite Declaration of Principles concerning Multinational Enterprises and Social Policy and the OECD Guidelines for Multinational Enterprises, human rights remain a very complex issue presenting political, legal and moral dilemmas.</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2" name="Rectangle 1"/>
          <p:cNvSpPr/>
          <p:nvPr/>
        </p:nvSpPr>
        <p:spPr>
          <a:xfrm>
            <a:off x="2209800" y="914401"/>
            <a:ext cx="6705600" cy="2585323"/>
          </a:xfrm>
          <a:prstGeom prst="rect">
            <a:avLst/>
          </a:prstGeom>
        </p:spPr>
        <p:txBody>
          <a:bodyPr wrap="square">
            <a:spAutoFit/>
          </a:bodyPr>
          <a:lstStyle/>
          <a:p>
            <a:r>
              <a:rPr lang="en-US" dirty="0"/>
              <a:t>In a world of multinational investment and global supply chains, corporate social responsibility must also extend beyond the borders of Europe. One of the external dimensions to corporate social responsibility is that of human rights, particularly in relation to global production activities. Despite the existence of international instruments such as the ILO Tripartite Declaration of Principles concerning Multinational Enterprises and Social Policy and the OECD Guidelines for Multinational Enterprises, human rights remain a very complex issue presenting political, legal and moral dilemmas.</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2" name="TextBox 1"/>
          <p:cNvSpPr txBox="1"/>
          <p:nvPr/>
        </p:nvSpPr>
        <p:spPr>
          <a:xfrm>
            <a:off x="2209800" y="990600"/>
            <a:ext cx="6705600" cy="7571303"/>
          </a:xfrm>
          <a:prstGeom prst="rect">
            <a:avLst/>
          </a:prstGeom>
          <a:noFill/>
        </p:spPr>
        <p:txBody>
          <a:bodyPr wrap="square" rtlCol="0">
            <a:spAutoFit/>
          </a:bodyPr>
          <a:lstStyle/>
          <a:p>
            <a:r>
              <a:rPr lang="en-US" b="1" dirty="0"/>
              <a:t>Integrated management of social responsibility</a:t>
            </a:r>
            <a:endParaRPr lang="en-US" dirty="0"/>
          </a:p>
          <a:p>
            <a:r>
              <a:rPr lang="en-US" dirty="0"/>
              <a:t>Companies' approaches in dealing with their responsibilities and relationships with their different stakeholders vary according to </a:t>
            </a:r>
            <a:r>
              <a:rPr lang="en-US" dirty="0" err="1"/>
              <a:t>sectoral</a:t>
            </a:r>
            <a:r>
              <a:rPr lang="en-US" dirty="0"/>
              <a:t> and cultural differences. In general, companies tend to adopt a mission statement, code of conduct, or credo where they state their purpose, core values, and responsibilities towards their stakeholders. These values are then translated into action across the </a:t>
            </a:r>
            <a:r>
              <a:rPr lang="en-US" dirty="0" err="1"/>
              <a:t>organisation</a:t>
            </a:r>
            <a:r>
              <a:rPr lang="en-US" dirty="0"/>
              <a:t>, adding a social or environmental dimension to their plans and budgets in order to carry out social or environmental audits and set up continuing education programmes.</a:t>
            </a:r>
          </a:p>
          <a:p>
            <a:r>
              <a:rPr lang="en-US" dirty="0"/>
              <a:t>Many multinational companies are now issuing social responsibility reports. While environmental, health, and safety reports are common, reports tackling issues such as human rights or child </a:t>
            </a:r>
            <a:r>
              <a:rPr lang="en-US" dirty="0" err="1"/>
              <a:t>labour</a:t>
            </a:r>
            <a:r>
              <a:rPr lang="en-US" dirty="0"/>
              <a:t> are not. In order for these reports to be useful, a global consensus needs to evolve on the type of information to be disclosed, the reporting format to be used, and the reliability of the evaluation and audit procedures.</a:t>
            </a:r>
          </a:p>
          <a:p>
            <a:r>
              <a:rPr lang="en-US" dirty="0"/>
              <a:t>The Green Paper invites public authorities at all levels, including international </a:t>
            </a:r>
            <a:r>
              <a:rPr lang="en-US" dirty="0" err="1"/>
              <a:t>organisations</a:t>
            </a:r>
            <a:r>
              <a:rPr lang="en-US" dirty="0"/>
              <a:t>, enterprises from SMEs to multinationals, social partners, NGOs, other stakeholders and all interested individuals to express their views on how to build a partnership for the development of a new framework for the promotion of corporate social responsibility, taking account of the interests of both business and the various stakeholders. Enterprises need to work together with public authorities to find innovative ways of developing corporate social responsibility.</a:t>
            </a:r>
          </a:p>
          <a:p>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4" name="TextBox 3"/>
          <p:cNvSpPr txBox="1"/>
          <p:nvPr/>
        </p:nvSpPr>
        <p:spPr>
          <a:xfrm>
            <a:off x="2209800" y="990600"/>
            <a:ext cx="6705600" cy="5078313"/>
          </a:xfrm>
          <a:prstGeom prst="rect">
            <a:avLst/>
          </a:prstGeom>
          <a:noFill/>
        </p:spPr>
        <p:txBody>
          <a:bodyPr wrap="square" rtlCol="0">
            <a:spAutoFit/>
          </a:bodyPr>
          <a:lstStyle/>
          <a:p>
            <a:r>
              <a:rPr lang="en-US" b="1" dirty="0"/>
              <a:t>Integrated management of social responsibility</a:t>
            </a:r>
            <a:endParaRPr lang="en-US" dirty="0"/>
          </a:p>
          <a:p>
            <a:r>
              <a:rPr lang="en-US" smtClean="0"/>
              <a:t>Many </a:t>
            </a:r>
            <a:r>
              <a:rPr lang="en-US" dirty="0"/>
              <a:t>multinational companies are now issuing social responsibility reports. While environmental, health, and safety reports are common, reports tackling issues such as human rights or child </a:t>
            </a:r>
            <a:r>
              <a:rPr lang="en-US" dirty="0" err="1"/>
              <a:t>labour</a:t>
            </a:r>
            <a:r>
              <a:rPr lang="en-US" dirty="0"/>
              <a:t> are not. In order for these reports to be useful, a global consensus needs to evolve on the type of information to be disclosed, the reporting format to be used, and the reliability of the evaluation and audit procedures.</a:t>
            </a:r>
          </a:p>
          <a:p>
            <a:r>
              <a:rPr lang="en-US" dirty="0"/>
              <a:t>The Green Paper invites public authorities at all levels, including international </a:t>
            </a:r>
            <a:r>
              <a:rPr lang="en-US" dirty="0" err="1"/>
              <a:t>organisations</a:t>
            </a:r>
            <a:r>
              <a:rPr lang="en-US" dirty="0"/>
              <a:t>, enterprises from SMEs to multinationals, social partners, NGOs, other stakeholders and all interested individuals to express their views on how to build a partnership for the development of a new framework for the promotion of corporate social responsibility, taking account of the interests of both business and the various stakeholders. Enterprises need to work together with public authorities to find innovative ways of developing corporate social responsibility.</a:t>
            </a:r>
          </a:p>
          <a:p>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2" name="TextBox 1"/>
          <p:cNvSpPr txBox="1"/>
          <p:nvPr/>
        </p:nvSpPr>
        <p:spPr>
          <a:xfrm>
            <a:off x="2209800" y="914400"/>
            <a:ext cx="6705600" cy="5632311"/>
          </a:xfrm>
          <a:prstGeom prst="rect">
            <a:avLst/>
          </a:prstGeom>
          <a:noFill/>
        </p:spPr>
        <p:txBody>
          <a:bodyPr wrap="square" rtlCol="0">
            <a:spAutoFit/>
          </a:bodyPr>
          <a:lstStyle/>
          <a:p>
            <a:pPr marL="285750" indent="-285750">
              <a:buFont typeface="Arial" pitchFamily="34" charset="0"/>
              <a:buChar char="•"/>
            </a:pPr>
            <a:r>
              <a:rPr lang="en-US" dirty="0" smtClean="0"/>
              <a:t>Available accepted rating frameworks</a:t>
            </a:r>
          </a:p>
          <a:p>
            <a:pPr marL="742950" lvl="1" indent="-285750">
              <a:buFont typeface="Arial" pitchFamily="34" charset="0"/>
              <a:buChar char="•"/>
            </a:pPr>
            <a:r>
              <a:rPr lang="en-US" dirty="0" smtClean="0"/>
              <a:t>Some of the established quantitative rating frameworks that are available for organizations to report on sustainability</a:t>
            </a:r>
          </a:p>
          <a:p>
            <a:pPr marL="742950" lvl="1" indent="-285750">
              <a:buFont typeface="Arial" pitchFamily="34" charset="0"/>
              <a:buChar char="•"/>
            </a:pPr>
            <a:r>
              <a:rPr lang="en-US" dirty="0" smtClean="0"/>
              <a:t>Global Reporting Initiative (GRI)</a:t>
            </a:r>
          </a:p>
          <a:p>
            <a:pPr marL="1200150" lvl="2" indent="-285750">
              <a:buFont typeface="Arial" pitchFamily="34" charset="0"/>
              <a:buChar char="•"/>
            </a:pPr>
            <a:r>
              <a:rPr lang="en-US" dirty="0" smtClean="0"/>
              <a:t>Birthplace is US</a:t>
            </a:r>
          </a:p>
          <a:p>
            <a:pPr marL="1200150" lvl="2" indent="-285750">
              <a:buFont typeface="Arial" pitchFamily="34" charset="0"/>
              <a:buChar char="•"/>
            </a:pPr>
            <a:r>
              <a:rPr lang="en-US" dirty="0" smtClean="0"/>
              <a:t>Envisioned by non profits CERES (Coalition for Environmentally Responsible Economies) and </a:t>
            </a:r>
            <a:r>
              <a:rPr lang="en-US" dirty="0" err="1" smtClean="0"/>
              <a:t>Telles</a:t>
            </a:r>
            <a:r>
              <a:rPr lang="en-US" dirty="0" smtClean="0"/>
              <a:t> Institute , with the support of the UN environment Program (UNEP) in 1997</a:t>
            </a:r>
          </a:p>
          <a:p>
            <a:pPr marL="1200150" lvl="2" indent="-285750">
              <a:buFont typeface="Arial" pitchFamily="34" charset="0"/>
              <a:buChar char="•"/>
            </a:pPr>
            <a:r>
              <a:rPr lang="en-US" dirty="0" smtClean="0"/>
              <a:t>In 1999 the first version of the sustainability reporting guidelines was published</a:t>
            </a:r>
          </a:p>
          <a:p>
            <a:pPr marL="1200150" lvl="2" indent="-285750">
              <a:buFont typeface="Arial" pitchFamily="34" charset="0"/>
              <a:buChar char="•"/>
            </a:pPr>
            <a:r>
              <a:rPr lang="en-US" dirty="0" smtClean="0"/>
              <a:t>The full version was released in 2000</a:t>
            </a:r>
          </a:p>
          <a:p>
            <a:pPr marL="1200150" lvl="2" indent="-285750">
              <a:buFont typeface="Arial" pitchFamily="34" charset="0"/>
              <a:buChar char="•"/>
            </a:pPr>
            <a:r>
              <a:rPr lang="en-US" dirty="0" smtClean="0"/>
              <a:t>GRI is an independent body but has close connection with UN </a:t>
            </a:r>
          </a:p>
          <a:p>
            <a:pPr marL="1200150" lvl="2" indent="-285750">
              <a:buFont typeface="Arial" pitchFamily="34" charset="0"/>
              <a:buChar char="•"/>
            </a:pPr>
            <a:r>
              <a:rPr lang="en-US" dirty="0" smtClean="0"/>
              <a:t>It is  a network base organization that seeks consensus from business, civil society, </a:t>
            </a:r>
            <a:r>
              <a:rPr lang="en-US" dirty="0" err="1" smtClean="0"/>
              <a:t>labour</a:t>
            </a:r>
            <a:r>
              <a:rPr lang="en-US" dirty="0" smtClean="0"/>
              <a:t> and professional institutions</a:t>
            </a:r>
          </a:p>
          <a:p>
            <a:pPr marL="1200150" lvl="2" indent="-285750">
              <a:buFont typeface="Arial" pitchFamily="34" charset="0"/>
              <a:buChar char="•"/>
            </a:pPr>
            <a:r>
              <a:rPr lang="en-US" dirty="0" smtClean="0"/>
              <a:t>It offers principles and indicators that can be used to measure and report economic, environmental and social performance</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2" name="TextBox 1"/>
          <p:cNvSpPr txBox="1"/>
          <p:nvPr/>
        </p:nvSpPr>
        <p:spPr>
          <a:xfrm>
            <a:off x="2209800" y="990600"/>
            <a:ext cx="6705600" cy="2585323"/>
          </a:xfrm>
          <a:prstGeom prst="rect">
            <a:avLst/>
          </a:prstGeom>
          <a:noFill/>
        </p:spPr>
        <p:txBody>
          <a:bodyPr wrap="square" rtlCol="0">
            <a:spAutoFit/>
          </a:bodyPr>
          <a:lstStyle/>
          <a:p>
            <a:pPr marL="285750" indent="-285750">
              <a:buFont typeface="Arial" pitchFamily="34" charset="0"/>
              <a:buChar char="•"/>
            </a:pPr>
            <a:r>
              <a:rPr lang="en-US" dirty="0" smtClean="0"/>
              <a:t>It prides itself with quality, credibility and relevance</a:t>
            </a:r>
          </a:p>
          <a:p>
            <a:pPr marL="285750" indent="-285750">
              <a:buFont typeface="Arial" pitchFamily="34" charset="0"/>
              <a:buChar char="•"/>
            </a:pPr>
            <a:r>
              <a:rPr lang="en-US" dirty="0" smtClean="0"/>
              <a:t>Keeps updating its guidelines – last </a:t>
            </a:r>
            <a:r>
              <a:rPr lang="en-US" dirty="0" err="1" smtClean="0"/>
              <a:t>updation</a:t>
            </a:r>
            <a:r>
              <a:rPr lang="en-US" dirty="0" smtClean="0"/>
              <a:t> in 2006</a:t>
            </a:r>
          </a:p>
          <a:p>
            <a:pPr marL="285750" indent="-285750">
              <a:buFont typeface="Arial" pitchFamily="34" charset="0"/>
              <a:buChar char="•"/>
            </a:pPr>
            <a:r>
              <a:rPr lang="en-US" dirty="0" smtClean="0"/>
              <a:t>The guidelines is  a free public good</a:t>
            </a:r>
          </a:p>
          <a:p>
            <a:pPr marL="285750" indent="-285750">
              <a:buFont typeface="Arial" pitchFamily="34" charset="0"/>
              <a:buChar char="•"/>
            </a:pPr>
            <a:r>
              <a:rPr lang="en-US" dirty="0" smtClean="0"/>
              <a:t>As of January 2009 more than 1500 companies in 60 countries used the guidelines</a:t>
            </a:r>
          </a:p>
          <a:p>
            <a:pPr marL="285750" indent="-285750">
              <a:buFont typeface="Arial" pitchFamily="34" charset="0"/>
              <a:buChar char="•"/>
            </a:pPr>
            <a:r>
              <a:rPr lang="en-US" dirty="0" smtClean="0"/>
              <a:t>Relevant to all organization regardless of location, size, sector or industry</a:t>
            </a:r>
          </a:p>
          <a:p>
            <a:pPr marL="285750" indent="-285750">
              <a:buFont typeface="Arial" pitchFamily="34" charset="0"/>
              <a:buChar char="•"/>
            </a:pPr>
            <a:r>
              <a:rPr lang="en-US" dirty="0" smtClean="0"/>
              <a:t>Used as reporting guidelines</a:t>
            </a:r>
          </a:p>
          <a:p>
            <a:pPr marL="285750" indent="-285750">
              <a:buFont typeface="Arial" pitchFamily="34" charset="0"/>
              <a:buChar char="•"/>
            </a:pPr>
            <a:r>
              <a:rPr lang="en-US" dirty="0" smtClean="0"/>
              <a:t>Framework is flexible and is a voluntary initiative</a:t>
            </a:r>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sp>
        <p:nvSpPr>
          <p:cNvPr id="2" name="TextBox 1"/>
          <p:cNvSpPr txBox="1"/>
          <p:nvPr/>
        </p:nvSpPr>
        <p:spPr>
          <a:xfrm>
            <a:off x="2209800" y="838200"/>
            <a:ext cx="6705600" cy="5632311"/>
          </a:xfrm>
          <a:prstGeom prst="rect">
            <a:avLst/>
          </a:prstGeom>
          <a:noFill/>
        </p:spPr>
        <p:txBody>
          <a:bodyPr wrap="square" rtlCol="0">
            <a:spAutoFit/>
          </a:bodyPr>
          <a:lstStyle/>
          <a:p>
            <a:pPr marL="285750" indent="-285750">
              <a:buFont typeface="Arial" pitchFamily="34" charset="0"/>
              <a:buChar char="•"/>
            </a:pPr>
            <a:r>
              <a:rPr lang="en-US" dirty="0" smtClean="0"/>
              <a:t>Features of reporting methodology</a:t>
            </a:r>
          </a:p>
          <a:p>
            <a:pPr marL="742950" lvl="1" indent="-285750">
              <a:buFont typeface="Arial" pitchFamily="34" charset="0"/>
              <a:buChar char="•"/>
            </a:pPr>
            <a:r>
              <a:rPr lang="en-US" dirty="0" smtClean="0"/>
              <a:t>Principles for defining report content</a:t>
            </a:r>
          </a:p>
          <a:p>
            <a:pPr marL="1200150" lvl="2" indent="-285750">
              <a:buFont typeface="Arial" pitchFamily="34" charset="0"/>
              <a:buChar char="•"/>
            </a:pPr>
            <a:r>
              <a:rPr lang="en-US" dirty="0" smtClean="0"/>
              <a:t>Materiality</a:t>
            </a:r>
          </a:p>
          <a:p>
            <a:pPr marL="1657350" lvl="3" indent="-285750">
              <a:buFont typeface="Arial" pitchFamily="34" charset="0"/>
              <a:buChar char="•"/>
            </a:pPr>
            <a:r>
              <a:rPr lang="en-US" dirty="0" smtClean="0"/>
              <a:t>Major content of the report</a:t>
            </a:r>
          </a:p>
          <a:p>
            <a:pPr marL="1657350" lvl="3" indent="-285750">
              <a:buFont typeface="Arial" pitchFamily="34" charset="0"/>
              <a:buChar char="•"/>
            </a:pPr>
            <a:r>
              <a:rPr lang="en-US" dirty="0" smtClean="0"/>
              <a:t>Topics that reflect organization economic, social and environmental impact</a:t>
            </a:r>
          </a:p>
          <a:p>
            <a:pPr marL="1200150" lvl="2" indent="-285750">
              <a:buFont typeface="Arial" pitchFamily="34" charset="0"/>
              <a:buChar char="•"/>
            </a:pPr>
            <a:r>
              <a:rPr lang="en-US" dirty="0" smtClean="0"/>
              <a:t>Stakeholders inclusiveness</a:t>
            </a:r>
          </a:p>
          <a:p>
            <a:pPr marL="1657350" lvl="3" indent="-285750">
              <a:buFont typeface="Arial" pitchFamily="34" charset="0"/>
              <a:buChar char="•"/>
            </a:pPr>
            <a:r>
              <a:rPr lang="en-US" dirty="0" smtClean="0"/>
              <a:t>Identify</a:t>
            </a:r>
          </a:p>
          <a:p>
            <a:pPr marL="1657350" lvl="3" indent="-285750">
              <a:buFont typeface="Arial" pitchFamily="34" charset="0"/>
              <a:buChar char="•"/>
            </a:pPr>
            <a:r>
              <a:rPr lang="en-US" dirty="0" smtClean="0"/>
              <a:t>How the organization has responded to expectations and interest</a:t>
            </a:r>
          </a:p>
          <a:p>
            <a:pPr marL="1200150" lvl="2" indent="-285750">
              <a:buFont typeface="Arial" pitchFamily="34" charset="0"/>
              <a:buChar char="•"/>
            </a:pPr>
            <a:r>
              <a:rPr lang="en-US" dirty="0" smtClean="0"/>
              <a:t>Sustainability context</a:t>
            </a:r>
          </a:p>
          <a:p>
            <a:pPr marL="1200150" lvl="2" indent="-285750">
              <a:buFont typeface="Arial" pitchFamily="34" charset="0"/>
              <a:buChar char="•"/>
            </a:pPr>
            <a:r>
              <a:rPr lang="en-US" dirty="0" smtClean="0"/>
              <a:t>Organization performance in the context of sustainability</a:t>
            </a:r>
          </a:p>
          <a:p>
            <a:pPr marL="1200150" lvl="2" indent="-285750">
              <a:buFont typeface="Arial" pitchFamily="34" charset="0"/>
              <a:buChar char="•"/>
            </a:pPr>
            <a:r>
              <a:rPr lang="en-US" dirty="0" smtClean="0"/>
              <a:t>Completeness</a:t>
            </a:r>
          </a:p>
          <a:p>
            <a:pPr marL="742950" lvl="1" indent="-285750">
              <a:buFont typeface="Arial" pitchFamily="34" charset="0"/>
              <a:buChar char="•"/>
            </a:pPr>
            <a:r>
              <a:rPr lang="en-US" dirty="0" smtClean="0"/>
              <a:t>Principles for ensuring report quality</a:t>
            </a:r>
          </a:p>
          <a:p>
            <a:pPr marL="1200150" lvl="2" indent="-285750">
              <a:buFont typeface="Arial" pitchFamily="34" charset="0"/>
              <a:buChar char="•"/>
            </a:pPr>
            <a:r>
              <a:rPr lang="en-US" dirty="0" smtClean="0"/>
              <a:t>Balance</a:t>
            </a:r>
          </a:p>
          <a:p>
            <a:pPr marL="1657350" lvl="3" indent="-285750">
              <a:buFont typeface="Arial" pitchFamily="34" charset="0"/>
              <a:buChar char="•"/>
            </a:pPr>
            <a:r>
              <a:rPr lang="en-US" dirty="0" smtClean="0"/>
              <a:t>Positive and negative aspect of the organization performance</a:t>
            </a:r>
          </a:p>
          <a:p>
            <a:pPr marL="1200150" lvl="2" indent="-285750">
              <a:buFont typeface="Arial" pitchFamily="34" charset="0"/>
              <a:buChar char="•"/>
            </a:pPr>
            <a:r>
              <a:rPr lang="en-US" dirty="0" smtClean="0"/>
              <a:t>Comparability</a:t>
            </a:r>
          </a:p>
          <a:p>
            <a:pPr marL="1657350" lvl="3" indent="-285750">
              <a:buFont typeface="Arial" pitchFamily="34" charset="0"/>
              <a:buChar char="•"/>
            </a:pPr>
            <a:r>
              <a:rPr lang="en-US" dirty="0" smtClean="0"/>
              <a:t>Information should be selected, compiled and reported  consistently</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18</a:t>
            </a:fld>
            <a:endParaRPr lang="en-US"/>
          </a:p>
        </p:txBody>
      </p:sp>
      <p:sp>
        <p:nvSpPr>
          <p:cNvPr id="2" name="Rectangle 1"/>
          <p:cNvSpPr/>
          <p:nvPr/>
        </p:nvSpPr>
        <p:spPr>
          <a:xfrm>
            <a:off x="2286000" y="914401"/>
            <a:ext cx="6629400" cy="4801314"/>
          </a:xfrm>
          <a:prstGeom prst="rect">
            <a:avLst/>
          </a:prstGeom>
        </p:spPr>
        <p:txBody>
          <a:bodyPr wrap="square">
            <a:spAutoFit/>
          </a:bodyPr>
          <a:lstStyle/>
          <a:p>
            <a:pPr marL="742950" lvl="1" indent="-285750">
              <a:buFont typeface="Arial" pitchFamily="34" charset="0"/>
              <a:buChar char="•"/>
            </a:pPr>
            <a:r>
              <a:rPr lang="en-US" dirty="0"/>
              <a:t>Principles for ensuring report quality</a:t>
            </a:r>
          </a:p>
          <a:p>
            <a:pPr marL="1200150" lvl="2" indent="-285750">
              <a:buFont typeface="Arial" pitchFamily="34" charset="0"/>
              <a:buChar char="•"/>
            </a:pPr>
            <a:r>
              <a:rPr lang="en-US" dirty="0"/>
              <a:t>Balance</a:t>
            </a:r>
          </a:p>
          <a:p>
            <a:pPr marL="1657350" lvl="3" indent="-285750">
              <a:buFont typeface="Arial" pitchFamily="34" charset="0"/>
              <a:buChar char="•"/>
            </a:pPr>
            <a:r>
              <a:rPr lang="en-US" dirty="0"/>
              <a:t>Positive and negative aspect of the organization performance</a:t>
            </a:r>
          </a:p>
          <a:p>
            <a:pPr marL="1200150" lvl="2" indent="-285750">
              <a:buFont typeface="Arial" pitchFamily="34" charset="0"/>
              <a:buChar char="•"/>
            </a:pPr>
            <a:r>
              <a:rPr lang="en-US" dirty="0"/>
              <a:t>Comparability</a:t>
            </a:r>
          </a:p>
          <a:p>
            <a:pPr marL="1657350" lvl="3" indent="-285750">
              <a:buFont typeface="Arial" pitchFamily="34" charset="0"/>
              <a:buChar char="•"/>
            </a:pPr>
            <a:r>
              <a:rPr lang="en-US" dirty="0"/>
              <a:t>Information should be selected, compiled and reported  </a:t>
            </a:r>
            <a:r>
              <a:rPr lang="en-US" dirty="0" smtClean="0"/>
              <a:t>consistently</a:t>
            </a:r>
          </a:p>
          <a:p>
            <a:pPr marL="1200150" lvl="2" indent="-285750">
              <a:buFont typeface="Arial" pitchFamily="34" charset="0"/>
              <a:buChar char="•"/>
            </a:pPr>
            <a:r>
              <a:rPr lang="en-US" dirty="0" smtClean="0"/>
              <a:t>Accuracy</a:t>
            </a:r>
          </a:p>
          <a:p>
            <a:pPr marL="1200150" lvl="2" indent="-285750">
              <a:buFont typeface="Arial" pitchFamily="34" charset="0"/>
              <a:buChar char="•"/>
            </a:pPr>
            <a:r>
              <a:rPr lang="en-US" dirty="0" smtClean="0"/>
              <a:t>Timeliness</a:t>
            </a:r>
          </a:p>
          <a:p>
            <a:pPr marL="1200150" lvl="2" indent="-285750">
              <a:buFont typeface="Arial" pitchFamily="34" charset="0"/>
              <a:buChar char="•"/>
            </a:pPr>
            <a:r>
              <a:rPr lang="en-US" dirty="0" smtClean="0"/>
              <a:t>Clarity</a:t>
            </a:r>
          </a:p>
          <a:p>
            <a:pPr marL="1657350" lvl="3" indent="-285750">
              <a:buFont typeface="Arial" pitchFamily="34" charset="0"/>
              <a:buChar char="•"/>
            </a:pPr>
            <a:r>
              <a:rPr lang="en-US" dirty="0" smtClean="0"/>
              <a:t>Understandable</a:t>
            </a:r>
          </a:p>
          <a:p>
            <a:pPr marL="1657350" lvl="3" indent="-285750">
              <a:buFont typeface="Arial" pitchFamily="34" charset="0"/>
              <a:buChar char="•"/>
            </a:pPr>
            <a:r>
              <a:rPr lang="en-US" dirty="0" smtClean="0"/>
              <a:t>Accessible</a:t>
            </a:r>
          </a:p>
          <a:p>
            <a:pPr marL="1200150" lvl="2" indent="-285750">
              <a:buFont typeface="Arial" pitchFamily="34" charset="0"/>
              <a:buChar char="•"/>
            </a:pPr>
            <a:r>
              <a:rPr lang="en-US" dirty="0" smtClean="0"/>
              <a:t>Reliability</a:t>
            </a:r>
          </a:p>
          <a:p>
            <a:pPr marL="1657350" lvl="3" indent="-285750">
              <a:buFont typeface="Arial" pitchFamily="34" charset="0"/>
              <a:buChar char="•"/>
            </a:pPr>
            <a:r>
              <a:rPr lang="en-US" dirty="0" smtClean="0"/>
              <a:t>Gathered, recorded, compiled</a:t>
            </a:r>
            <a:r>
              <a:rPr lang="en-US" smtClean="0"/>
              <a:t>, analyzed </a:t>
            </a:r>
            <a:r>
              <a:rPr lang="en-US" dirty="0" smtClean="0"/>
              <a:t>and disclosed in a way that could be subjected to examination and that establishes quality of the information</a:t>
            </a:r>
            <a:endParaRPr lang="en-US" dirty="0"/>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TotalTime>
  <Words>1935</Words>
  <Application>Microsoft Office PowerPoint</Application>
  <PresentationFormat>On-screen Show (4:3)</PresentationFormat>
  <Paragraphs>162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Chapter 6  Framework For Rating Corporate Social Responsibility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205</cp:revision>
  <dcterms:created xsi:type="dcterms:W3CDTF">2012-12-13T04:51:11Z</dcterms:created>
  <dcterms:modified xsi:type="dcterms:W3CDTF">2013-01-01T12:34:54Z</dcterms:modified>
</cp:coreProperties>
</file>