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304" r:id="rId3"/>
    <p:sldId id="305" r:id="rId4"/>
    <p:sldId id="318" r:id="rId5"/>
    <p:sldId id="319" r:id="rId6"/>
    <p:sldId id="321" r:id="rId7"/>
    <p:sldId id="335" r:id="rId8"/>
    <p:sldId id="336" r:id="rId9"/>
    <p:sldId id="323" r:id="rId10"/>
    <p:sldId id="324" r:id="rId11"/>
    <p:sldId id="325" r:id="rId12"/>
    <p:sldId id="326" r:id="rId13"/>
    <p:sldId id="330" r:id="rId14"/>
    <p:sldId id="331" r:id="rId15"/>
    <p:sldId id="337" r:id="rId16"/>
    <p:sldId id="340" r:id="rId17"/>
    <p:sldId id="341" r:id="rId18"/>
    <p:sldId id="342" r:id="rId19"/>
    <p:sldId id="343" r:id="rId20"/>
    <p:sldId id="351" r:id="rId21"/>
    <p:sldId id="353" r:id="rId22"/>
    <p:sldId id="354" r:id="rId23"/>
    <p:sldId id="355" r:id="rId24"/>
    <p:sldId id="356" r:id="rId25"/>
    <p:sldId id="334"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p14="http://schemas.microsoft.com/office/powerpoint/2010/main" xmlns=""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p14="http://schemas.microsoft.com/office/powerpoint/2010/main" xmlns=""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21: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p14="http://schemas.microsoft.com/office/powerpoint/2010/main" xmlns=""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
        <p:nvSpPr>
          <p:cNvPr id="4" name="TextBox 3"/>
          <p:cNvSpPr txBox="1"/>
          <p:nvPr/>
        </p:nvSpPr>
        <p:spPr>
          <a:xfrm>
            <a:off x="2209800" y="2895600"/>
            <a:ext cx="6781800" cy="1200329"/>
          </a:xfrm>
          <a:prstGeom prst="rect">
            <a:avLst/>
          </a:prstGeom>
          <a:noFill/>
        </p:spPr>
        <p:txBody>
          <a:bodyPr wrap="square" rtlCol="0">
            <a:spAutoFit/>
          </a:bodyPr>
          <a:lstStyle/>
          <a:p>
            <a:pPr algn="ctr"/>
            <a:r>
              <a:rPr lang="en-US" sz="3600" b="1" dirty="0" smtClean="0"/>
              <a:t>Chapter 5</a:t>
            </a:r>
            <a:br>
              <a:rPr lang="en-US" sz="3600" b="1" dirty="0" smtClean="0"/>
            </a:br>
            <a:r>
              <a:rPr lang="en-US" sz="3600" b="1" dirty="0" smtClean="0"/>
              <a:t> Creating CSR Framework</a:t>
            </a:r>
            <a:endParaRPr lang="en-US" sz="3600" dirty="0"/>
          </a:p>
        </p:txBody>
      </p:sp>
    </p:spTree>
    <p:extLst>
      <p:ext uri="{BB962C8B-B14F-4D97-AF65-F5344CB8AC3E}">
        <p14:creationId xmlns:p14="http://schemas.microsoft.com/office/powerpoint/2010/main" xmlns="" val="19131467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4" name="Rectangle 3"/>
          <p:cNvSpPr txBox="1">
            <a:spLocks noChangeArrowheads="1"/>
          </p:cNvSpPr>
          <p:nvPr/>
        </p:nvSpPr>
        <p:spPr>
          <a:xfrm>
            <a:off x="2209800" y="990600"/>
            <a:ext cx="6934200" cy="5257800"/>
          </a:xfrm>
          <a:prstGeom prst="rect">
            <a:avLst/>
          </a:prstGeom>
        </p:spPr>
        <p:txBody>
          <a:bodyPr vert="horz" lIns="91440" tIns="45720" rIns="91440" bIns="45720" rtlCol="0">
            <a:normAutofit fontScale="92500"/>
          </a:bodyPr>
          <a:lstStyle/>
          <a:p>
            <a:pPr marL="0" marR="0" lvl="0" indent="0" algn="ctr" defTabSz="914400" rtl="0" eaLnBrk="1" fontAlgn="auto" latinLnBrk="0" hangingPunct="1">
              <a:lnSpc>
                <a:spcPct val="150000"/>
              </a:lnSpc>
              <a:spcBef>
                <a:spcPct val="20000"/>
              </a:spcBef>
              <a:spcAft>
                <a:spcPts val="0"/>
              </a:spcAft>
              <a:buClrTx/>
              <a:buSzTx/>
              <a:buFont typeface="Arial" charset="0"/>
              <a:buNone/>
              <a:tabLst/>
              <a:defRPr/>
            </a:pPr>
            <a:r>
              <a:rPr kumimoji="0" lang="en-US" sz="2400" b="1" i="0" u="none" strike="noStrike" kern="1200" cap="none" spc="0" normalizeH="0" baseline="0" noProof="0" dirty="0" smtClean="0">
                <a:ln>
                  <a:noFill/>
                </a:ln>
                <a:effectLst/>
                <a:uLnTx/>
                <a:uFillTx/>
                <a:latin typeface="+mj-lt"/>
                <a:ea typeface="+mn-ea"/>
                <a:cs typeface="+mn-cs"/>
              </a:rPr>
              <a:t>LEARNING OBJECTIVES</a:t>
            </a:r>
          </a:p>
          <a:p>
            <a:pPr marL="0" marR="0" lvl="0" indent="0"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effectLst/>
                <a:uLnTx/>
                <a:uFillTx/>
                <a:latin typeface="+mj-lt"/>
                <a:ea typeface="+mn-ea"/>
                <a:cs typeface="+mn-cs"/>
              </a:rPr>
              <a:t>Understand the importance of historical evidence in exploring the concept of CSR </a:t>
            </a:r>
          </a:p>
          <a:p>
            <a:pPr marL="0" marR="0" lvl="0" indent="0"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effectLst/>
                <a:uLnTx/>
                <a:uFillTx/>
                <a:latin typeface="+mj-lt"/>
                <a:ea typeface="+mn-ea"/>
                <a:cs typeface="+mn-cs"/>
              </a:rPr>
              <a:t>Examine the processes of integrating CSR into the strategic framework of organizations </a:t>
            </a:r>
          </a:p>
          <a:p>
            <a:pPr marL="0" marR="0" lvl="0" indent="0"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effectLst/>
                <a:uLnTx/>
                <a:uFillTx/>
                <a:latin typeface="+mj-lt"/>
                <a:ea typeface="+mn-ea"/>
                <a:cs typeface="+mn-cs"/>
              </a:rPr>
              <a:t>Provide simple suggestions on implementation processes of CSR for organizations understand that CSR </a:t>
            </a:r>
          </a:p>
          <a:p>
            <a:pPr marL="0" marR="0" lvl="0" indent="0" defTabSz="914400" rtl="0" eaLnBrk="1" fontAlgn="auto" latinLnBrk="0" hangingPunct="1">
              <a:lnSpc>
                <a:spcPct val="150000"/>
              </a:lnSpc>
              <a:spcBef>
                <a:spcPct val="2000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effectLst/>
                <a:uLnTx/>
                <a:uFillTx/>
                <a:latin typeface="+mj-lt"/>
                <a:ea typeface="+mn-ea"/>
                <a:cs typeface="+mn-cs"/>
              </a:rPr>
              <a:t>Perception and delivery have to take into account both global and local practices</a:t>
            </a:r>
          </a:p>
        </p:txBody>
      </p:sp>
    </p:spTree>
    <p:extLst>
      <p:ext uri="{BB962C8B-B14F-4D97-AF65-F5344CB8AC3E}">
        <p14:creationId xmlns:p14="http://schemas.microsoft.com/office/powerpoint/2010/main" xmlns="" val="1913146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2" name="TextBox 1"/>
          <p:cNvSpPr txBox="1"/>
          <p:nvPr/>
        </p:nvSpPr>
        <p:spPr>
          <a:xfrm>
            <a:off x="2209800" y="914400"/>
            <a:ext cx="6705600" cy="3139321"/>
          </a:xfrm>
          <a:prstGeom prst="rect">
            <a:avLst/>
          </a:prstGeom>
          <a:noFill/>
        </p:spPr>
        <p:txBody>
          <a:bodyPr wrap="square" rtlCol="0">
            <a:spAutoFit/>
          </a:bodyPr>
          <a:lstStyle/>
          <a:p>
            <a:pPr marL="285750" indent="-285750">
              <a:buFont typeface="Arial" pitchFamily="34" charset="0"/>
              <a:buChar char="•"/>
            </a:pPr>
            <a:r>
              <a:rPr lang="en-US" dirty="0" smtClean="0"/>
              <a:t>From the previous lecture</a:t>
            </a:r>
          </a:p>
          <a:p>
            <a:pPr marL="742950" lvl="1" indent="-285750">
              <a:buFont typeface="Arial" pitchFamily="34" charset="0"/>
              <a:buChar char="•"/>
            </a:pPr>
            <a:r>
              <a:rPr lang="en-US" dirty="0" smtClean="0"/>
              <a:t>CSR requires understanding of history and culture</a:t>
            </a:r>
          </a:p>
          <a:p>
            <a:pPr marL="742950" lvl="1" indent="-285750">
              <a:buFont typeface="Arial" pitchFamily="34" charset="0"/>
              <a:buChar char="•"/>
            </a:pPr>
            <a:r>
              <a:rPr lang="en-US" dirty="0" smtClean="0"/>
              <a:t>Committed integration in to the strategy of an organization</a:t>
            </a:r>
          </a:p>
          <a:p>
            <a:pPr marL="1200150" lvl="2" indent="-285750">
              <a:buFont typeface="Arial" pitchFamily="34" charset="0"/>
              <a:buChar char="•"/>
            </a:pPr>
            <a:r>
              <a:rPr lang="en-US" dirty="0" smtClean="0"/>
              <a:t>Risk analysis</a:t>
            </a:r>
          </a:p>
          <a:p>
            <a:pPr marL="1200150" lvl="2" indent="-285750">
              <a:buFont typeface="Arial" pitchFamily="34" charset="0"/>
              <a:buChar char="•"/>
            </a:pPr>
            <a:r>
              <a:rPr lang="en-US" dirty="0" smtClean="0"/>
              <a:t>Building trust</a:t>
            </a:r>
          </a:p>
          <a:p>
            <a:pPr marL="1200150" lvl="2" indent="-285750">
              <a:buFont typeface="Arial" pitchFamily="34" charset="0"/>
              <a:buChar char="•"/>
            </a:pPr>
            <a:r>
              <a:rPr lang="en-US" dirty="0" smtClean="0"/>
              <a:t>Subliminal impact of history</a:t>
            </a:r>
          </a:p>
          <a:p>
            <a:pPr marL="1200150" lvl="2" indent="-285750">
              <a:buFont typeface="Arial" pitchFamily="34" charset="0"/>
              <a:buChar char="•"/>
            </a:pPr>
            <a:r>
              <a:rPr lang="en-US" dirty="0" smtClean="0"/>
              <a:t>Corporate ideology and history</a:t>
            </a:r>
          </a:p>
          <a:p>
            <a:pPr marL="1200150" lvl="2" indent="-285750">
              <a:buFont typeface="Arial" pitchFamily="34" charset="0"/>
              <a:buChar char="•"/>
            </a:pPr>
            <a:r>
              <a:rPr lang="en-US" dirty="0" smtClean="0"/>
              <a:t>Appreciating culture</a:t>
            </a:r>
          </a:p>
          <a:p>
            <a:pPr marL="1200150" lvl="2" indent="-285750">
              <a:buFont typeface="Arial" pitchFamily="34" charset="0"/>
              <a:buChar char="•"/>
            </a:pPr>
            <a:r>
              <a:rPr lang="en-US" dirty="0" smtClean="0"/>
              <a:t>Governance and culture</a:t>
            </a:r>
          </a:p>
          <a:p>
            <a:pPr marL="1200150" lvl="2" indent="-285750">
              <a:buFont typeface="Arial" pitchFamily="34" charset="0"/>
              <a:buChar char="•"/>
            </a:pPr>
            <a:r>
              <a:rPr lang="en-US" dirty="0" smtClean="0"/>
              <a:t>Apprehensions of the societies</a:t>
            </a:r>
          </a:p>
          <a:p>
            <a:pPr marL="1200150" lvl="2" indent="-285750">
              <a:buFont typeface="Arial" pitchFamily="34" charset="0"/>
              <a:buChar char="•"/>
            </a:pPr>
            <a:r>
              <a:rPr lang="en-US" dirty="0" smtClean="0"/>
              <a:t>True nationalism</a:t>
            </a:r>
            <a:endParaRPr lang="en-US" dirty="0"/>
          </a:p>
        </p:txBody>
      </p:sp>
    </p:spTree>
    <p:extLst>
      <p:ext uri="{BB962C8B-B14F-4D97-AF65-F5344CB8AC3E}">
        <p14:creationId xmlns:p14="http://schemas.microsoft.com/office/powerpoint/2010/main" xmlns="" val="19131467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3" name="TextBox 2"/>
          <p:cNvSpPr txBox="1"/>
          <p:nvPr/>
        </p:nvSpPr>
        <p:spPr>
          <a:xfrm>
            <a:off x="2209800" y="914400"/>
            <a:ext cx="6705600" cy="4524315"/>
          </a:xfrm>
          <a:prstGeom prst="rect">
            <a:avLst/>
          </a:prstGeom>
          <a:noFill/>
        </p:spPr>
        <p:txBody>
          <a:bodyPr wrap="square" rtlCol="0">
            <a:spAutoFit/>
          </a:bodyPr>
          <a:lstStyle/>
          <a:p>
            <a:pPr marL="285750" indent="-285750">
              <a:buFont typeface="Arial" pitchFamily="34" charset="0"/>
              <a:buChar char="•"/>
            </a:pPr>
            <a:r>
              <a:rPr lang="en-US" dirty="0" smtClean="0"/>
              <a:t>Creating a framework for CSR</a:t>
            </a:r>
          </a:p>
          <a:p>
            <a:pPr marL="742950" lvl="1" indent="-285750">
              <a:buFont typeface="Arial" pitchFamily="34" charset="0"/>
              <a:buChar char="•"/>
            </a:pPr>
            <a:r>
              <a:rPr lang="en-US" dirty="0" smtClean="0"/>
              <a:t>Creation of a corporate culture</a:t>
            </a:r>
          </a:p>
          <a:p>
            <a:pPr marL="1200150" lvl="2" indent="-285750">
              <a:buFont typeface="Arial" pitchFamily="34" charset="0"/>
              <a:buChar char="•"/>
            </a:pPr>
            <a:r>
              <a:rPr lang="en-US" dirty="0" smtClean="0"/>
              <a:t>The institutional environment must reflect the beliefs, values and norms of the members of the institutions</a:t>
            </a:r>
          </a:p>
          <a:p>
            <a:pPr marL="1200150" lvl="2" indent="-285750">
              <a:buFont typeface="Arial" pitchFamily="34" charset="0"/>
              <a:buChar char="•"/>
            </a:pPr>
            <a:r>
              <a:rPr lang="en-US" dirty="0" smtClean="0"/>
              <a:t>Industry culture is the organizational manifestation of institutional beliefs and values</a:t>
            </a:r>
          </a:p>
          <a:p>
            <a:pPr marL="1200150" lvl="2" indent="-285750">
              <a:buFont typeface="Arial" pitchFamily="34" charset="0"/>
              <a:buChar char="•"/>
            </a:pPr>
            <a:r>
              <a:rPr lang="en-US" dirty="0" smtClean="0"/>
              <a:t>While implementing CSR one has to keep in mind the concept of invented traditions</a:t>
            </a:r>
          </a:p>
          <a:p>
            <a:pPr marL="1657350" lvl="3" indent="-285750">
              <a:buFont typeface="Arial" pitchFamily="34" charset="0"/>
              <a:buChar char="•"/>
            </a:pPr>
            <a:r>
              <a:rPr lang="en-US" dirty="0" smtClean="0"/>
              <a:t>Set of practices governed by overtly or tacitly accepted rules. These rules have symbolic nature and inculcate certain values and norms of repeated behavior which implies continuity with the past</a:t>
            </a:r>
          </a:p>
          <a:p>
            <a:pPr marL="742950" lvl="1" indent="-285750">
              <a:buFont typeface="Arial" pitchFamily="34" charset="0"/>
              <a:buChar char="•"/>
            </a:pPr>
            <a:r>
              <a:rPr lang="en-US" dirty="0"/>
              <a:t>CSR practices should be woven in to the fabric of the organization</a:t>
            </a:r>
          </a:p>
          <a:p>
            <a:pPr marL="742950" lvl="1" indent="-285750">
              <a:buFont typeface="Arial" pitchFamily="34" charset="0"/>
              <a:buChar char="•"/>
            </a:pPr>
            <a:r>
              <a:rPr lang="en-US" dirty="0"/>
              <a:t>CSR cannot remain as a separate voluntary activity</a:t>
            </a:r>
          </a:p>
          <a:p>
            <a:pPr marL="1200150" lvl="2" indent="-285750">
              <a:buFont typeface="Arial" pitchFamily="34" charset="0"/>
              <a:buChar char="•"/>
            </a:pPr>
            <a:endParaRPr lang="en-US" dirty="0" smtClean="0"/>
          </a:p>
        </p:txBody>
      </p:sp>
    </p:spTree>
    <p:extLst>
      <p:ext uri="{BB962C8B-B14F-4D97-AF65-F5344CB8AC3E}">
        <p14:creationId xmlns:p14="http://schemas.microsoft.com/office/powerpoint/2010/main" xmlns="" val="19131467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2" name="TextBox 1"/>
          <p:cNvSpPr txBox="1"/>
          <p:nvPr/>
        </p:nvSpPr>
        <p:spPr>
          <a:xfrm>
            <a:off x="2209800" y="990600"/>
            <a:ext cx="6705600" cy="2031325"/>
          </a:xfrm>
          <a:prstGeom prst="rect">
            <a:avLst/>
          </a:prstGeom>
          <a:noFill/>
        </p:spPr>
        <p:txBody>
          <a:bodyPr wrap="square" rtlCol="0">
            <a:spAutoFit/>
          </a:bodyPr>
          <a:lstStyle/>
          <a:p>
            <a:pPr marL="285750" indent="-285750">
              <a:buFont typeface="Arial" pitchFamily="34" charset="0"/>
              <a:buChar char="•"/>
            </a:pPr>
            <a:r>
              <a:rPr lang="en-US" dirty="0" smtClean="0"/>
              <a:t>Creating a framework for CSR</a:t>
            </a:r>
          </a:p>
          <a:p>
            <a:pPr marL="742950" lvl="1" indent="-285750">
              <a:buFont typeface="Arial" pitchFamily="34" charset="0"/>
              <a:buChar char="•"/>
            </a:pPr>
            <a:r>
              <a:rPr lang="en-US" dirty="0" smtClean="0"/>
              <a:t>Three level implementation framework</a:t>
            </a:r>
          </a:p>
          <a:p>
            <a:pPr marL="1200150" lvl="2" indent="-285750">
              <a:buFont typeface="Arial" pitchFamily="34" charset="0"/>
              <a:buChar char="•"/>
            </a:pPr>
            <a:r>
              <a:rPr lang="en-US" dirty="0" smtClean="0"/>
              <a:t>The implementation has to be integrated through three stages</a:t>
            </a:r>
          </a:p>
          <a:p>
            <a:pPr marL="1657350" lvl="3" indent="-285750">
              <a:buFont typeface="Arial" pitchFamily="34" charset="0"/>
              <a:buChar char="•"/>
            </a:pPr>
            <a:r>
              <a:rPr lang="en-US" dirty="0" smtClean="0"/>
              <a:t>Inner corporate level</a:t>
            </a:r>
          </a:p>
          <a:p>
            <a:pPr marL="1657350" lvl="3" indent="-285750">
              <a:buFont typeface="Arial" pitchFamily="34" charset="0"/>
              <a:buChar char="•"/>
            </a:pPr>
            <a:r>
              <a:rPr lang="en-US" dirty="0" smtClean="0"/>
              <a:t>Intermediate national level</a:t>
            </a:r>
          </a:p>
          <a:p>
            <a:pPr marL="1657350" lvl="3" indent="-285750">
              <a:buFont typeface="Arial" pitchFamily="34" charset="0"/>
              <a:buChar char="•"/>
            </a:pPr>
            <a:r>
              <a:rPr lang="en-US" dirty="0" smtClean="0"/>
              <a:t>Outer universal level</a:t>
            </a:r>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914400"/>
            <a:ext cx="7827963" cy="541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47756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2" name="TextBox 1"/>
          <p:cNvSpPr txBox="1"/>
          <p:nvPr/>
        </p:nvSpPr>
        <p:spPr>
          <a:xfrm>
            <a:off x="2209800" y="990600"/>
            <a:ext cx="6705600" cy="4247317"/>
          </a:xfrm>
          <a:prstGeom prst="rect">
            <a:avLst/>
          </a:prstGeom>
          <a:noFill/>
        </p:spPr>
        <p:txBody>
          <a:bodyPr wrap="square" rtlCol="0">
            <a:spAutoFit/>
          </a:bodyPr>
          <a:lstStyle/>
          <a:p>
            <a:pPr marL="285750" indent="-285750">
              <a:buFont typeface="Arial" pitchFamily="34" charset="0"/>
              <a:buChar char="•"/>
            </a:pPr>
            <a:r>
              <a:rPr lang="en-US" dirty="0" smtClean="0"/>
              <a:t>Creating a framework for CSR</a:t>
            </a:r>
          </a:p>
          <a:p>
            <a:pPr marL="742950" lvl="1" indent="-285750">
              <a:buFont typeface="Arial" pitchFamily="34" charset="0"/>
              <a:buChar char="•"/>
            </a:pPr>
            <a:r>
              <a:rPr lang="en-US" dirty="0" smtClean="0"/>
              <a:t>Three level implementation framework</a:t>
            </a:r>
          </a:p>
          <a:p>
            <a:pPr marL="1200150" lvl="2" indent="-285750">
              <a:buFont typeface="Arial" pitchFamily="34" charset="0"/>
              <a:buChar char="•"/>
            </a:pPr>
            <a:r>
              <a:rPr lang="en-US" dirty="0" smtClean="0"/>
              <a:t>Inner corporate ideology</a:t>
            </a:r>
          </a:p>
          <a:p>
            <a:pPr marL="1657350" lvl="3" indent="-285750">
              <a:buFont typeface="Arial" pitchFamily="34" charset="0"/>
              <a:buChar char="•"/>
            </a:pPr>
            <a:r>
              <a:rPr lang="en-US" dirty="0" smtClean="0"/>
              <a:t>Core value foundation based on integrity, accountability and transparency needs to be built</a:t>
            </a:r>
          </a:p>
          <a:p>
            <a:pPr marL="1657350" lvl="3" indent="-285750">
              <a:buFont typeface="Arial" pitchFamily="34" charset="0"/>
              <a:buChar char="•"/>
            </a:pPr>
            <a:r>
              <a:rPr lang="en-US" dirty="0" smtClean="0"/>
              <a:t>Can give directions to decision makers to choose between two rights and one right and one wrong alternative</a:t>
            </a:r>
          </a:p>
          <a:p>
            <a:pPr marL="1657350" lvl="3" indent="-285750">
              <a:buFont typeface="Arial" pitchFamily="34" charset="0"/>
              <a:buChar char="•"/>
            </a:pPr>
            <a:r>
              <a:rPr lang="en-US" dirty="0" smtClean="0"/>
              <a:t> </a:t>
            </a:r>
            <a:r>
              <a:rPr lang="en-US" dirty="0"/>
              <a:t>A practical approach to judging value based management would be to understand</a:t>
            </a:r>
          </a:p>
          <a:p>
            <a:pPr marL="2114550" lvl="4" indent="-285750">
              <a:buFont typeface="Arial" pitchFamily="34" charset="0"/>
              <a:buChar char="•"/>
            </a:pPr>
            <a:r>
              <a:rPr lang="en-US" dirty="0"/>
              <a:t>Micro level integration</a:t>
            </a:r>
          </a:p>
          <a:p>
            <a:pPr marL="2114550" lvl="4" indent="-285750">
              <a:buFont typeface="Arial" pitchFamily="34" charset="0"/>
              <a:buChar char="•"/>
            </a:pPr>
            <a:r>
              <a:rPr lang="en-US" dirty="0"/>
              <a:t>Macro level integration</a:t>
            </a:r>
          </a:p>
          <a:p>
            <a:pPr marL="2114550" lvl="4" indent="-285750">
              <a:buFont typeface="Arial" pitchFamily="34" charset="0"/>
              <a:buChar char="•"/>
            </a:pPr>
            <a:r>
              <a:rPr lang="en-US" dirty="0"/>
              <a:t>Integration of CSR at operation and process level</a:t>
            </a:r>
          </a:p>
          <a:p>
            <a:pPr lvl="3"/>
            <a:endParaRPr lang="en-US" dirty="0"/>
          </a:p>
        </p:txBody>
      </p:sp>
    </p:spTree>
    <p:extLst>
      <p:ext uri="{BB962C8B-B14F-4D97-AF65-F5344CB8AC3E}">
        <p14:creationId xmlns:p14="http://schemas.microsoft.com/office/powerpoint/2010/main" xmlns="" val="2019321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2" name="TextBox 1"/>
          <p:cNvSpPr txBox="1"/>
          <p:nvPr/>
        </p:nvSpPr>
        <p:spPr>
          <a:xfrm>
            <a:off x="2209800" y="838200"/>
            <a:ext cx="6705600" cy="5355312"/>
          </a:xfrm>
          <a:prstGeom prst="rect">
            <a:avLst/>
          </a:prstGeom>
          <a:noFill/>
        </p:spPr>
        <p:txBody>
          <a:bodyPr wrap="square" rtlCol="0">
            <a:spAutoFit/>
          </a:bodyPr>
          <a:lstStyle/>
          <a:p>
            <a:pPr marL="285750" indent="-285750">
              <a:buFont typeface="Arial" pitchFamily="34" charset="0"/>
              <a:buChar char="•"/>
            </a:pPr>
            <a:r>
              <a:rPr lang="en-US" dirty="0" smtClean="0"/>
              <a:t>Micro level integration by the firm</a:t>
            </a:r>
          </a:p>
          <a:p>
            <a:pPr marL="742950" lvl="1" indent="-285750">
              <a:buFont typeface="Arial" pitchFamily="34" charset="0"/>
              <a:buChar char="•"/>
            </a:pPr>
            <a:r>
              <a:rPr lang="en-US" dirty="0" smtClean="0"/>
              <a:t>Relates to individual activities that the firm undertakes both as suppliers and a consumer of </a:t>
            </a:r>
            <a:r>
              <a:rPr lang="en-US" dirty="0" err="1" smtClean="0"/>
              <a:t>labour</a:t>
            </a:r>
            <a:r>
              <a:rPr lang="en-US" dirty="0" smtClean="0"/>
              <a:t> and capital</a:t>
            </a:r>
          </a:p>
          <a:p>
            <a:pPr marL="742950" lvl="1" indent="-285750">
              <a:buFont typeface="Arial" pitchFamily="34" charset="0"/>
              <a:buChar char="•"/>
            </a:pPr>
            <a:r>
              <a:rPr lang="en-US" dirty="0" smtClean="0"/>
              <a:t>The concept of integration helps the firm examine how values can become an integral part of the various activities that they undertake to allocate resources drawn from the society to earn profits</a:t>
            </a:r>
          </a:p>
          <a:p>
            <a:pPr marL="742950" lvl="1" indent="-285750">
              <a:buFont typeface="Arial" pitchFamily="34" charset="0"/>
              <a:buChar char="•"/>
            </a:pPr>
            <a:r>
              <a:rPr lang="en-US" dirty="0" smtClean="0"/>
              <a:t>The individual activities that needs to be viewed in their pursuit for CSR are</a:t>
            </a:r>
          </a:p>
          <a:p>
            <a:pPr marL="1200150" lvl="2" indent="-285750">
              <a:buFont typeface="Arial" pitchFamily="34" charset="0"/>
              <a:buChar char="•"/>
            </a:pPr>
            <a:r>
              <a:rPr lang="en-US" dirty="0" smtClean="0"/>
              <a:t>Position in the stock market</a:t>
            </a:r>
          </a:p>
          <a:p>
            <a:pPr marL="1200150" lvl="2" indent="-285750">
              <a:buFont typeface="Arial" pitchFamily="34" charset="0"/>
              <a:buChar char="•"/>
            </a:pPr>
            <a:r>
              <a:rPr lang="en-US" dirty="0" smtClean="0"/>
              <a:t>Value creation to be judged through</a:t>
            </a:r>
          </a:p>
          <a:p>
            <a:pPr marL="1657350" lvl="3" indent="-285750">
              <a:buFont typeface="Arial" pitchFamily="34" charset="0"/>
              <a:buChar char="•"/>
            </a:pPr>
            <a:r>
              <a:rPr lang="en-US" dirty="0" smtClean="0"/>
              <a:t>Portfolio management</a:t>
            </a:r>
          </a:p>
          <a:p>
            <a:pPr marL="1657350" lvl="3" indent="-285750">
              <a:buFont typeface="Arial" pitchFamily="34" charset="0"/>
              <a:buChar char="•"/>
            </a:pPr>
            <a:r>
              <a:rPr lang="en-US" dirty="0" smtClean="0"/>
              <a:t>Choice between the strategic option</a:t>
            </a:r>
          </a:p>
          <a:p>
            <a:pPr marL="1657350" lvl="3" indent="-285750">
              <a:buFont typeface="Arial" pitchFamily="34" charset="0"/>
              <a:buChar char="•"/>
            </a:pPr>
            <a:r>
              <a:rPr lang="en-US" dirty="0" smtClean="0"/>
              <a:t>Assessment of impact of business plan</a:t>
            </a:r>
          </a:p>
          <a:p>
            <a:pPr marL="1657350" lvl="3" indent="-285750">
              <a:buFont typeface="Arial" pitchFamily="34" charset="0"/>
              <a:buChar char="•"/>
            </a:pPr>
            <a:r>
              <a:rPr lang="en-US" dirty="0" smtClean="0"/>
              <a:t>Target setting and bench marking</a:t>
            </a:r>
          </a:p>
          <a:p>
            <a:pPr marL="1200150" lvl="2" indent="-285750">
              <a:buFont typeface="Arial" pitchFamily="34" charset="0"/>
              <a:buChar char="•"/>
            </a:pPr>
            <a:r>
              <a:rPr lang="en-US" dirty="0" smtClean="0"/>
              <a:t>Analyze resource sourcing, prioritizing and allocating resources</a:t>
            </a:r>
          </a:p>
          <a:p>
            <a:pPr marL="1200150" lvl="2" indent="-285750">
              <a:buFont typeface="Arial" pitchFamily="34" charset="0"/>
              <a:buChar char="•"/>
            </a:pPr>
            <a:endParaRPr lang="en-US" dirty="0" smtClean="0"/>
          </a:p>
          <a:p>
            <a:pPr marL="1200150" lvl="2" indent="-285750">
              <a:buFont typeface="Arial" pitchFamily="34" charset="0"/>
              <a:buChar char="•"/>
            </a:pPr>
            <a:endParaRPr lang="en-US" dirty="0"/>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2" name="Rectangle 1"/>
          <p:cNvSpPr/>
          <p:nvPr/>
        </p:nvSpPr>
        <p:spPr>
          <a:xfrm>
            <a:off x="2209800" y="990600"/>
            <a:ext cx="6705600" cy="5632311"/>
          </a:xfrm>
          <a:prstGeom prst="rect">
            <a:avLst/>
          </a:prstGeom>
        </p:spPr>
        <p:txBody>
          <a:bodyPr wrap="square">
            <a:spAutoFit/>
          </a:bodyPr>
          <a:lstStyle/>
          <a:p>
            <a:pPr marL="1200150" lvl="2" indent="-285750">
              <a:buFont typeface="Arial" pitchFamily="34" charset="0"/>
              <a:buChar char="•"/>
            </a:pPr>
            <a:r>
              <a:rPr lang="en-US" dirty="0"/>
              <a:t>Appraisal of performance and organizational image</a:t>
            </a:r>
          </a:p>
          <a:p>
            <a:pPr marL="1200150" lvl="2" indent="-285750">
              <a:buFont typeface="Arial" pitchFamily="34" charset="0"/>
              <a:buChar char="•"/>
            </a:pPr>
            <a:r>
              <a:rPr lang="en-US" dirty="0"/>
              <a:t>Focus on business and operational strategies that maximize value</a:t>
            </a:r>
          </a:p>
          <a:p>
            <a:pPr marL="1200150" lvl="2" indent="-285750">
              <a:buFont typeface="Arial" pitchFamily="34" charset="0"/>
              <a:buChar char="•"/>
            </a:pPr>
            <a:r>
              <a:rPr lang="en-US" dirty="0"/>
              <a:t>Learn the skills to enhance delegation as well increase accountability and </a:t>
            </a:r>
            <a:r>
              <a:rPr lang="en-US" dirty="0" smtClean="0"/>
              <a:t>responsibility</a:t>
            </a:r>
          </a:p>
          <a:p>
            <a:pPr marL="1200150" lvl="2" indent="-285750">
              <a:buFont typeface="Arial" pitchFamily="34" charset="0"/>
              <a:buChar char="•"/>
            </a:pPr>
            <a:r>
              <a:rPr lang="en-US" dirty="0" smtClean="0"/>
              <a:t>Break down plans in to keep objective, ensure value throughout the organization</a:t>
            </a:r>
          </a:p>
          <a:p>
            <a:pPr marL="1200150" lvl="2" indent="-285750">
              <a:buFont typeface="Arial" pitchFamily="34" charset="0"/>
              <a:buChar char="•"/>
            </a:pPr>
            <a:r>
              <a:rPr lang="en-US" dirty="0" smtClean="0"/>
              <a:t>Provide undiluted support  for difficult but essential long term initiatives </a:t>
            </a:r>
          </a:p>
          <a:p>
            <a:pPr marL="1200150" lvl="2" indent="-285750">
              <a:buFont typeface="Arial" pitchFamily="34" charset="0"/>
              <a:buChar char="•"/>
            </a:pPr>
            <a:r>
              <a:rPr lang="en-US" dirty="0" smtClean="0"/>
              <a:t>Invest in R&amp;D</a:t>
            </a:r>
          </a:p>
          <a:p>
            <a:pPr marL="1200150" lvl="2" indent="-285750">
              <a:buFont typeface="Arial" pitchFamily="34" charset="0"/>
              <a:buChar char="•"/>
            </a:pPr>
            <a:r>
              <a:rPr lang="en-US" dirty="0" smtClean="0"/>
              <a:t>Be transparent about risk and benefits of technology and be open to disruptive innovations</a:t>
            </a:r>
          </a:p>
          <a:p>
            <a:pPr marL="742950" lvl="1" indent="-285750">
              <a:buFont typeface="Arial" pitchFamily="34" charset="0"/>
              <a:buChar char="•"/>
            </a:pPr>
            <a:r>
              <a:rPr lang="en-US" dirty="0" smtClean="0"/>
              <a:t>Macro level integration by the government</a:t>
            </a:r>
          </a:p>
          <a:p>
            <a:pPr marL="1200150" lvl="2" indent="-285750">
              <a:buFont typeface="Arial" pitchFamily="34" charset="0"/>
              <a:buChar char="•"/>
            </a:pPr>
            <a:r>
              <a:rPr lang="en-US" dirty="0" smtClean="0"/>
              <a:t>Refers to national and international level policies that impact business</a:t>
            </a:r>
          </a:p>
          <a:p>
            <a:pPr marL="1200150" lvl="2" indent="-285750">
              <a:buFont typeface="Arial" pitchFamily="34" charset="0"/>
              <a:buChar char="•"/>
            </a:pPr>
            <a:r>
              <a:rPr lang="en-US" dirty="0" smtClean="0"/>
              <a:t>When policy makers become accountable and show responsible behavior while formulating economic policies then CSR becomes easy</a:t>
            </a:r>
          </a:p>
          <a:p>
            <a:pPr marL="1200150" lvl="2" indent="-285750">
              <a:buFont typeface="Arial" pitchFamily="34" charset="0"/>
              <a:buChar char="•"/>
            </a:pPr>
            <a:r>
              <a:rPr lang="en-US" dirty="0" smtClean="0"/>
              <a:t>The immediate areas of implementation are:</a:t>
            </a:r>
          </a:p>
          <a:p>
            <a:pPr lvl="2"/>
            <a:endParaRPr lang="en-US" dirty="0"/>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2" name="Rectangle 1"/>
          <p:cNvSpPr/>
          <p:nvPr/>
        </p:nvSpPr>
        <p:spPr>
          <a:xfrm>
            <a:off x="2209800" y="914400"/>
            <a:ext cx="6705600" cy="3970318"/>
          </a:xfrm>
          <a:prstGeom prst="rect">
            <a:avLst/>
          </a:prstGeom>
        </p:spPr>
        <p:txBody>
          <a:bodyPr wrap="square">
            <a:spAutoFit/>
          </a:bodyPr>
          <a:lstStyle/>
          <a:p>
            <a:pPr marL="1200150" lvl="2" indent="-285750">
              <a:buFont typeface="Arial" pitchFamily="34" charset="0"/>
              <a:buChar char="•"/>
            </a:pPr>
            <a:r>
              <a:rPr lang="en-US" dirty="0"/>
              <a:t>The immediate areas of implementation are</a:t>
            </a:r>
            <a:r>
              <a:rPr lang="en-US" dirty="0" smtClean="0"/>
              <a:t>:</a:t>
            </a:r>
          </a:p>
          <a:p>
            <a:pPr marL="1657350" lvl="3" indent="-285750">
              <a:buFont typeface="Arial" pitchFamily="34" charset="0"/>
              <a:buChar char="•"/>
            </a:pPr>
            <a:r>
              <a:rPr lang="en-US" dirty="0" smtClean="0"/>
              <a:t>Draw long term unambiguous policy framework of target and regulations</a:t>
            </a:r>
          </a:p>
          <a:p>
            <a:pPr marL="1657350" lvl="3" indent="-285750">
              <a:buFont typeface="Arial" pitchFamily="34" charset="0"/>
              <a:buChar char="•"/>
            </a:pPr>
            <a:r>
              <a:rPr lang="en-US" dirty="0" smtClean="0"/>
              <a:t>Establish mandatory minimum standards for public participation, supported by improved incentives and performance appraisal</a:t>
            </a:r>
          </a:p>
          <a:p>
            <a:pPr marL="1657350" lvl="3" indent="-285750">
              <a:buFont typeface="Arial" pitchFamily="34" charset="0"/>
              <a:buChar char="•"/>
            </a:pPr>
            <a:r>
              <a:rPr lang="en-US" dirty="0" smtClean="0"/>
              <a:t>Incorporate public welfare in decision making and each stage of firms policy cycle</a:t>
            </a:r>
          </a:p>
          <a:p>
            <a:pPr marL="1657350" lvl="3" indent="-285750">
              <a:buFont typeface="Arial" pitchFamily="34" charset="0"/>
              <a:buChar char="•"/>
            </a:pPr>
            <a:r>
              <a:rPr lang="en-US" dirty="0" smtClean="0"/>
              <a:t>Improve transparency of governance and operations</a:t>
            </a:r>
          </a:p>
          <a:p>
            <a:pPr marL="1657350" lvl="3" indent="-285750">
              <a:buFont typeface="Arial" pitchFamily="34" charset="0"/>
              <a:buChar char="•"/>
            </a:pPr>
            <a:r>
              <a:rPr lang="en-US" dirty="0" smtClean="0"/>
              <a:t>Expand and protect political space for democratic decision making at the national level</a:t>
            </a:r>
          </a:p>
          <a:p>
            <a:pPr marL="1657350" lvl="3" indent="-285750">
              <a:buFont typeface="Arial" pitchFamily="34" charset="0"/>
              <a:buChar char="•"/>
            </a:pPr>
            <a:r>
              <a:rPr lang="en-US" dirty="0" smtClean="0"/>
              <a:t>Find new and attractive ways to finance social initiatives related to sustainable growth</a:t>
            </a:r>
            <a:endParaRPr lang="en-US" dirty="0"/>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sp>
        <p:nvSpPr>
          <p:cNvPr id="2" name="TextBox 1"/>
          <p:cNvSpPr txBox="1"/>
          <p:nvPr/>
        </p:nvSpPr>
        <p:spPr>
          <a:xfrm>
            <a:off x="2209800" y="838200"/>
            <a:ext cx="6705600" cy="3139321"/>
          </a:xfrm>
          <a:prstGeom prst="rect">
            <a:avLst/>
          </a:prstGeom>
          <a:noFill/>
        </p:spPr>
        <p:txBody>
          <a:bodyPr wrap="square" rtlCol="0">
            <a:spAutoFit/>
          </a:bodyPr>
          <a:lstStyle/>
          <a:p>
            <a:pPr marL="285750" indent="-285750">
              <a:buFont typeface="Arial" pitchFamily="34" charset="0"/>
              <a:buChar char="•"/>
            </a:pPr>
            <a:r>
              <a:rPr lang="en-US" dirty="0" smtClean="0"/>
              <a:t>Integration of CSR at the operations and process level</a:t>
            </a:r>
          </a:p>
          <a:p>
            <a:pPr marL="742950" lvl="1" indent="-285750">
              <a:buFont typeface="Arial" pitchFamily="34" charset="0"/>
              <a:buChar char="•"/>
            </a:pPr>
            <a:r>
              <a:rPr lang="en-US" dirty="0" smtClean="0"/>
              <a:t>See the flow production and operations flowcharts to see if the responsibilities are being handled ethically</a:t>
            </a:r>
          </a:p>
          <a:p>
            <a:pPr marL="742950" lvl="1" indent="-285750">
              <a:buFont typeface="Arial" pitchFamily="34" charset="0"/>
              <a:buChar char="•"/>
            </a:pPr>
            <a:r>
              <a:rPr lang="en-US" dirty="0" smtClean="0"/>
              <a:t>This strategy would ensure</a:t>
            </a:r>
          </a:p>
          <a:p>
            <a:pPr marL="1200150" lvl="2" indent="-285750">
              <a:buFont typeface="Arial" pitchFamily="34" charset="0"/>
              <a:buChar char="•"/>
            </a:pPr>
            <a:r>
              <a:rPr lang="en-US" dirty="0" smtClean="0"/>
              <a:t>Poor substitute of collective bargaining are  not made</a:t>
            </a:r>
          </a:p>
          <a:p>
            <a:pPr marL="1200150" lvl="2" indent="-285750">
              <a:buFont typeface="Arial" pitchFamily="34" charset="0"/>
              <a:buChar char="•"/>
            </a:pPr>
            <a:r>
              <a:rPr lang="en-US" dirty="0" smtClean="0"/>
              <a:t>Remove danger of stakeholders becoming docile and flexible at the cost of profit mongering</a:t>
            </a:r>
          </a:p>
          <a:p>
            <a:pPr marL="1200150" lvl="2" indent="-285750">
              <a:buFont typeface="Arial" pitchFamily="34" charset="0"/>
              <a:buChar char="•"/>
            </a:pPr>
            <a:r>
              <a:rPr lang="en-US" dirty="0" smtClean="0"/>
              <a:t>Long term viability would be addresses because at every stage quality would be scrutinized</a:t>
            </a:r>
          </a:p>
          <a:p>
            <a:pPr marL="1200150" lvl="2" indent="-285750">
              <a:buFont typeface="Arial" pitchFamily="34" charset="0"/>
              <a:buChar char="•"/>
            </a:pPr>
            <a:r>
              <a:rPr lang="en-US" dirty="0" smtClean="0"/>
              <a:t>The potential danger of pseudo NGO can be addressed</a:t>
            </a:r>
          </a:p>
          <a:p>
            <a:pPr lvl="3"/>
            <a:endParaRPr lang="en-US" dirty="0"/>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sp>
        <p:nvSpPr>
          <p:cNvPr id="4" name="Rectangle 3"/>
          <p:cNvSpPr/>
          <p:nvPr/>
        </p:nvSpPr>
        <p:spPr>
          <a:xfrm>
            <a:off x="2286000" y="914400"/>
            <a:ext cx="6629400" cy="3416320"/>
          </a:xfrm>
          <a:prstGeom prst="rect">
            <a:avLst/>
          </a:prstGeom>
        </p:spPr>
        <p:txBody>
          <a:bodyPr wrap="square">
            <a:spAutoFit/>
          </a:bodyPr>
          <a:lstStyle/>
          <a:p>
            <a:pPr marL="742950" lvl="1" indent="-285750">
              <a:buFont typeface="Arial" pitchFamily="34" charset="0"/>
              <a:buChar char="•"/>
            </a:pPr>
            <a:r>
              <a:rPr lang="en-US" dirty="0"/>
              <a:t>Importance of flow chart</a:t>
            </a:r>
          </a:p>
          <a:p>
            <a:pPr marL="1200150" lvl="2" indent="-285750">
              <a:buFont typeface="Arial" pitchFamily="34" charset="0"/>
              <a:buChar char="•"/>
            </a:pPr>
            <a:r>
              <a:rPr lang="en-US" dirty="0"/>
              <a:t>Give an overview of all activities</a:t>
            </a:r>
          </a:p>
          <a:p>
            <a:pPr marL="1200150" lvl="2" indent="-285750">
              <a:buFont typeface="Arial" pitchFamily="34" charset="0"/>
              <a:buChar char="•"/>
            </a:pPr>
            <a:r>
              <a:rPr lang="en-US" dirty="0"/>
              <a:t>Is the building CSR ate every level</a:t>
            </a:r>
          </a:p>
          <a:p>
            <a:pPr marL="1200150" lvl="2" indent="-285750">
              <a:buFont typeface="Arial" pitchFamily="34" charset="0"/>
              <a:buChar char="•"/>
            </a:pPr>
            <a:r>
              <a:rPr lang="en-US" dirty="0"/>
              <a:t>The firm can start by doing the following</a:t>
            </a:r>
          </a:p>
          <a:p>
            <a:pPr marL="1657350" lvl="3" indent="-285750">
              <a:buFont typeface="Arial" pitchFamily="34" charset="0"/>
              <a:buChar char="•"/>
            </a:pPr>
            <a:r>
              <a:rPr lang="en-US" dirty="0" smtClean="0"/>
              <a:t>Resources</a:t>
            </a:r>
            <a:endParaRPr lang="en-US" dirty="0"/>
          </a:p>
          <a:p>
            <a:pPr marL="1657350" lvl="3" indent="-285750">
              <a:buFont typeface="Arial" pitchFamily="34" charset="0"/>
              <a:buChar char="•"/>
            </a:pPr>
            <a:r>
              <a:rPr lang="en-US" dirty="0"/>
              <a:t>Production </a:t>
            </a:r>
            <a:r>
              <a:rPr lang="en-US" dirty="0" smtClean="0"/>
              <a:t>processes</a:t>
            </a:r>
          </a:p>
          <a:p>
            <a:pPr marL="1657350" lvl="3" indent="-285750">
              <a:buFont typeface="Arial" pitchFamily="34" charset="0"/>
              <a:buChar char="•"/>
            </a:pPr>
            <a:r>
              <a:rPr lang="en-US" dirty="0" smtClean="0"/>
              <a:t>Production of goods</a:t>
            </a:r>
          </a:p>
          <a:p>
            <a:pPr marL="1657350" lvl="3" indent="-285750">
              <a:buFont typeface="Arial" pitchFamily="34" charset="0"/>
              <a:buChar char="•"/>
            </a:pPr>
            <a:r>
              <a:rPr lang="en-US" dirty="0" smtClean="0"/>
              <a:t>Planning</a:t>
            </a:r>
          </a:p>
          <a:p>
            <a:pPr marL="1657350" lvl="3" indent="-285750">
              <a:buFont typeface="Arial" pitchFamily="34" charset="0"/>
              <a:buChar char="•"/>
            </a:pPr>
            <a:r>
              <a:rPr lang="en-US" dirty="0" smtClean="0"/>
              <a:t>Organizing</a:t>
            </a:r>
          </a:p>
          <a:p>
            <a:pPr marL="1657350" lvl="3" indent="-285750">
              <a:buFont typeface="Arial" pitchFamily="34" charset="0"/>
              <a:buChar char="•"/>
            </a:pPr>
            <a:r>
              <a:rPr lang="en-US" dirty="0" smtClean="0"/>
              <a:t>Control</a:t>
            </a:r>
          </a:p>
          <a:p>
            <a:pPr marL="1657350" lvl="3" indent="-285750">
              <a:buFont typeface="Arial" pitchFamily="34" charset="0"/>
              <a:buChar char="•"/>
            </a:pPr>
            <a:r>
              <a:rPr lang="en-US" dirty="0" smtClean="0"/>
              <a:t>Operations</a:t>
            </a:r>
          </a:p>
          <a:p>
            <a:pPr marL="1657350" lvl="3" indent="-285750">
              <a:buFont typeface="Arial" pitchFamily="34" charset="0"/>
              <a:buChar char="•"/>
            </a:pPr>
            <a:r>
              <a:rPr lang="en-US" dirty="0" smtClean="0"/>
              <a:t>Human resource</a:t>
            </a:r>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14</a:t>
            </a:fld>
            <a:endParaRPr lang="en-US"/>
          </a:p>
        </p:txBody>
      </p:sp>
      <p:sp>
        <p:nvSpPr>
          <p:cNvPr id="2" name="TextBox 1"/>
          <p:cNvSpPr txBox="1"/>
          <p:nvPr/>
        </p:nvSpPr>
        <p:spPr>
          <a:xfrm>
            <a:off x="2209800" y="990600"/>
            <a:ext cx="6705600" cy="4524315"/>
          </a:xfrm>
          <a:prstGeom prst="rect">
            <a:avLst/>
          </a:prstGeom>
          <a:noFill/>
        </p:spPr>
        <p:txBody>
          <a:bodyPr wrap="square" rtlCol="0">
            <a:spAutoFit/>
          </a:bodyPr>
          <a:lstStyle/>
          <a:p>
            <a:pPr marL="285750" indent="-285750">
              <a:buFont typeface="Arial" pitchFamily="34" charset="0"/>
              <a:buChar char="•"/>
            </a:pPr>
            <a:r>
              <a:rPr lang="en-US" dirty="0" smtClean="0"/>
              <a:t>Intermediate national ideology</a:t>
            </a:r>
          </a:p>
          <a:p>
            <a:pPr marL="742950" lvl="1" indent="-285750">
              <a:buFont typeface="Arial" pitchFamily="34" charset="0"/>
              <a:buChar char="•"/>
            </a:pPr>
            <a:r>
              <a:rPr lang="en-US" dirty="0" smtClean="0"/>
              <a:t>CSR becomes difficult when companies maintain and build facilities in countries without the appreciation of the natural cultures and history</a:t>
            </a:r>
          </a:p>
          <a:p>
            <a:pPr marL="742950" lvl="1" indent="-285750">
              <a:buFont typeface="Arial" pitchFamily="34" charset="0"/>
              <a:buChar char="•"/>
            </a:pPr>
            <a:r>
              <a:rPr lang="en-US" dirty="0" smtClean="0"/>
              <a:t>The relation between the culture and the CSR depends upon the size of the company</a:t>
            </a:r>
          </a:p>
          <a:p>
            <a:pPr marL="742950" lvl="1" indent="-285750">
              <a:buFont typeface="Arial" pitchFamily="34" charset="0"/>
              <a:buChar char="•"/>
            </a:pPr>
            <a:r>
              <a:rPr lang="en-US" dirty="0" smtClean="0"/>
              <a:t>Companies  have to be actively committed to a sustainable improvement in the macro environment situation and introduce measure that go beyond statutory requirements on the countries in which they operate</a:t>
            </a:r>
          </a:p>
          <a:p>
            <a:pPr marL="742950" lvl="1" indent="-285750">
              <a:buFont typeface="Arial" pitchFamily="34" charset="0"/>
              <a:buChar char="•"/>
            </a:pPr>
            <a:r>
              <a:rPr lang="en-US" dirty="0" smtClean="0"/>
              <a:t>Statutory regulations</a:t>
            </a:r>
          </a:p>
          <a:p>
            <a:pPr marL="1657350" lvl="3" indent="-285750">
              <a:buFont typeface="Arial" pitchFamily="34" charset="0"/>
              <a:buChar char="•"/>
            </a:pPr>
            <a:r>
              <a:rPr lang="en-US" dirty="0" smtClean="0"/>
              <a:t>Should take in to account the socio economic situation</a:t>
            </a:r>
          </a:p>
          <a:p>
            <a:pPr marL="1657350" lvl="3" indent="-285750">
              <a:buFont typeface="Arial" pitchFamily="34" charset="0"/>
              <a:buChar char="•"/>
            </a:pPr>
            <a:r>
              <a:rPr lang="en-US" dirty="0" smtClean="0"/>
              <a:t>The reason that high social responsibility standards may not be immediately possible in developing countries. This is because</a:t>
            </a:r>
            <a:endParaRPr lang="en-US" dirty="0"/>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15</a:t>
            </a:fld>
            <a:endParaRPr lang="en-US"/>
          </a:p>
        </p:txBody>
      </p:sp>
      <p:sp>
        <p:nvSpPr>
          <p:cNvPr id="2" name="TextBox 1"/>
          <p:cNvSpPr txBox="1"/>
          <p:nvPr/>
        </p:nvSpPr>
        <p:spPr>
          <a:xfrm>
            <a:off x="2209800" y="914400"/>
            <a:ext cx="6705600" cy="2862322"/>
          </a:xfrm>
          <a:prstGeom prst="rect">
            <a:avLst/>
          </a:prstGeom>
          <a:noFill/>
        </p:spPr>
        <p:txBody>
          <a:bodyPr wrap="square" rtlCol="0">
            <a:spAutoFit/>
          </a:bodyPr>
          <a:lstStyle/>
          <a:p>
            <a:pPr marL="285750" indent="-285750">
              <a:buFont typeface="Arial" pitchFamily="34" charset="0"/>
              <a:buChar char="•"/>
            </a:pPr>
            <a:r>
              <a:rPr lang="en-US" dirty="0" smtClean="0"/>
              <a:t>Danger of stereotyping</a:t>
            </a:r>
          </a:p>
          <a:p>
            <a:pPr marL="742950" lvl="1" indent="-285750">
              <a:buFont typeface="Arial" pitchFamily="34" charset="0"/>
              <a:buChar char="•"/>
            </a:pPr>
            <a:r>
              <a:rPr lang="en-US" dirty="0" smtClean="0"/>
              <a:t>To create an environment at the national level </a:t>
            </a:r>
          </a:p>
          <a:p>
            <a:pPr marL="1200150" lvl="2" indent="-285750">
              <a:buFont typeface="Arial" pitchFamily="34" charset="0"/>
              <a:buChar char="•"/>
            </a:pPr>
            <a:r>
              <a:rPr lang="en-US" dirty="0" smtClean="0"/>
              <a:t>Mistake of copying system</a:t>
            </a:r>
          </a:p>
          <a:p>
            <a:pPr marL="1200150" lvl="2" indent="-285750">
              <a:buFont typeface="Arial" pitchFamily="34" charset="0"/>
              <a:buChar char="•"/>
            </a:pPr>
            <a:r>
              <a:rPr lang="en-US" dirty="0" smtClean="0"/>
              <a:t>Stereotyping is bracketing problems and solutions under a common frame because theoretically they look similar</a:t>
            </a:r>
          </a:p>
          <a:p>
            <a:pPr marL="1200150" lvl="2" indent="-285750">
              <a:buFont typeface="Arial" pitchFamily="34" charset="0"/>
              <a:buChar char="•"/>
            </a:pPr>
            <a:r>
              <a:rPr lang="en-US" dirty="0" smtClean="0"/>
              <a:t>The reality is when we analyze the problem at the practical level and try to implement solution, stark differences and challenges are revealed</a:t>
            </a:r>
          </a:p>
          <a:p>
            <a:pPr marL="1200150" lvl="2" indent="-285750">
              <a:buFont typeface="Arial" pitchFamily="34" charset="0"/>
              <a:buChar char="•"/>
            </a:pPr>
            <a:r>
              <a:rPr lang="en-US" dirty="0" smtClean="0"/>
              <a:t>Example: poverty</a:t>
            </a:r>
          </a:p>
          <a:p>
            <a:pPr marL="1200150" lvl="2" indent="-285750">
              <a:buFont typeface="Arial" pitchFamily="34" charset="0"/>
              <a:buChar char="•"/>
            </a:pPr>
            <a:endParaRPr lang="en-US" dirty="0"/>
          </a:p>
        </p:txBody>
      </p:sp>
    </p:spTree>
    <p:extLst>
      <p:ext uri="{BB962C8B-B14F-4D97-AF65-F5344CB8AC3E}">
        <p14:creationId xmlns:p14="http://schemas.microsoft.com/office/powerpoint/2010/main" xmlns="" val="557036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16</a:t>
            </a:fld>
            <a:endParaRPr lang="en-US"/>
          </a:p>
        </p:txBody>
      </p:sp>
      <p:sp>
        <p:nvSpPr>
          <p:cNvPr id="2" name="TextBox 1"/>
          <p:cNvSpPr txBox="1"/>
          <p:nvPr/>
        </p:nvSpPr>
        <p:spPr>
          <a:xfrm>
            <a:off x="2209800" y="914400"/>
            <a:ext cx="6705600" cy="5078313"/>
          </a:xfrm>
          <a:prstGeom prst="rect">
            <a:avLst/>
          </a:prstGeom>
          <a:noFill/>
        </p:spPr>
        <p:txBody>
          <a:bodyPr wrap="square" rtlCol="0">
            <a:spAutoFit/>
          </a:bodyPr>
          <a:lstStyle/>
          <a:p>
            <a:pPr marL="285750" indent="-285750">
              <a:buFont typeface="Arial" pitchFamily="34" charset="0"/>
              <a:buChar char="•"/>
            </a:pPr>
            <a:r>
              <a:rPr lang="en-US" dirty="0" smtClean="0"/>
              <a:t>Outer global ideology</a:t>
            </a:r>
          </a:p>
          <a:p>
            <a:pPr marL="742950" lvl="1" indent="-285750">
              <a:buFont typeface="Arial" pitchFamily="34" charset="0"/>
              <a:buChar char="•"/>
            </a:pPr>
            <a:r>
              <a:rPr lang="en-US" dirty="0" smtClean="0"/>
              <a:t>Standards laid by UN and ILO have to be practiced</a:t>
            </a:r>
          </a:p>
          <a:p>
            <a:pPr marL="742950" lvl="1" indent="-285750">
              <a:buFont typeface="Arial" pitchFamily="34" charset="0"/>
              <a:buChar char="•"/>
            </a:pPr>
            <a:r>
              <a:rPr lang="en-US" dirty="0" smtClean="0"/>
              <a:t>Conflict issues are</a:t>
            </a:r>
          </a:p>
          <a:p>
            <a:pPr marL="1200150" lvl="2" indent="-285750">
              <a:buFont typeface="Arial" pitchFamily="34" charset="0"/>
              <a:buChar char="•"/>
            </a:pPr>
            <a:r>
              <a:rPr lang="en-US" dirty="0" smtClean="0"/>
              <a:t>Collective bargaining</a:t>
            </a:r>
          </a:p>
          <a:p>
            <a:pPr marL="1200150" lvl="2" indent="-285750">
              <a:buFont typeface="Arial" pitchFamily="34" charset="0"/>
              <a:buChar char="•"/>
            </a:pPr>
            <a:r>
              <a:rPr lang="en-US" dirty="0" smtClean="0"/>
              <a:t>Gender equality</a:t>
            </a:r>
          </a:p>
          <a:p>
            <a:pPr marL="1200150" lvl="2" indent="-285750">
              <a:buFont typeface="Arial" pitchFamily="34" charset="0"/>
              <a:buChar char="•"/>
            </a:pPr>
            <a:r>
              <a:rPr lang="en-US" dirty="0" smtClean="0"/>
              <a:t>Human rights</a:t>
            </a:r>
          </a:p>
          <a:p>
            <a:pPr marL="1200150" lvl="2" indent="-285750">
              <a:buFont typeface="Arial" pitchFamily="34" charset="0"/>
              <a:buChar char="•"/>
            </a:pPr>
            <a:r>
              <a:rPr lang="en-US" dirty="0" smtClean="0"/>
              <a:t>Environmental protection</a:t>
            </a:r>
          </a:p>
          <a:p>
            <a:pPr marL="1200150" lvl="2" indent="-285750">
              <a:buFont typeface="Arial" pitchFamily="34" charset="0"/>
              <a:buChar char="•"/>
            </a:pPr>
            <a:r>
              <a:rPr lang="en-US" dirty="0" smtClean="0"/>
              <a:t>Free trade</a:t>
            </a:r>
          </a:p>
          <a:p>
            <a:pPr marL="1200150" lvl="2" indent="-285750">
              <a:buFont typeface="Arial" pitchFamily="34" charset="0"/>
              <a:buChar char="•"/>
            </a:pPr>
            <a:r>
              <a:rPr lang="en-US" dirty="0" smtClean="0"/>
              <a:t>Financial transparency</a:t>
            </a:r>
          </a:p>
          <a:p>
            <a:pPr marL="1200150" lvl="2" indent="-285750">
              <a:buFont typeface="Arial" pitchFamily="34" charset="0"/>
              <a:buChar char="•"/>
            </a:pPr>
            <a:r>
              <a:rPr lang="en-US" dirty="0" smtClean="0"/>
              <a:t>Corporate governance</a:t>
            </a:r>
          </a:p>
          <a:p>
            <a:pPr marL="742950" lvl="1" indent="-285750">
              <a:buFont typeface="Arial" pitchFamily="34" charset="0"/>
              <a:buChar char="•"/>
            </a:pPr>
            <a:r>
              <a:rPr lang="en-US" dirty="0" smtClean="0"/>
              <a:t>To overcome conflict in addition to CSR, and understanding cultural relativism, the issue of economic justice have to be taken up</a:t>
            </a:r>
          </a:p>
          <a:p>
            <a:pPr marL="742950" lvl="1" indent="-285750">
              <a:buFont typeface="Arial" pitchFamily="34" charset="0"/>
              <a:buChar char="•"/>
            </a:pPr>
            <a:r>
              <a:rPr lang="en-US" dirty="0" smtClean="0"/>
              <a:t>Need balance between total control and absolute laissez faire at the macro level</a:t>
            </a:r>
          </a:p>
          <a:p>
            <a:pPr marL="742950" lvl="1" indent="-285750">
              <a:buFont typeface="Arial" pitchFamily="34" charset="0"/>
              <a:buChar char="•"/>
            </a:pPr>
            <a:r>
              <a:rPr lang="en-US" dirty="0" smtClean="0"/>
              <a:t>International bodies have to be involved in brining social justice and economic welfare in an accountable and transparent manner</a:t>
            </a:r>
            <a:endParaRPr lang="en-US" dirty="0"/>
          </a:p>
        </p:txBody>
      </p:sp>
    </p:spTree>
    <p:extLst>
      <p:ext uri="{BB962C8B-B14F-4D97-AF65-F5344CB8AC3E}">
        <p14:creationId xmlns:p14="http://schemas.microsoft.com/office/powerpoint/2010/main" xmlns="" val="28193284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17</a:t>
            </a:fld>
            <a:endParaRPr lang="en-US"/>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914400"/>
            <a:ext cx="7827963" cy="541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1216932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18</a:t>
            </a:fld>
            <a:endParaRPr lang="en-US"/>
          </a:p>
        </p:txBody>
      </p:sp>
      <p:sp>
        <p:nvSpPr>
          <p:cNvPr id="2" name="TextBox 1"/>
          <p:cNvSpPr txBox="1"/>
          <p:nvPr/>
        </p:nvSpPr>
        <p:spPr>
          <a:xfrm>
            <a:off x="2209800" y="914400"/>
            <a:ext cx="6705600" cy="2862322"/>
          </a:xfrm>
          <a:prstGeom prst="rect">
            <a:avLst/>
          </a:prstGeom>
          <a:noFill/>
        </p:spPr>
        <p:txBody>
          <a:bodyPr wrap="square" rtlCol="0">
            <a:spAutoFit/>
          </a:bodyPr>
          <a:lstStyle/>
          <a:p>
            <a:r>
              <a:rPr lang="en-US" dirty="0" smtClean="0"/>
              <a:t>Creating an implementation framework</a:t>
            </a:r>
          </a:p>
          <a:p>
            <a:pPr marL="285750" indent="-285750">
              <a:buFont typeface="Arial" pitchFamily="34" charset="0"/>
              <a:buChar char="•"/>
            </a:pPr>
            <a:r>
              <a:rPr lang="en-US" dirty="0" smtClean="0"/>
              <a:t>The strategy needs to build the CSR structure that helps analyze risks and build trusts so that profits can be earned</a:t>
            </a:r>
          </a:p>
          <a:p>
            <a:pPr marL="285750" indent="-285750">
              <a:buFont typeface="Arial" pitchFamily="34" charset="0"/>
              <a:buChar char="•"/>
            </a:pPr>
            <a:r>
              <a:rPr lang="en-US" dirty="0" smtClean="0"/>
              <a:t>This can be visualized at different levels of value implementation</a:t>
            </a:r>
          </a:p>
          <a:p>
            <a:pPr marL="285750" indent="-285750">
              <a:buFont typeface="Arial" pitchFamily="34" charset="0"/>
              <a:buChar char="•"/>
            </a:pPr>
            <a:r>
              <a:rPr lang="en-US" dirty="0" smtClean="0"/>
              <a:t>Inner circle is where the values are entrenched</a:t>
            </a:r>
          </a:p>
          <a:p>
            <a:pPr marL="285750" indent="-285750">
              <a:buFont typeface="Arial" pitchFamily="34" charset="0"/>
              <a:buChar char="•"/>
            </a:pPr>
            <a:r>
              <a:rPr lang="en-US" dirty="0" smtClean="0"/>
              <a:t>Second circle is where the application of the values occur</a:t>
            </a:r>
          </a:p>
          <a:p>
            <a:pPr marL="285750" indent="-285750">
              <a:buFont typeface="Arial" pitchFamily="34" charset="0"/>
              <a:buChar char="•"/>
            </a:pPr>
            <a:r>
              <a:rPr lang="en-US" dirty="0" smtClean="0"/>
              <a:t>Third is the layer of rules, structures, systems, processes and codes that are put in place</a:t>
            </a:r>
          </a:p>
          <a:p>
            <a:pPr marL="285750" indent="-285750">
              <a:buFont typeface="Arial" pitchFamily="34" charset="0"/>
              <a:buChar char="•"/>
            </a:pPr>
            <a:r>
              <a:rPr lang="en-US" dirty="0" smtClean="0"/>
              <a:t>Leader journey</a:t>
            </a:r>
          </a:p>
          <a:p>
            <a:r>
              <a:rPr lang="en-US" dirty="0"/>
              <a:t>	</a:t>
            </a:r>
          </a:p>
        </p:txBody>
      </p:sp>
    </p:spTree>
    <p:extLst>
      <p:ext uri="{BB962C8B-B14F-4D97-AF65-F5344CB8AC3E}">
        <p14:creationId xmlns:p14="http://schemas.microsoft.com/office/powerpoint/2010/main" xmlns="" val="34229048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19</a:t>
            </a:fld>
            <a:endParaRPr lang="en-US"/>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86000" y="912813"/>
            <a:ext cx="6096000" cy="50323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702306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20</a:t>
            </a:fld>
            <a:endParaRPr lang="en-US"/>
          </a:p>
        </p:txBody>
      </p:sp>
      <p:sp>
        <p:nvSpPr>
          <p:cNvPr id="3" name="TextBox 2"/>
          <p:cNvSpPr txBox="1"/>
          <p:nvPr/>
        </p:nvSpPr>
        <p:spPr>
          <a:xfrm>
            <a:off x="2209800" y="914400"/>
            <a:ext cx="6705600" cy="6186309"/>
          </a:xfrm>
          <a:prstGeom prst="rect">
            <a:avLst/>
          </a:prstGeom>
          <a:noFill/>
        </p:spPr>
        <p:txBody>
          <a:bodyPr wrap="square" rtlCol="0">
            <a:spAutoFit/>
          </a:bodyPr>
          <a:lstStyle/>
          <a:p>
            <a:pPr marL="285750" indent="-285750">
              <a:buFont typeface="Arial" pitchFamily="34" charset="0"/>
              <a:buChar char="•"/>
            </a:pPr>
            <a:r>
              <a:rPr lang="en-US" dirty="0" smtClean="0"/>
              <a:t>The training approach for value implementation should follow three simple stages (evaluation of risk and opportunities will be easy)</a:t>
            </a:r>
          </a:p>
          <a:p>
            <a:pPr marL="285750" indent="-285750">
              <a:buFont typeface="Arial" pitchFamily="34" charset="0"/>
              <a:buChar char="•"/>
            </a:pPr>
            <a:r>
              <a:rPr lang="en-US" dirty="0" smtClean="0"/>
              <a:t>Information sharing</a:t>
            </a:r>
          </a:p>
          <a:p>
            <a:pPr marL="742950" lvl="1" indent="-285750">
              <a:buFont typeface="Arial" pitchFamily="34" charset="0"/>
              <a:buChar char="•"/>
            </a:pPr>
            <a:r>
              <a:rPr lang="en-US" dirty="0" smtClean="0"/>
              <a:t>Organization values</a:t>
            </a:r>
          </a:p>
          <a:p>
            <a:pPr marL="742950" lvl="1" indent="-285750">
              <a:buFont typeface="Arial" pitchFamily="34" charset="0"/>
              <a:buChar char="•"/>
            </a:pPr>
            <a:r>
              <a:rPr lang="en-US" dirty="0" smtClean="0"/>
              <a:t>Vision and mission</a:t>
            </a:r>
          </a:p>
          <a:p>
            <a:pPr marL="742950" lvl="1" indent="-285750">
              <a:buFont typeface="Arial" pitchFamily="34" charset="0"/>
              <a:buChar char="•"/>
            </a:pPr>
            <a:r>
              <a:rPr lang="en-US" dirty="0" smtClean="0"/>
              <a:t>Cultural briefing</a:t>
            </a:r>
          </a:p>
          <a:p>
            <a:pPr marL="742950" lvl="1" indent="-285750">
              <a:buFont typeface="Arial" pitchFamily="34" charset="0"/>
              <a:buChar char="•"/>
            </a:pPr>
            <a:r>
              <a:rPr lang="en-US" dirty="0" smtClean="0"/>
              <a:t>Tolerance/intolerance of ethical activities</a:t>
            </a:r>
          </a:p>
          <a:p>
            <a:pPr marL="742950" lvl="1" indent="-285750">
              <a:buFont typeface="Arial" pitchFamily="34" charset="0"/>
              <a:buChar char="•"/>
            </a:pPr>
            <a:r>
              <a:rPr lang="en-US" dirty="0" smtClean="0"/>
              <a:t>Zero tolerance</a:t>
            </a:r>
          </a:p>
          <a:p>
            <a:pPr marL="285750" indent="-285750">
              <a:buFont typeface="Arial" pitchFamily="34" charset="0"/>
              <a:buChar char="•"/>
            </a:pPr>
            <a:r>
              <a:rPr lang="en-US" dirty="0" smtClean="0"/>
              <a:t>Checking effectiveness</a:t>
            </a:r>
          </a:p>
          <a:p>
            <a:pPr marL="742950" lvl="1" indent="-285750">
              <a:buFont typeface="Arial" pitchFamily="34" charset="0"/>
              <a:buChar char="•"/>
            </a:pPr>
            <a:r>
              <a:rPr lang="en-US" dirty="0" smtClean="0"/>
              <a:t>Reminder of values, vision and mission</a:t>
            </a:r>
          </a:p>
          <a:p>
            <a:pPr marL="742950" lvl="1" indent="-285750">
              <a:buFont typeface="Arial" pitchFamily="34" charset="0"/>
              <a:buChar char="•"/>
            </a:pPr>
            <a:r>
              <a:rPr lang="en-US" dirty="0" smtClean="0"/>
              <a:t>Problem faced and solved</a:t>
            </a:r>
          </a:p>
          <a:p>
            <a:pPr marL="742950" lvl="1" indent="-285750">
              <a:buFont typeface="Arial" pitchFamily="34" charset="0"/>
              <a:buChar char="•"/>
            </a:pPr>
            <a:r>
              <a:rPr lang="en-US" dirty="0" smtClean="0"/>
              <a:t>Critical decisions should be supported by values</a:t>
            </a:r>
          </a:p>
          <a:p>
            <a:pPr marL="742950" lvl="1" indent="-285750">
              <a:buFont typeface="Arial" pitchFamily="34" charset="0"/>
              <a:buChar char="•"/>
            </a:pPr>
            <a:r>
              <a:rPr lang="en-US" dirty="0" smtClean="0"/>
              <a:t>Training in ethics</a:t>
            </a:r>
          </a:p>
          <a:p>
            <a:pPr marL="742950" lvl="1" indent="-285750">
              <a:buFont typeface="Arial" pitchFamily="34" charset="0"/>
              <a:buChar char="•"/>
            </a:pPr>
            <a:r>
              <a:rPr lang="en-US" dirty="0" smtClean="0"/>
              <a:t>Learning to assimilate ethics at workplace</a:t>
            </a:r>
          </a:p>
          <a:p>
            <a:pPr marL="285750" indent="-285750">
              <a:buFont typeface="Arial" pitchFamily="34" charset="0"/>
              <a:buChar char="•"/>
            </a:pPr>
            <a:r>
              <a:rPr lang="en-US" dirty="0" smtClean="0"/>
              <a:t>Integration approach</a:t>
            </a:r>
          </a:p>
          <a:p>
            <a:pPr marL="742950" lvl="1" indent="-285750">
              <a:buFont typeface="Arial" pitchFamily="34" charset="0"/>
              <a:buChar char="•"/>
            </a:pPr>
            <a:r>
              <a:rPr lang="en-US" dirty="0" smtClean="0"/>
              <a:t>Formation of an assessment center</a:t>
            </a:r>
          </a:p>
          <a:p>
            <a:pPr marL="742950" lvl="1" indent="-285750">
              <a:buFont typeface="Arial" pitchFamily="34" charset="0"/>
              <a:buChar char="•"/>
            </a:pPr>
            <a:r>
              <a:rPr lang="en-US" dirty="0" smtClean="0"/>
              <a:t>Real on the job experience</a:t>
            </a:r>
          </a:p>
          <a:p>
            <a:pPr marL="742950" lvl="1" indent="-285750">
              <a:buFont typeface="Arial" pitchFamily="34" charset="0"/>
              <a:buChar char="•"/>
            </a:pPr>
            <a:r>
              <a:rPr lang="en-US" dirty="0" smtClean="0"/>
              <a:t>Analysis of response</a:t>
            </a:r>
          </a:p>
          <a:p>
            <a:pPr marL="742950" lvl="1" indent="-285750">
              <a:buFont typeface="Arial" pitchFamily="34" charset="0"/>
              <a:buChar char="•"/>
            </a:pPr>
            <a:r>
              <a:rPr lang="en-US" dirty="0" smtClean="0"/>
              <a:t>Developing sensitivity</a:t>
            </a:r>
          </a:p>
          <a:p>
            <a:pPr marL="742950" lvl="1" indent="-285750">
              <a:buFont typeface="Arial" pitchFamily="34" charset="0"/>
              <a:buChar char="•"/>
            </a:pPr>
            <a:r>
              <a:rPr lang="en-US" dirty="0" smtClean="0"/>
              <a:t>Appreciating differences</a:t>
            </a:r>
          </a:p>
          <a:p>
            <a:endParaRPr lang="en-US" dirty="0"/>
          </a:p>
        </p:txBody>
      </p:sp>
    </p:spTree>
    <p:extLst>
      <p:ext uri="{BB962C8B-B14F-4D97-AF65-F5344CB8AC3E}">
        <p14:creationId xmlns:p14="http://schemas.microsoft.com/office/powerpoint/2010/main" xmlns="" val="312330321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21</a:t>
            </a:fld>
            <a:endParaRPr lang="en-US"/>
          </a:p>
        </p:txBody>
      </p:sp>
      <p:sp>
        <p:nvSpPr>
          <p:cNvPr id="2" name="TextBox 1"/>
          <p:cNvSpPr txBox="1"/>
          <p:nvPr/>
        </p:nvSpPr>
        <p:spPr>
          <a:xfrm>
            <a:off x="2209800" y="838200"/>
            <a:ext cx="6705600" cy="369332"/>
          </a:xfrm>
          <a:prstGeom prst="rect">
            <a:avLst/>
          </a:prstGeom>
          <a:noFill/>
        </p:spPr>
        <p:txBody>
          <a:bodyPr wrap="square" rtlCol="0">
            <a:spAutoFit/>
          </a:bodyPr>
          <a:lstStyle/>
          <a:p>
            <a:pPr marL="285750" indent="-285750">
              <a:buFont typeface="Arial" pitchFamily="34" charset="0"/>
              <a:buChar char="•"/>
            </a:pPr>
            <a:endParaRPr lang="en-US" dirty="0"/>
          </a:p>
        </p:txBody>
      </p:sp>
      <p:sp>
        <p:nvSpPr>
          <p:cNvPr id="3" name="TextBox 2"/>
          <p:cNvSpPr txBox="1"/>
          <p:nvPr/>
        </p:nvSpPr>
        <p:spPr>
          <a:xfrm>
            <a:off x="2209800" y="1022866"/>
            <a:ext cx="6553200" cy="2031325"/>
          </a:xfrm>
          <a:prstGeom prst="rect">
            <a:avLst/>
          </a:prstGeom>
          <a:noFill/>
        </p:spPr>
        <p:txBody>
          <a:bodyPr wrap="square" rtlCol="0">
            <a:spAutoFit/>
          </a:bodyPr>
          <a:lstStyle/>
          <a:p>
            <a:pPr marL="285750" indent="-285750">
              <a:buFont typeface="Arial" pitchFamily="34" charset="0"/>
              <a:buChar char="•"/>
            </a:pPr>
            <a:r>
              <a:rPr lang="en-US" dirty="0" smtClean="0"/>
              <a:t>The usual method of taking CSR decisions are result, duties and moral obligation dependent</a:t>
            </a:r>
          </a:p>
          <a:p>
            <a:pPr marL="285750" indent="-285750">
              <a:buFont typeface="Arial" pitchFamily="34" charset="0"/>
              <a:buChar char="•"/>
            </a:pPr>
            <a:r>
              <a:rPr lang="en-US" dirty="0" smtClean="0"/>
              <a:t>Manager gets confused if analysis is from cultural perspective</a:t>
            </a:r>
          </a:p>
          <a:p>
            <a:pPr marL="285750" indent="-285750">
              <a:buFont typeface="Arial" pitchFamily="34" charset="0"/>
              <a:buChar char="•"/>
            </a:pPr>
            <a:r>
              <a:rPr lang="en-US" dirty="0" smtClean="0"/>
              <a:t>Long term value creation should be the practical objective of all businesses</a:t>
            </a:r>
          </a:p>
          <a:p>
            <a:pPr marL="285750" indent="-285750">
              <a:buFont typeface="Arial" pitchFamily="34" charset="0"/>
              <a:buChar char="•"/>
            </a:pPr>
            <a:r>
              <a:rPr lang="en-US" dirty="0" smtClean="0"/>
              <a:t>This can be understood through</a:t>
            </a:r>
          </a:p>
          <a:p>
            <a:endParaRPr lang="en-US" dirty="0"/>
          </a:p>
        </p:txBody>
      </p:sp>
    </p:spTree>
    <p:extLst>
      <p:ext uri="{BB962C8B-B14F-4D97-AF65-F5344CB8AC3E}">
        <p14:creationId xmlns:p14="http://schemas.microsoft.com/office/powerpoint/2010/main" xmlns="" val="11141097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22</a:t>
            </a:fld>
            <a:endParaRPr lang="en-US"/>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078037" y="723900"/>
            <a:ext cx="6837363" cy="54102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7057664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23</a:t>
            </a:fld>
            <a:endParaRPr lang="en-US"/>
          </a:p>
        </p:txBody>
      </p:sp>
      <p:sp>
        <p:nvSpPr>
          <p:cNvPr id="2" name="TextBox 1"/>
          <p:cNvSpPr txBox="1"/>
          <p:nvPr/>
        </p:nvSpPr>
        <p:spPr>
          <a:xfrm>
            <a:off x="2209800" y="1066800"/>
            <a:ext cx="6705600" cy="2585323"/>
          </a:xfrm>
          <a:prstGeom prst="rect">
            <a:avLst/>
          </a:prstGeom>
          <a:noFill/>
        </p:spPr>
        <p:txBody>
          <a:bodyPr wrap="square" rtlCol="0">
            <a:spAutoFit/>
          </a:bodyPr>
          <a:lstStyle/>
          <a:p>
            <a:pPr marL="285750" indent="-285750">
              <a:buFont typeface="Arial" pitchFamily="34" charset="0"/>
              <a:buChar char="•"/>
            </a:pPr>
            <a:r>
              <a:rPr lang="en-US" dirty="0" smtClean="0"/>
              <a:t>If an organization attitudes towards social existence is driven and inspired  by this orientation, the journey will be towards duties, responsibilities and sacrifice – core essence of CSR</a:t>
            </a:r>
          </a:p>
          <a:p>
            <a:pPr marL="285750" indent="-285750">
              <a:buFont typeface="Arial" pitchFamily="34" charset="0"/>
              <a:buChar char="•"/>
            </a:pPr>
            <a:r>
              <a:rPr lang="en-US" dirty="0" smtClean="0"/>
              <a:t>Another way of implementing CSR is the integrative model of development C – covering the three c’s</a:t>
            </a:r>
          </a:p>
          <a:p>
            <a:pPr marL="742950" lvl="1" indent="-285750">
              <a:buFont typeface="Arial" pitchFamily="34" charset="0"/>
              <a:buChar char="•"/>
            </a:pPr>
            <a:r>
              <a:rPr lang="en-US" dirty="0" smtClean="0"/>
              <a:t>Understanding concepts</a:t>
            </a:r>
          </a:p>
          <a:p>
            <a:pPr marL="742950" lvl="1" indent="-285750">
              <a:buFont typeface="Arial" pitchFamily="34" charset="0"/>
              <a:buChar char="•"/>
            </a:pPr>
            <a:r>
              <a:rPr lang="en-US" dirty="0" smtClean="0"/>
              <a:t>Acquiring competencies</a:t>
            </a:r>
          </a:p>
          <a:p>
            <a:pPr marL="742950" lvl="1" indent="-285750">
              <a:buFont typeface="Arial" pitchFamily="34" charset="0"/>
              <a:buChar char="•"/>
            </a:pPr>
            <a:r>
              <a:rPr lang="en-US" dirty="0" smtClean="0"/>
              <a:t>Building connectivity</a:t>
            </a:r>
          </a:p>
          <a:p>
            <a:pPr lvl="1"/>
            <a:endParaRPr lang="en-US" dirty="0"/>
          </a:p>
        </p:txBody>
      </p:sp>
    </p:spTree>
    <p:extLst>
      <p:ext uri="{BB962C8B-B14F-4D97-AF65-F5344CB8AC3E}">
        <p14:creationId xmlns:p14="http://schemas.microsoft.com/office/powerpoint/2010/main" xmlns="" val="40071614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24</a:t>
            </a:fld>
            <a:endParaRPr lang="en-US"/>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09800" y="896938"/>
            <a:ext cx="6553200" cy="50641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0092819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25</a:t>
            </a:fld>
            <a:endParaRPr lang="en-US"/>
          </a:p>
        </p:txBody>
      </p:sp>
    </p:spTree>
    <p:extLst>
      <p:ext uri="{BB962C8B-B14F-4D97-AF65-F5344CB8AC3E}">
        <p14:creationId xmlns:p14="http://schemas.microsoft.com/office/powerpoint/2010/main" xmlns="" val="18031552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609</TotalTime>
  <Words>1298</Words>
  <Application>Microsoft Office PowerPoint</Application>
  <PresentationFormat>On-screen Show (4:3)</PresentationFormat>
  <Paragraphs>218</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179</cp:revision>
  <dcterms:created xsi:type="dcterms:W3CDTF">2012-12-13T04:51:11Z</dcterms:created>
  <dcterms:modified xsi:type="dcterms:W3CDTF">2013-01-01T11:15:33Z</dcterms:modified>
</cp:coreProperties>
</file>