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7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0853F6-94D8-4783-863E-CF76EF471E49}" type="datetimeFigureOut">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AE28F-B166-4F34-BD42-F241102E98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0853F6-94D8-4783-863E-CF76EF471E49}" type="datetimeFigureOut">
              <a:rPr lang="en-US" smtClean="0"/>
              <a:pPr/>
              <a:t>12/10/2012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AE28F-B166-4F34-BD42-F241102E98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w="9525">
            <a:noFill/>
            <a:miter lim="800000"/>
            <a:headEnd/>
            <a:tailEnd/>
          </a:ln>
        </p:spPr>
        <p:txBody>
          <a:bodyPr>
            <a:spAutoFit/>
          </a:bodyPr>
          <a:lstStyle/>
          <a:p>
            <a:endParaRPr lang="en-US" b="1" dirty="0">
              <a:solidFill>
                <a:srgbClr val="17375E"/>
              </a:solidFill>
              <a:latin typeface="Arial" charset="0"/>
              <a:cs typeface="Arial" charset="0"/>
            </a:endParaRPr>
          </a:p>
          <a:p>
            <a:endParaRPr lang="en-US" b="1" dirty="0">
              <a:solidFill>
                <a:srgbClr val="17375E"/>
              </a:solidFill>
              <a:latin typeface="Arial" charset="0"/>
              <a:cs typeface="Arial" charset="0"/>
            </a:endParaRPr>
          </a:p>
          <a:p>
            <a:endParaRPr lang="en-US" b="1" dirty="0">
              <a:solidFill>
                <a:srgbClr val="17375E"/>
              </a:solidFill>
              <a:latin typeface="Arial" charset="0"/>
              <a:cs typeface="Arial" charset="0"/>
            </a:endParaRPr>
          </a:p>
          <a:p>
            <a:endParaRPr lang="en-US" b="1" dirty="0">
              <a:solidFill>
                <a:srgbClr val="17375E"/>
              </a:solidFill>
              <a:latin typeface="Arial" charset="0"/>
              <a:cs typeface="Arial" charset="0"/>
            </a:endParaRPr>
          </a:p>
          <a:p>
            <a:endParaRPr lang="en-US" b="1" dirty="0">
              <a:solidFill>
                <a:srgbClr val="17375E"/>
              </a:solidFill>
              <a:latin typeface="Arial" charset="0"/>
              <a:cs typeface="Arial" charset="0"/>
            </a:endParaRPr>
          </a:p>
          <a:p>
            <a:endParaRPr lang="en-US" b="1" dirty="0">
              <a:solidFill>
                <a:srgbClr val="17375E"/>
              </a:solidFill>
              <a:cs typeface="Arial" charset="0"/>
            </a:endParaRPr>
          </a:p>
          <a:p>
            <a:r>
              <a:rPr lang="en-US" sz="2400" b="1" dirty="0">
                <a:solidFill>
                  <a:srgbClr val="17375E"/>
                </a:solidFill>
                <a:cs typeface="Arial" charset="0"/>
              </a:rPr>
              <a:t>LECTURE </a:t>
            </a:r>
            <a:r>
              <a:rPr lang="en-US" sz="2400" b="1" dirty="0" smtClean="0">
                <a:solidFill>
                  <a:srgbClr val="17375E"/>
                </a:solidFill>
                <a:cs typeface="Arial" charset="0"/>
              </a:rPr>
              <a:t>2: </a:t>
            </a:r>
            <a:endParaRPr lang="en-US" sz="2400" b="1" dirty="0">
              <a:solidFill>
                <a:srgbClr val="17375E"/>
              </a:solidFill>
              <a:cs typeface="Arial" charset="0"/>
            </a:endParaRPr>
          </a:p>
          <a:p>
            <a:endParaRPr lang="en-US" sz="2400" b="1" dirty="0">
              <a:solidFill>
                <a:srgbClr val="17375E"/>
              </a:solidFill>
              <a:cs typeface="Arial" charset="0"/>
            </a:endParaRPr>
          </a:p>
          <a:p>
            <a:endParaRPr lang="en-US" sz="2400" dirty="0">
              <a:cs typeface="Arial" charset="0"/>
            </a:endParaRPr>
          </a:p>
          <a:p>
            <a:pPr algn="ctr"/>
            <a:r>
              <a:rPr lang="en-US" sz="2400" dirty="0">
                <a:cs typeface="Arial" charset="0"/>
              </a:rPr>
              <a:t>Corporate Social Responsibility</a:t>
            </a:r>
          </a:p>
          <a:p>
            <a:r>
              <a:rPr lang="en-US" sz="2400" dirty="0">
                <a:cs typeface="Arial" charset="0"/>
              </a:rPr>
              <a:t>			</a:t>
            </a:r>
            <a:r>
              <a:rPr lang="en-US" sz="2400" b="1" dirty="0">
                <a:cs typeface="Arial" charset="0"/>
              </a:rPr>
              <a:t>MGT 610</a:t>
            </a:r>
          </a:p>
          <a:p>
            <a:endParaRPr lang="en-US" sz="2400" dirty="0">
              <a:cs typeface="Arial" charset="0"/>
            </a:endParaRPr>
          </a:p>
          <a:p>
            <a:endParaRPr lang="en-US" sz="2400" dirty="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2BFBFF4A-F05D-47C5-9695-C4F2ACB20929}" type="slidenum">
              <a:rPr lang="en-US"/>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rPr>
              <a:t>Corporate Social Responsibility</a:t>
            </a:r>
          </a:p>
        </p:txBody>
      </p:sp>
      <p:sp>
        <p:nvSpPr>
          <p:cNvPr id="7171" name="TextBox 5"/>
          <p:cNvSpPr txBox="1">
            <a:spLocks noChangeArrowheads="1"/>
          </p:cNvSpPr>
          <p:nvPr/>
        </p:nvSpPr>
        <p:spPr bwMode="auto">
          <a:xfrm>
            <a:off x="2209800" y="609600"/>
            <a:ext cx="6705600" cy="7394575"/>
          </a:xfrm>
          <a:prstGeom prst="rect">
            <a:avLst/>
          </a:prstGeom>
          <a:noFill/>
          <a:ln w="9525">
            <a:noFill/>
            <a:miter lim="800000"/>
            <a:headEnd/>
            <a:tailEnd/>
          </a:ln>
        </p:spPr>
        <p:txBody>
          <a:bodyPr>
            <a:spAutoFit/>
          </a:bodyPr>
          <a:lstStyle/>
          <a:p>
            <a:endParaRPr lang="en-US" sz="2400" b="1">
              <a:solidFill>
                <a:srgbClr val="17375E"/>
              </a:solidFill>
              <a:cs typeface="Arial" charset="0"/>
            </a:endParaRPr>
          </a:p>
          <a:p>
            <a:endParaRPr lang="en-US" sz="2400" b="1">
              <a:solidFill>
                <a:srgbClr val="17375E"/>
              </a:solidFill>
              <a:cs typeface="Arial" charset="0"/>
            </a:endParaRPr>
          </a:p>
          <a:p>
            <a:endParaRPr lang="en-US" sz="2400" b="1">
              <a:solidFill>
                <a:srgbClr val="17375E"/>
              </a:solidFill>
              <a:cs typeface="Arial" charset="0"/>
            </a:endParaRPr>
          </a:p>
          <a:p>
            <a:endParaRPr lang="en-US" sz="2400" b="1">
              <a:solidFill>
                <a:srgbClr val="17375E"/>
              </a:solidFill>
              <a:cs typeface="Arial" charset="0"/>
            </a:endParaRPr>
          </a:p>
          <a:p>
            <a:endParaRPr lang="en-US" sz="2400" b="1">
              <a:solidFill>
                <a:srgbClr val="17375E"/>
              </a:solidFill>
              <a:cs typeface="Arial" charset="0"/>
            </a:endParaRPr>
          </a:p>
          <a:p>
            <a:endParaRPr lang="en-US" sz="2400" b="1">
              <a:solidFill>
                <a:srgbClr val="17375E"/>
              </a:solidFill>
              <a:cs typeface="Arial" charset="0"/>
            </a:endParaRPr>
          </a:p>
          <a:p>
            <a:r>
              <a:rPr lang="en-US" sz="2400" b="1">
                <a:solidFill>
                  <a:srgbClr val="17375E"/>
                </a:solidFill>
                <a:cs typeface="Arial" charset="0"/>
              </a:rPr>
              <a:t>Chapter 1: </a:t>
            </a:r>
          </a:p>
          <a:p>
            <a:endParaRPr lang="en-US" sz="2400" b="1">
              <a:solidFill>
                <a:srgbClr val="17375E"/>
              </a:solidFill>
              <a:cs typeface="Arial" charset="0"/>
            </a:endParaRPr>
          </a:p>
          <a:p>
            <a:endParaRPr lang="en-US" sz="2400">
              <a:cs typeface="Arial" charset="0"/>
            </a:endParaRPr>
          </a:p>
          <a:p>
            <a:pPr algn="ctr"/>
            <a:r>
              <a:rPr lang="en-US" sz="2400" b="1">
                <a:cs typeface="Arial" charset="0"/>
              </a:rPr>
              <a:t>Understanding Corporate Social Responsibility </a:t>
            </a:r>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a:p>
            <a:endParaRPr lang="en-US" sz="2400">
              <a:cs typeface="Arial" charset="0"/>
            </a:endParaRPr>
          </a:p>
        </p:txBody>
      </p:sp>
      <p:sp>
        <p:nvSpPr>
          <p:cNvPr id="9" name="Slide Number Placeholder 8"/>
          <p:cNvSpPr>
            <a:spLocks noGrp="1"/>
          </p:cNvSpPr>
          <p:nvPr>
            <p:ph type="sldNum" sz="quarter" idx="12"/>
          </p:nvPr>
        </p:nvSpPr>
        <p:spPr/>
        <p:txBody>
          <a:bodyPr/>
          <a:lstStyle/>
          <a:p>
            <a:pPr>
              <a:defRPr/>
            </a:pPr>
            <a:fld id="{F62A26F1-F37B-4533-B7D6-984832CE2F94}"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8195" name="TextBox 5"/>
          <p:cNvSpPr txBox="1">
            <a:spLocks noChangeArrowheads="1"/>
          </p:cNvSpPr>
          <p:nvPr/>
        </p:nvSpPr>
        <p:spPr bwMode="auto">
          <a:xfrm>
            <a:off x="2209800" y="609600"/>
            <a:ext cx="6705600" cy="6070600"/>
          </a:xfrm>
          <a:prstGeom prst="rect">
            <a:avLst/>
          </a:prstGeom>
          <a:noFill/>
          <a:ln w="9525">
            <a:noFill/>
            <a:miter lim="800000"/>
            <a:headEnd/>
            <a:tailEnd/>
          </a:ln>
        </p:spPr>
        <p:txBody>
          <a:bodyPr>
            <a:spAutoFit/>
          </a:bodyPr>
          <a:lstStyle/>
          <a:p>
            <a:endParaRPr lang="en-US" sz="2800" b="1">
              <a:solidFill>
                <a:srgbClr val="17375E"/>
              </a:solidFill>
              <a:cs typeface="Arial" charset="0"/>
            </a:endParaRPr>
          </a:p>
          <a:p>
            <a:r>
              <a:rPr lang="en-US" sz="2800" b="1">
                <a:solidFill>
                  <a:srgbClr val="17375E"/>
                </a:solidFill>
                <a:cs typeface="Arial" charset="0"/>
              </a:rPr>
              <a:t>After studying this chapter you should be able to: </a:t>
            </a:r>
          </a:p>
          <a:p>
            <a:r>
              <a:rPr lang="en-US" sz="2800" b="1">
                <a:solidFill>
                  <a:srgbClr val="17375E"/>
                </a:solidFill>
                <a:cs typeface="Arial" charset="0"/>
              </a:rPr>
              <a:t> </a:t>
            </a:r>
          </a:p>
          <a:p>
            <a:pPr lvl="1">
              <a:buFont typeface="Arial" charset="0"/>
              <a:buChar char="•"/>
            </a:pPr>
            <a:r>
              <a:rPr lang="en-US" sz="2800" b="1">
                <a:solidFill>
                  <a:srgbClr val="17375E"/>
                </a:solidFill>
                <a:cs typeface="Arial" charset="0"/>
              </a:rPr>
              <a:t> understand organizations as living systems and assess their purpose</a:t>
            </a:r>
          </a:p>
          <a:p>
            <a:pPr lvl="1">
              <a:buFont typeface="Arial" charset="0"/>
              <a:buChar char="•"/>
            </a:pPr>
            <a:r>
              <a:rPr lang="en-US" sz="2800" b="1">
                <a:solidFill>
                  <a:srgbClr val="17375E"/>
                </a:solidFill>
                <a:cs typeface="Arial" charset="0"/>
              </a:rPr>
              <a:t>Get an overview of the concept of modern business</a:t>
            </a:r>
          </a:p>
          <a:p>
            <a:pPr lvl="1">
              <a:buFont typeface="Arial" charset="0"/>
              <a:buChar char="•"/>
            </a:pPr>
            <a:r>
              <a:rPr lang="en-US" sz="2800" b="1">
                <a:solidFill>
                  <a:srgbClr val="17375E"/>
                </a:solidFill>
                <a:cs typeface="Arial" charset="0"/>
              </a:rPr>
              <a:t>Get a glimpse of CSR</a:t>
            </a:r>
          </a:p>
          <a:p>
            <a:pPr lvl="1">
              <a:buFont typeface="Arial" charset="0"/>
              <a:buChar char="•"/>
            </a:pPr>
            <a:r>
              <a:rPr lang="en-US" sz="2800" b="1">
                <a:solidFill>
                  <a:srgbClr val="17375E"/>
                </a:solidFill>
                <a:cs typeface="Arial" charset="0"/>
              </a:rPr>
              <a:t>Define CSR as a concept</a:t>
            </a:r>
          </a:p>
          <a:p>
            <a:pPr lvl="1">
              <a:buFont typeface="Arial" charset="0"/>
              <a:buChar char="•"/>
            </a:pPr>
            <a:r>
              <a:rPr lang="en-US" sz="2800" b="1">
                <a:solidFill>
                  <a:srgbClr val="17375E"/>
                </a:solidFill>
                <a:cs typeface="Arial" charset="0"/>
              </a:rPr>
              <a:t>Analyze the different dimensions of CSR</a:t>
            </a:r>
          </a:p>
          <a:p>
            <a:pPr lvl="1">
              <a:buFont typeface="Arial" charset="0"/>
              <a:buChar char="•"/>
            </a:pPr>
            <a:endParaRPr lang="en-US" sz="2800">
              <a:cs typeface="Arial" charset="0"/>
            </a:endParaRPr>
          </a:p>
          <a:p>
            <a:endParaRPr lang="en-US" sz="2800">
              <a:cs typeface="Arial" charset="0"/>
            </a:endParaRPr>
          </a:p>
          <a:p>
            <a:endParaRPr lang="en-US" sz="2800">
              <a:cs typeface="Arial" charset="0"/>
            </a:endParaRPr>
          </a:p>
        </p:txBody>
      </p:sp>
      <p:sp>
        <p:nvSpPr>
          <p:cNvPr id="9" name="Slide Number Placeholder 8"/>
          <p:cNvSpPr>
            <a:spLocks noGrp="1"/>
          </p:cNvSpPr>
          <p:nvPr>
            <p:ph type="sldNum" sz="quarter" idx="12"/>
          </p:nvPr>
        </p:nvSpPr>
        <p:spPr/>
        <p:txBody>
          <a:bodyPr/>
          <a:lstStyle/>
          <a:p>
            <a:pPr>
              <a:defRPr/>
            </a:pPr>
            <a:fld id="{947D7629-85CA-4A4A-AC18-5FDC477924A3}"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CF57E8BC-FA3D-41A5-A6EC-552FFBFF28FD}" type="slidenum">
              <a:rPr lang="en-US" sz="1200">
                <a:solidFill>
                  <a:schemeClr val="tx1">
                    <a:tint val="75000"/>
                  </a:schemeClr>
                </a:solidFill>
                <a:latin typeface="+mn-lt"/>
              </a:rPr>
              <a:pPr algn="r" fontAlgn="auto">
                <a:spcBef>
                  <a:spcPts val="0"/>
                </a:spcBef>
                <a:spcAft>
                  <a:spcPts val="0"/>
                </a:spcAft>
                <a:defRPr/>
              </a:pPr>
              <a:t>4</a:t>
            </a:fld>
            <a:endParaRPr lang="en-US" sz="1200">
              <a:solidFill>
                <a:schemeClr val="tx1">
                  <a:tint val="75000"/>
                </a:schemeClr>
              </a:solidFill>
              <a:latin typeface="+mn-lt"/>
            </a:endParaRPr>
          </a:p>
        </p:txBody>
      </p:sp>
      <p:sp>
        <p:nvSpPr>
          <p:cNvPr id="12292" name="TextBox 1"/>
          <p:cNvSpPr txBox="1">
            <a:spLocks noChangeArrowheads="1"/>
          </p:cNvSpPr>
          <p:nvPr/>
        </p:nvSpPr>
        <p:spPr bwMode="auto">
          <a:xfrm>
            <a:off x="2209800" y="990600"/>
            <a:ext cx="6705600" cy="5578475"/>
          </a:xfrm>
          <a:prstGeom prst="rect">
            <a:avLst/>
          </a:prstGeom>
          <a:noFill/>
          <a:ln w="9525">
            <a:noFill/>
            <a:miter lim="800000"/>
            <a:headEnd/>
            <a:tailEnd/>
          </a:ln>
        </p:spPr>
        <p:txBody>
          <a:bodyPr>
            <a:spAutoFit/>
          </a:bodyPr>
          <a:lstStyle/>
          <a:p>
            <a:pPr marL="285750" indent="-285750">
              <a:buFont typeface="Arial" charset="0"/>
              <a:buChar char="•"/>
            </a:pPr>
            <a:r>
              <a:rPr lang="en-US" sz="2000"/>
              <a:t>What is business</a:t>
            </a:r>
          </a:p>
          <a:p>
            <a:pPr marL="742950" lvl="1" indent="-285750">
              <a:buFont typeface="Arial" charset="0"/>
              <a:buChar char="•"/>
            </a:pPr>
            <a:r>
              <a:rPr lang="en-US" sz="2000"/>
              <a:t>Activity related to buying, selling and trade</a:t>
            </a:r>
          </a:p>
          <a:p>
            <a:pPr marL="742950" lvl="1" indent="-285750">
              <a:buFont typeface="Arial" charset="0"/>
              <a:buChar char="•"/>
            </a:pPr>
            <a:r>
              <a:rPr lang="en-US" sz="2000"/>
              <a:t>Create utility </a:t>
            </a:r>
          </a:p>
          <a:p>
            <a:pPr marL="1200150" lvl="2" indent="-285750">
              <a:buFont typeface="Arial" charset="0"/>
              <a:buChar char="•"/>
            </a:pPr>
            <a:r>
              <a:rPr lang="en-US" sz="2000"/>
              <a:t>Command a price for utility</a:t>
            </a:r>
          </a:p>
          <a:p>
            <a:pPr marL="1200150" lvl="2" indent="-285750">
              <a:buFont typeface="Arial" charset="0"/>
              <a:buChar char="•"/>
            </a:pPr>
            <a:r>
              <a:rPr lang="en-US" sz="2000"/>
              <a:t>Demand has to be more than the supply</a:t>
            </a:r>
          </a:p>
          <a:p>
            <a:pPr marL="1657350" lvl="3" indent="-285750">
              <a:buFont typeface="Arial" charset="0"/>
              <a:buChar char="•"/>
            </a:pPr>
            <a:r>
              <a:rPr lang="en-US" sz="2000"/>
              <a:t>Gap results in manipulation by corporations to earn profits</a:t>
            </a:r>
          </a:p>
          <a:p>
            <a:pPr marL="742950" lvl="1" indent="-285750">
              <a:buFont typeface="Arial" charset="0"/>
              <a:buChar char="•"/>
            </a:pPr>
            <a:r>
              <a:rPr lang="en-US" sz="2000"/>
              <a:t>Four types of utilities</a:t>
            </a:r>
          </a:p>
          <a:p>
            <a:pPr marL="1200150" lvl="2" indent="-285750">
              <a:buFont typeface="Arial" charset="0"/>
              <a:buChar char="•"/>
            </a:pPr>
            <a:r>
              <a:rPr lang="en-US" sz="2000"/>
              <a:t>Form utility</a:t>
            </a:r>
          </a:p>
          <a:p>
            <a:pPr marL="1657350" lvl="3" indent="-285750">
              <a:buFont typeface="Arial" charset="0"/>
              <a:buChar char="•"/>
            </a:pPr>
            <a:r>
              <a:rPr lang="en-US" sz="2000"/>
              <a:t>Converting the input in to output</a:t>
            </a:r>
          </a:p>
          <a:p>
            <a:pPr marL="1200150" lvl="2" indent="-285750">
              <a:buFont typeface="Arial" charset="0"/>
              <a:buChar char="•"/>
            </a:pPr>
            <a:r>
              <a:rPr lang="en-US" sz="2000"/>
              <a:t>Place utility</a:t>
            </a:r>
          </a:p>
          <a:p>
            <a:pPr marL="1657350" lvl="3" indent="-285750">
              <a:buFont typeface="Arial" charset="0"/>
              <a:buChar char="•"/>
            </a:pPr>
            <a:r>
              <a:rPr lang="en-US" sz="2000"/>
              <a:t>Transported to a destinations and value is added as a consequence</a:t>
            </a:r>
          </a:p>
          <a:p>
            <a:pPr marL="1200150" lvl="2" indent="-285750">
              <a:buFont typeface="Arial" charset="0"/>
              <a:buChar char="•"/>
            </a:pPr>
            <a:r>
              <a:rPr lang="en-US" sz="2000"/>
              <a:t>Time utility</a:t>
            </a:r>
          </a:p>
          <a:p>
            <a:pPr marL="1657350" lvl="3" indent="-285750">
              <a:buFont typeface="Arial" charset="0"/>
              <a:buChar char="•"/>
            </a:pPr>
            <a:r>
              <a:rPr lang="en-US" sz="2000"/>
              <a:t>Value added as a result of time factor</a:t>
            </a:r>
          </a:p>
          <a:p>
            <a:pPr marL="1200150" lvl="2" indent="-285750">
              <a:buFont typeface="Arial" charset="0"/>
              <a:buChar char="•"/>
            </a:pPr>
            <a:r>
              <a:rPr lang="en-US" sz="2000"/>
              <a:t>Knowledge utility</a:t>
            </a:r>
          </a:p>
          <a:p>
            <a:pPr marL="1657350" lvl="3" indent="-285750">
              <a:buFont typeface="Arial" charset="0"/>
              <a:buChar char="•"/>
            </a:pPr>
            <a:r>
              <a:rPr lang="en-US" sz="2000"/>
              <a:t>Development in the field of advance learning</a:t>
            </a:r>
          </a:p>
          <a:p>
            <a:pPr marL="1657350" lvl="3" indent="-285750">
              <a:buFont typeface="Arial" charset="0"/>
              <a:buChar char="•"/>
            </a:pPr>
            <a:endParaRPr lang="en-US" sz="20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72480104-DF8F-4096-A9DC-868F17455331}" type="slidenum">
              <a:rPr lang="en-US" sz="1200">
                <a:solidFill>
                  <a:schemeClr val="tx1">
                    <a:tint val="75000"/>
                  </a:schemeClr>
                </a:solidFill>
                <a:latin typeface="+mn-lt"/>
              </a:rPr>
              <a:pPr algn="r" fontAlgn="auto">
                <a:spcBef>
                  <a:spcPts val="0"/>
                </a:spcBef>
                <a:spcAft>
                  <a:spcPts val="0"/>
                </a:spcAft>
                <a:defRPr/>
              </a:pPr>
              <a:t>5</a:t>
            </a:fld>
            <a:endParaRPr lang="en-US" sz="1200">
              <a:solidFill>
                <a:schemeClr val="tx1">
                  <a:tint val="75000"/>
                </a:schemeClr>
              </a:solidFill>
              <a:latin typeface="+mn-lt"/>
            </a:endParaRPr>
          </a:p>
        </p:txBody>
      </p:sp>
      <p:sp>
        <p:nvSpPr>
          <p:cNvPr id="13316" name="TextBox 1"/>
          <p:cNvSpPr txBox="1">
            <a:spLocks noChangeArrowheads="1"/>
          </p:cNvSpPr>
          <p:nvPr/>
        </p:nvSpPr>
        <p:spPr bwMode="auto">
          <a:xfrm>
            <a:off x="2209800" y="838200"/>
            <a:ext cx="6705600" cy="6188075"/>
          </a:xfrm>
          <a:prstGeom prst="rect">
            <a:avLst/>
          </a:prstGeom>
          <a:noFill/>
          <a:ln w="9525">
            <a:noFill/>
            <a:miter lim="800000"/>
            <a:headEnd/>
            <a:tailEnd/>
          </a:ln>
        </p:spPr>
        <p:txBody>
          <a:bodyPr>
            <a:spAutoFit/>
          </a:bodyPr>
          <a:lstStyle/>
          <a:p>
            <a:pPr marL="285750" indent="-285750">
              <a:buFont typeface="Arial" charset="0"/>
              <a:buChar char="•"/>
            </a:pPr>
            <a:r>
              <a:rPr lang="en-US" sz="2000"/>
              <a:t>Development of business</a:t>
            </a:r>
          </a:p>
          <a:p>
            <a:pPr marL="742950" lvl="1" indent="-285750">
              <a:buFont typeface="Arial" charset="0"/>
              <a:buChar char="•"/>
            </a:pPr>
            <a:r>
              <a:rPr lang="en-US" sz="2000"/>
              <a:t>Ancient market places at borders of settlement</a:t>
            </a:r>
          </a:p>
          <a:p>
            <a:pPr marL="742950" lvl="1" indent="-285750">
              <a:buFont typeface="Arial" charset="0"/>
              <a:buChar char="•"/>
            </a:pPr>
            <a:r>
              <a:rPr lang="en-US" sz="2000"/>
              <a:t>Barter system</a:t>
            </a:r>
          </a:p>
          <a:p>
            <a:pPr marL="742950" lvl="1" indent="-285750">
              <a:buFont typeface="Arial" charset="0"/>
              <a:buChar char="•"/>
            </a:pPr>
            <a:r>
              <a:rPr lang="en-US" sz="2000"/>
              <a:t>Trade was the foundation for countries like England, Spain, Portugal and France</a:t>
            </a:r>
          </a:p>
          <a:p>
            <a:pPr marL="285750" indent="-285750">
              <a:buFont typeface="Arial" charset="0"/>
              <a:buChar char="•"/>
            </a:pPr>
            <a:r>
              <a:rPr lang="en-US" sz="2000"/>
              <a:t>Business enterprise</a:t>
            </a:r>
          </a:p>
          <a:p>
            <a:pPr marL="742950" lvl="1" indent="-285750">
              <a:buFont typeface="Arial" charset="0"/>
              <a:buChar char="•"/>
            </a:pPr>
            <a:r>
              <a:rPr lang="en-US" sz="2000"/>
              <a:t>Sole proprietor</a:t>
            </a:r>
          </a:p>
          <a:p>
            <a:pPr marL="742950" lvl="1" indent="-285750">
              <a:buFont typeface="Arial" charset="0"/>
              <a:buChar char="•"/>
            </a:pPr>
            <a:r>
              <a:rPr lang="en-US" sz="2000"/>
              <a:t>Partnership firms</a:t>
            </a:r>
          </a:p>
          <a:p>
            <a:pPr marL="742950" lvl="1" indent="-285750">
              <a:buFont typeface="Arial" charset="0"/>
              <a:buChar char="•"/>
            </a:pPr>
            <a:r>
              <a:rPr lang="en-US" sz="2000"/>
              <a:t>Joint stock companies</a:t>
            </a:r>
          </a:p>
          <a:p>
            <a:pPr marL="285750" indent="-285750">
              <a:buFont typeface="Arial" charset="0"/>
              <a:buChar char="•"/>
            </a:pPr>
            <a:r>
              <a:rPr lang="en-US" sz="2000"/>
              <a:t>Company can be defined as an association of persons coming together voluntarily to pursue a certain economic activity with the motive to make profit</a:t>
            </a:r>
          </a:p>
          <a:p>
            <a:pPr marL="742950" lvl="1" indent="-285750">
              <a:buFont typeface="Arial" charset="0"/>
              <a:buChar char="•"/>
            </a:pPr>
            <a:r>
              <a:rPr lang="en-US" sz="2000"/>
              <a:t>Entity apart from the owner</a:t>
            </a:r>
          </a:p>
          <a:p>
            <a:pPr marL="742950" lvl="1" indent="-285750">
              <a:buFont typeface="Arial" charset="0"/>
              <a:buChar char="•"/>
            </a:pPr>
            <a:r>
              <a:rPr lang="en-US" sz="2000"/>
              <a:t>Capable of rights and duties of its own</a:t>
            </a:r>
          </a:p>
          <a:p>
            <a:pPr marL="285750" indent="-285750">
              <a:buFont typeface="Arial" charset="0"/>
              <a:buChar char="•"/>
            </a:pPr>
            <a:r>
              <a:rPr lang="en-US" sz="2000"/>
              <a:t>Company is a legal device for the attainment of any social or economic end and to large extent this is done publicly and by being socially responsible</a:t>
            </a:r>
          </a:p>
          <a:p>
            <a:pPr marL="285750" indent="-285750">
              <a:buFont typeface="Arial" charset="0"/>
              <a:buChar char="•"/>
            </a:pPr>
            <a:r>
              <a:rPr lang="en-US" sz="2000"/>
              <a:t>Company is a  combined political, social, economic and legal institution. </a:t>
            </a:r>
          </a:p>
          <a:p>
            <a:pPr marL="285750" indent="-285750">
              <a:buFont typeface="Arial" charset="0"/>
              <a:buChar char="•"/>
            </a:pPr>
            <a:endParaRPr lang="en-US" sz="20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4FA06446-E5AE-48DA-AEB8-09B2B0B5176D}" type="slidenum">
              <a:rPr lang="en-US" sz="1200">
                <a:solidFill>
                  <a:schemeClr val="tx1">
                    <a:tint val="75000"/>
                  </a:schemeClr>
                </a:solidFill>
                <a:latin typeface="+mn-lt"/>
              </a:rPr>
              <a:pPr algn="r" fontAlgn="auto">
                <a:spcBef>
                  <a:spcPts val="0"/>
                </a:spcBef>
                <a:spcAft>
                  <a:spcPts val="0"/>
                </a:spcAft>
                <a:defRPr/>
              </a:pPr>
              <a:t>6</a:t>
            </a:fld>
            <a:endParaRPr lang="en-US" sz="1200">
              <a:solidFill>
                <a:schemeClr val="tx1">
                  <a:tint val="75000"/>
                </a:schemeClr>
              </a:solidFill>
              <a:latin typeface="+mn-lt"/>
            </a:endParaRPr>
          </a:p>
        </p:txBody>
      </p:sp>
      <p:sp>
        <p:nvSpPr>
          <p:cNvPr id="14340" name="TextBox 1"/>
          <p:cNvSpPr txBox="1">
            <a:spLocks noChangeArrowheads="1"/>
          </p:cNvSpPr>
          <p:nvPr/>
        </p:nvSpPr>
        <p:spPr bwMode="auto">
          <a:xfrm>
            <a:off x="2209800" y="2263775"/>
            <a:ext cx="6705600" cy="2308225"/>
          </a:xfrm>
          <a:prstGeom prst="rect">
            <a:avLst/>
          </a:prstGeom>
          <a:noFill/>
          <a:ln w="9525">
            <a:noFill/>
            <a:miter lim="800000"/>
            <a:headEnd/>
            <a:tailEnd/>
          </a:ln>
        </p:spPr>
        <p:txBody>
          <a:bodyPr>
            <a:spAutoFit/>
          </a:bodyPr>
          <a:lstStyle/>
          <a:p>
            <a:pPr algn="ctr"/>
            <a:r>
              <a:rPr lang="en-US" sz="3600"/>
              <a:t>Corporations derive wealth from society, create wealth for society and earn profit by dealing with the wealth of society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45E7971F-DEF0-45B3-8094-B55D5C0D4AE6}" type="slidenum">
              <a:rPr lang="en-US" sz="1200">
                <a:solidFill>
                  <a:schemeClr val="tx1">
                    <a:tint val="75000"/>
                  </a:schemeClr>
                </a:solidFill>
                <a:latin typeface="+mn-lt"/>
              </a:rPr>
              <a:pPr algn="r" fontAlgn="auto">
                <a:spcBef>
                  <a:spcPts val="0"/>
                </a:spcBef>
                <a:spcAft>
                  <a:spcPts val="0"/>
                </a:spcAft>
                <a:defRPr/>
              </a:pPr>
              <a:t>7</a:t>
            </a:fld>
            <a:endParaRPr lang="en-US" sz="1200">
              <a:solidFill>
                <a:schemeClr val="tx1">
                  <a:tint val="75000"/>
                </a:schemeClr>
              </a:solidFill>
              <a:latin typeface="+mn-lt"/>
            </a:endParaRPr>
          </a:p>
        </p:txBody>
      </p:sp>
      <p:sp>
        <p:nvSpPr>
          <p:cNvPr id="15364" name="TextBox 1"/>
          <p:cNvSpPr txBox="1">
            <a:spLocks noChangeArrowheads="1"/>
          </p:cNvSpPr>
          <p:nvPr/>
        </p:nvSpPr>
        <p:spPr bwMode="auto">
          <a:xfrm>
            <a:off x="2209800" y="990600"/>
            <a:ext cx="6705600" cy="7029450"/>
          </a:xfrm>
          <a:prstGeom prst="rect">
            <a:avLst/>
          </a:prstGeom>
          <a:noFill/>
          <a:ln w="9525">
            <a:noFill/>
            <a:miter lim="800000"/>
            <a:headEnd/>
            <a:tailEnd/>
          </a:ln>
        </p:spPr>
        <p:txBody>
          <a:bodyPr>
            <a:spAutoFit/>
          </a:bodyPr>
          <a:lstStyle/>
          <a:p>
            <a:pPr marL="285750" indent="-285750">
              <a:buFont typeface="Arial" charset="0"/>
              <a:buChar char="•"/>
            </a:pPr>
            <a:r>
              <a:rPr lang="en-US" sz="2400"/>
              <a:t>Society gives permission to the business to operate and earn money</a:t>
            </a:r>
          </a:p>
          <a:p>
            <a:pPr marL="285750" indent="-285750">
              <a:buFont typeface="Arial" charset="0"/>
              <a:buChar char="•"/>
            </a:pPr>
            <a:r>
              <a:rPr lang="en-US" sz="2400"/>
              <a:t>Share the wealth that it earns from society</a:t>
            </a:r>
          </a:p>
          <a:p>
            <a:pPr marL="285750" indent="-285750">
              <a:buFont typeface="Arial" charset="0"/>
              <a:buChar char="•"/>
            </a:pPr>
            <a:r>
              <a:rPr lang="en-US" sz="2400"/>
              <a:t>Corporate behavior encompass those activities of the corporation that ensures just and responsible behavior</a:t>
            </a:r>
          </a:p>
          <a:p>
            <a:pPr marL="285750" indent="-285750">
              <a:buFont typeface="Arial" charset="0"/>
              <a:buChar char="•"/>
            </a:pPr>
            <a:r>
              <a:rPr lang="en-US" sz="2400"/>
              <a:t>Four dimensions to corporate behavior</a:t>
            </a:r>
          </a:p>
          <a:p>
            <a:pPr marL="742950" lvl="1" indent="-285750">
              <a:buFont typeface="Arial" charset="0"/>
              <a:buChar char="•"/>
            </a:pPr>
            <a:r>
              <a:rPr lang="en-US" sz="2400"/>
              <a:t>Setting boundaries to learning, accountability and responsiveness</a:t>
            </a:r>
          </a:p>
          <a:p>
            <a:pPr marL="742950" lvl="1" indent="-285750">
              <a:buFont typeface="Arial" charset="0"/>
              <a:buChar char="•"/>
            </a:pPr>
            <a:r>
              <a:rPr lang="en-US" sz="2400"/>
              <a:t>Building activities that form basis of learning</a:t>
            </a:r>
          </a:p>
          <a:p>
            <a:pPr marL="742950" lvl="1" indent="-285750">
              <a:buFont typeface="Arial" charset="0"/>
              <a:buChar char="•"/>
            </a:pPr>
            <a:r>
              <a:rPr lang="en-US" sz="2400"/>
              <a:t>Creating measures that validate and make knowledge effective – form basis of decision making</a:t>
            </a:r>
          </a:p>
          <a:p>
            <a:pPr marL="742950" lvl="1" indent="-285750">
              <a:buFont typeface="Arial" charset="0"/>
              <a:buChar char="•"/>
            </a:pPr>
            <a:r>
              <a:rPr lang="en-US" sz="2400"/>
              <a:t>Institutionalizing trust in ways that creates a virtuous circle of practice and further engagement with stakeholders</a:t>
            </a:r>
          </a:p>
          <a:p>
            <a:pPr marL="742950" lvl="1" indent="-285750">
              <a:buFont typeface="Arial" charset="0"/>
              <a:buChar char="•"/>
            </a:pPr>
            <a:endParaRPr lang="en-US" sz="2400"/>
          </a:p>
          <a:p>
            <a:pPr marL="742950" lvl="1" indent="-285750">
              <a:buFont typeface="Arial" charset="0"/>
              <a:buChar char="•"/>
            </a:pPr>
            <a:endParaRPr lang="en-US" sz="2400"/>
          </a:p>
          <a:p>
            <a:pPr marL="285750" indent="-285750">
              <a:buFont typeface="Arial" charset="0"/>
              <a:buChar char="•"/>
            </a:pPr>
            <a:endParaRPr lang="en-US" sz="2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F6DBF997-1350-4E35-853C-B8E44330F0FB}" type="slidenum">
              <a:rPr lang="en-US" sz="1200">
                <a:solidFill>
                  <a:schemeClr val="tx1">
                    <a:tint val="75000"/>
                  </a:schemeClr>
                </a:solidFill>
                <a:latin typeface="+mn-lt"/>
              </a:rPr>
              <a:pPr algn="r" fontAlgn="auto">
                <a:spcBef>
                  <a:spcPts val="0"/>
                </a:spcBef>
                <a:spcAft>
                  <a:spcPts val="0"/>
                </a:spcAft>
                <a:defRPr/>
              </a:pPr>
              <a:t>8</a:t>
            </a:fld>
            <a:endParaRPr lang="en-US" sz="1200">
              <a:solidFill>
                <a:schemeClr val="tx1">
                  <a:tint val="75000"/>
                </a:schemeClr>
              </a:solidFill>
              <a:latin typeface="+mn-lt"/>
            </a:endParaRPr>
          </a:p>
        </p:txBody>
      </p:sp>
      <p:sp>
        <p:nvSpPr>
          <p:cNvPr id="16389" name="Text Box 5"/>
          <p:cNvSpPr txBox="1">
            <a:spLocks noChangeArrowheads="1"/>
          </p:cNvSpPr>
          <p:nvPr/>
        </p:nvSpPr>
        <p:spPr bwMode="auto">
          <a:xfrm>
            <a:off x="2209800" y="990600"/>
            <a:ext cx="6705600" cy="3902075"/>
          </a:xfrm>
          <a:prstGeom prst="rect">
            <a:avLst/>
          </a:prstGeom>
          <a:noFill/>
          <a:ln w="9525">
            <a:noFill/>
            <a:miter lim="800000"/>
            <a:headEnd/>
            <a:tailEnd/>
          </a:ln>
          <a:effectLst/>
        </p:spPr>
        <p:txBody>
          <a:bodyPr>
            <a:spAutoFit/>
          </a:bodyPr>
          <a:lstStyle/>
          <a:p>
            <a:pPr>
              <a:spcBef>
                <a:spcPct val="50000"/>
              </a:spcBef>
              <a:buFontTx/>
              <a:buChar char="•"/>
            </a:pPr>
            <a:r>
              <a:rPr lang="en-US" sz="2000"/>
              <a:t>Values are essential to organizational function and dynamics</a:t>
            </a:r>
          </a:p>
          <a:p>
            <a:pPr>
              <a:spcBef>
                <a:spcPct val="50000"/>
              </a:spcBef>
              <a:buFontTx/>
              <a:buChar char="•"/>
            </a:pPr>
            <a:r>
              <a:rPr lang="en-US" sz="2000"/>
              <a:t>Organizations are nothing but the collective consciousness of all the members contributing to its activities</a:t>
            </a:r>
          </a:p>
          <a:p>
            <a:pPr>
              <a:spcBef>
                <a:spcPct val="50000"/>
              </a:spcBef>
              <a:buFontTx/>
              <a:buChar char="•"/>
            </a:pPr>
            <a:r>
              <a:rPr lang="en-US" sz="2000"/>
              <a:t>Human aspect is more important than the objective as the objective is achieved through the efforts of the human</a:t>
            </a:r>
          </a:p>
          <a:p>
            <a:pPr>
              <a:spcBef>
                <a:spcPct val="50000"/>
              </a:spcBef>
              <a:buFontTx/>
              <a:buChar char="•"/>
            </a:pPr>
            <a:r>
              <a:rPr lang="en-US" sz="2000"/>
              <a:t>Question </a:t>
            </a:r>
          </a:p>
          <a:p>
            <a:pPr lvl="1">
              <a:spcBef>
                <a:spcPct val="50000"/>
              </a:spcBef>
              <a:buFontTx/>
              <a:buChar char="•"/>
            </a:pPr>
            <a:r>
              <a:rPr lang="en-US" sz="2000"/>
              <a:t>Is the human for industry-technology or vice versa </a:t>
            </a:r>
          </a:p>
          <a:p>
            <a:pPr>
              <a:spcBef>
                <a:spcPct val="50000"/>
              </a:spcBef>
              <a:buFontTx/>
              <a:buChar char="•"/>
            </a:pPr>
            <a:r>
              <a:rPr lang="en-US" sz="2000"/>
              <a:t>CSR – WHICH IS ABOUT THE BUSINESS TAKING IN TO ACCOUNT THEIR TOTAL IMPACT ON SOCIETY AND THE NATURAL ENVIRONMENT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C3D41DF1-73F9-4E45-8A9C-006D564FB268}" type="slidenum">
              <a:rPr lang="en-US" sz="1200">
                <a:solidFill>
                  <a:schemeClr val="tx1">
                    <a:tint val="75000"/>
                  </a:schemeClr>
                </a:solidFill>
                <a:latin typeface="+mn-lt"/>
              </a:rPr>
              <a:pPr algn="r" fontAlgn="auto">
                <a:spcBef>
                  <a:spcPts val="0"/>
                </a:spcBef>
                <a:spcAft>
                  <a:spcPts val="0"/>
                </a:spcAft>
                <a:defRPr/>
              </a:pPr>
              <a:t>9</a:t>
            </a:fld>
            <a:endParaRPr lang="en-US" sz="1200">
              <a:solidFill>
                <a:schemeClr val="tx1">
                  <a:tint val="75000"/>
                </a:schemeClr>
              </a:solidFill>
              <a:latin typeface="+mn-lt"/>
            </a:endParaRPr>
          </a:p>
        </p:txBody>
      </p:sp>
      <p:sp>
        <p:nvSpPr>
          <p:cNvPr id="17413" name="Text Box 5"/>
          <p:cNvSpPr txBox="1">
            <a:spLocks noChangeArrowheads="1"/>
          </p:cNvSpPr>
          <p:nvPr/>
        </p:nvSpPr>
        <p:spPr bwMode="auto">
          <a:xfrm>
            <a:off x="2209800" y="685800"/>
            <a:ext cx="6705600" cy="6188075"/>
          </a:xfrm>
          <a:prstGeom prst="rect">
            <a:avLst/>
          </a:prstGeom>
          <a:noFill/>
          <a:ln w="9525">
            <a:noFill/>
            <a:miter lim="800000"/>
            <a:headEnd/>
            <a:tailEnd/>
          </a:ln>
          <a:effectLst/>
        </p:spPr>
        <p:txBody>
          <a:bodyPr>
            <a:spAutoFit/>
          </a:bodyPr>
          <a:lstStyle/>
          <a:p>
            <a:pPr>
              <a:spcBef>
                <a:spcPct val="50000"/>
              </a:spcBef>
              <a:buFontTx/>
              <a:buChar char="•"/>
            </a:pPr>
            <a:r>
              <a:rPr lang="en-US" sz="2000" dirty="0"/>
              <a:t>Businesses have ability to bring economic prosperity to communities </a:t>
            </a:r>
          </a:p>
          <a:p>
            <a:pPr>
              <a:spcBef>
                <a:spcPct val="50000"/>
              </a:spcBef>
              <a:buFontTx/>
              <a:buChar char="•"/>
            </a:pPr>
            <a:r>
              <a:rPr lang="en-US" sz="2000" dirty="0"/>
              <a:t>The corporate community universal influence makes it very unlikely that society </a:t>
            </a:r>
            <a:r>
              <a:rPr lang="en-US" sz="2000" dirty="0" smtClean="0"/>
              <a:t>cant </a:t>
            </a:r>
            <a:r>
              <a:rPr lang="en-US" sz="2000" dirty="0"/>
              <a:t>wish it away</a:t>
            </a:r>
          </a:p>
          <a:p>
            <a:pPr>
              <a:spcBef>
                <a:spcPct val="50000"/>
              </a:spcBef>
              <a:buFontTx/>
              <a:buChar char="•"/>
            </a:pPr>
            <a:r>
              <a:rPr lang="en-US" sz="2000" dirty="0"/>
              <a:t>The need is to transform instead trying to constraint, tame or offer general solutions</a:t>
            </a:r>
          </a:p>
          <a:p>
            <a:pPr>
              <a:spcBef>
                <a:spcPct val="50000"/>
              </a:spcBef>
              <a:buFontTx/>
              <a:buChar char="•"/>
            </a:pPr>
            <a:r>
              <a:rPr lang="en-US" sz="2000" dirty="0"/>
              <a:t>The above aspect is relevant today because of the modern economy which has the following features:</a:t>
            </a:r>
          </a:p>
          <a:p>
            <a:pPr lvl="1">
              <a:spcBef>
                <a:spcPct val="50000"/>
              </a:spcBef>
              <a:buFontTx/>
              <a:buChar char="•"/>
            </a:pPr>
            <a:r>
              <a:rPr lang="en-US" sz="2000" dirty="0"/>
              <a:t>Speed of change</a:t>
            </a:r>
          </a:p>
          <a:p>
            <a:pPr lvl="1">
              <a:spcBef>
                <a:spcPct val="50000"/>
              </a:spcBef>
              <a:buFontTx/>
              <a:buChar char="•"/>
            </a:pPr>
            <a:r>
              <a:rPr lang="en-US" sz="2000" dirty="0"/>
              <a:t>Increased importance of knowledge, innovation and communication</a:t>
            </a:r>
          </a:p>
          <a:p>
            <a:pPr lvl="2">
              <a:spcBef>
                <a:spcPct val="50000"/>
              </a:spcBef>
              <a:buFontTx/>
              <a:buChar char="•"/>
            </a:pPr>
            <a:r>
              <a:rPr lang="en-US" sz="2000" dirty="0"/>
              <a:t>Importance of intangible assets</a:t>
            </a:r>
          </a:p>
          <a:p>
            <a:pPr lvl="1">
              <a:spcBef>
                <a:spcPct val="50000"/>
              </a:spcBef>
              <a:buFontTx/>
              <a:buChar char="•"/>
            </a:pPr>
            <a:r>
              <a:rPr lang="en-US" sz="2000" dirty="0"/>
              <a:t>Diversity</a:t>
            </a:r>
          </a:p>
          <a:p>
            <a:pPr>
              <a:spcBef>
                <a:spcPct val="50000"/>
              </a:spcBef>
              <a:buFontTx/>
              <a:buChar char="•"/>
            </a:pPr>
            <a:r>
              <a:rPr lang="en-US" sz="2000" dirty="0"/>
              <a:t>To </a:t>
            </a:r>
            <a:r>
              <a:rPr lang="en-US" sz="2000" dirty="0" smtClean="0"/>
              <a:t>manage </a:t>
            </a:r>
            <a:r>
              <a:rPr lang="en-US" sz="2000" dirty="0"/>
              <a:t>the modern economy it is important to establish values, leading to trust and integrity among physically dispersed staff</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DF32BDED-7E1B-4385-B89E-49613575BCD4}" type="slidenum">
              <a:rPr lang="en-US" sz="1200">
                <a:solidFill>
                  <a:schemeClr val="tx1">
                    <a:tint val="75000"/>
                  </a:schemeClr>
                </a:solidFill>
                <a:latin typeface="+mn-lt"/>
              </a:rPr>
              <a:pPr algn="r" fontAlgn="auto">
                <a:spcBef>
                  <a:spcPts val="0"/>
                </a:spcBef>
                <a:spcAft>
                  <a:spcPts val="0"/>
                </a:spcAft>
                <a:defRPr/>
              </a:pPr>
              <a:t>10</a:t>
            </a:fld>
            <a:endParaRPr lang="en-US" sz="1200">
              <a:solidFill>
                <a:schemeClr val="tx1">
                  <a:tint val="75000"/>
                </a:schemeClr>
              </a:solidFill>
              <a:latin typeface="+mn-lt"/>
            </a:endParaRPr>
          </a:p>
        </p:txBody>
      </p:sp>
      <p:sp>
        <p:nvSpPr>
          <p:cNvPr id="18437" name="Text Box 5"/>
          <p:cNvSpPr txBox="1">
            <a:spLocks noChangeArrowheads="1"/>
          </p:cNvSpPr>
          <p:nvPr/>
        </p:nvSpPr>
        <p:spPr bwMode="auto">
          <a:xfrm>
            <a:off x="2209800" y="990600"/>
            <a:ext cx="6629400" cy="4664075"/>
          </a:xfrm>
          <a:prstGeom prst="rect">
            <a:avLst/>
          </a:prstGeom>
          <a:noFill/>
          <a:ln w="9525">
            <a:noFill/>
            <a:miter lim="800000"/>
            <a:headEnd/>
            <a:tailEnd/>
          </a:ln>
          <a:effectLst/>
        </p:spPr>
        <p:txBody>
          <a:bodyPr>
            <a:spAutoFit/>
          </a:bodyPr>
          <a:lstStyle/>
          <a:p>
            <a:pPr>
              <a:spcBef>
                <a:spcPct val="50000"/>
              </a:spcBef>
              <a:buFontTx/>
              <a:buChar char="•"/>
            </a:pPr>
            <a:r>
              <a:rPr lang="en-US" sz="2000"/>
              <a:t>Relationship between businesses and society be based upon trust</a:t>
            </a:r>
          </a:p>
          <a:p>
            <a:pPr>
              <a:spcBef>
                <a:spcPct val="50000"/>
              </a:spcBef>
              <a:buFontTx/>
              <a:buChar char="•"/>
            </a:pPr>
            <a:r>
              <a:rPr lang="en-US" sz="2000"/>
              <a:t>Survive only if everyone can operate with self esteem</a:t>
            </a:r>
          </a:p>
          <a:p>
            <a:pPr>
              <a:spcBef>
                <a:spcPct val="50000"/>
              </a:spcBef>
              <a:buFontTx/>
              <a:buChar char="•"/>
            </a:pPr>
            <a:r>
              <a:rPr lang="en-US" sz="2000"/>
              <a:t>If trust is lost then we will not have an organization but only automation</a:t>
            </a:r>
          </a:p>
          <a:p>
            <a:pPr>
              <a:spcBef>
                <a:spcPct val="50000"/>
              </a:spcBef>
              <a:buFontTx/>
              <a:buChar char="•"/>
            </a:pPr>
            <a:r>
              <a:rPr lang="en-US" sz="2000"/>
              <a:t>Democratization of politics there should be democratization of economics</a:t>
            </a:r>
          </a:p>
          <a:p>
            <a:pPr lvl="1">
              <a:spcBef>
                <a:spcPct val="50000"/>
              </a:spcBef>
              <a:buFontTx/>
              <a:buChar char="•"/>
            </a:pPr>
            <a:r>
              <a:rPr lang="en-US" sz="2000"/>
              <a:t>Product of the people, by the people and for the people</a:t>
            </a:r>
          </a:p>
          <a:p>
            <a:pPr>
              <a:spcBef>
                <a:spcPct val="50000"/>
              </a:spcBef>
              <a:buFontTx/>
              <a:buChar char="•"/>
            </a:pPr>
            <a:r>
              <a:rPr lang="en-US" sz="2000"/>
              <a:t>This is where the responsibility of corporate world becomes pronounced</a:t>
            </a:r>
          </a:p>
          <a:p>
            <a:pPr>
              <a:spcBef>
                <a:spcPct val="50000"/>
              </a:spcBef>
              <a:buFontTx/>
              <a:buChar char="•"/>
            </a:pPr>
            <a:r>
              <a:rPr lang="en-US" sz="2000"/>
              <a:t>CSR provides the framework of boundary for the free market to operate responsibly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B46D30EC-3B4A-4055-BEBC-35A7D89501BB}" type="slidenum">
              <a:rPr lang="en-US" sz="1200">
                <a:solidFill>
                  <a:schemeClr val="tx1">
                    <a:tint val="75000"/>
                  </a:schemeClr>
                </a:solidFill>
                <a:latin typeface="+mn-lt"/>
              </a:rPr>
              <a:pPr algn="r" fontAlgn="auto">
                <a:spcBef>
                  <a:spcPts val="0"/>
                </a:spcBef>
                <a:spcAft>
                  <a:spcPts val="0"/>
                </a:spcAft>
                <a:defRPr/>
              </a:pPr>
              <a:t>11</a:t>
            </a:fld>
            <a:endParaRPr lang="en-US" sz="1200">
              <a:solidFill>
                <a:schemeClr val="tx1">
                  <a:tint val="75000"/>
                </a:schemeClr>
              </a:solidFill>
              <a:latin typeface="+mn-lt"/>
            </a:endParaRPr>
          </a:p>
        </p:txBody>
      </p:sp>
      <p:sp>
        <p:nvSpPr>
          <p:cNvPr id="31748" name="Text Box 4"/>
          <p:cNvSpPr txBox="1">
            <a:spLocks noChangeArrowheads="1"/>
          </p:cNvSpPr>
          <p:nvPr/>
        </p:nvSpPr>
        <p:spPr bwMode="auto">
          <a:xfrm>
            <a:off x="2209800" y="1066800"/>
            <a:ext cx="6629400" cy="3902075"/>
          </a:xfrm>
          <a:prstGeom prst="rect">
            <a:avLst/>
          </a:prstGeom>
          <a:noFill/>
          <a:ln w="9525">
            <a:noFill/>
            <a:miter lim="800000"/>
            <a:headEnd/>
            <a:tailEnd/>
          </a:ln>
          <a:effectLst/>
        </p:spPr>
        <p:txBody>
          <a:bodyPr>
            <a:spAutoFit/>
          </a:bodyPr>
          <a:lstStyle/>
          <a:p>
            <a:pPr>
              <a:spcBef>
                <a:spcPct val="50000"/>
              </a:spcBef>
              <a:buFontTx/>
              <a:buChar char="•"/>
            </a:pPr>
            <a:r>
              <a:rPr lang="en-US" sz="2000" dirty="0"/>
              <a:t>CSR, most misunderstood concept – lack relationship with the internal concepts</a:t>
            </a:r>
          </a:p>
          <a:p>
            <a:pPr lvl="1">
              <a:spcBef>
                <a:spcPct val="50000"/>
              </a:spcBef>
              <a:buFontTx/>
              <a:buChar char="•"/>
            </a:pPr>
            <a:r>
              <a:rPr lang="en-US" sz="2000" dirty="0"/>
              <a:t>No formal structure</a:t>
            </a:r>
          </a:p>
          <a:p>
            <a:pPr lvl="1">
              <a:spcBef>
                <a:spcPct val="50000"/>
              </a:spcBef>
              <a:buFontTx/>
              <a:buChar char="•"/>
            </a:pPr>
            <a:r>
              <a:rPr lang="en-US" sz="2000" dirty="0"/>
              <a:t>Defined vaguely </a:t>
            </a:r>
          </a:p>
          <a:p>
            <a:pPr lvl="1">
              <a:spcBef>
                <a:spcPct val="50000"/>
              </a:spcBef>
              <a:buFontTx/>
              <a:buChar char="•"/>
            </a:pPr>
            <a:r>
              <a:rPr lang="en-US" sz="2000" dirty="0"/>
              <a:t>Ad hoc management policies </a:t>
            </a:r>
          </a:p>
          <a:p>
            <a:pPr>
              <a:spcBef>
                <a:spcPct val="50000"/>
              </a:spcBef>
              <a:buFontTx/>
              <a:buChar char="•"/>
            </a:pPr>
            <a:r>
              <a:rPr lang="en-US" sz="2000" dirty="0"/>
              <a:t>Definitions of CSR</a:t>
            </a:r>
          </a:p>
          <a:p>
            <a:pPr lvl="1">
              <a:spcBef>
                <a:spcPct val="50000"/>
              </a:spcBef>
              <a:buFontTx/>
              <a:buChar char="•"/>
            </a:pPr>
            <a:r>
              <a:rPr lang="en-US" sz="2000" dirty="0"/>
              <a:t>Idea of legal responsibility</a:t>
            </a:r>
          </a:p>
          <a:p>
            <a:pPr lvl="1">
              <a:spcBef>
                <a:spcPct val="50000"/>
              </a:spcBef>
              <a:buFontTx/>
              <a:buChar char="•"/>
            </a:pPr>
            <a:r>
              <a:rPr lang="en-US" sz="2000" dirty="0"/>
              <a:t>Social responsible behavior in an ethical w</a:t>
            </a:r>
            <a:r>
              <a:rPr lang="en-US" sz="2000" dirty="0" smtClean="0"/>
              <a:t>ay</a:t>
            </a:r>
            <a:endParaRPr lang="en-US" sz="2000" dirty="0"/>
          </a:p>
          <a:p>
            <a:pPr lvl="1">
              <a:spcBef>
                <a:spcPct val="50000"/>
              </a:spcBef>
              <a:buFontTx/>
              <a:buChar char="•"/>
            </a:pPr>
            <a:r>
              <a:rPr lang="en-US" sz="2000" dirty="0"/>
              <a:t>Charitable contribution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89ECA210-A89D-4F3A-9051-86EA5E0914E9}" type="slidenum">
              <a:rPr lang="en-US" sz="1200">
                <a:solidFill>
                  <a:schemeClr val="tx1">
                    <a:tint val="75000"/>
                  </a:schemeClr>
                </a:solidFill>
                <a:latin typeface="+mn-lt"/>
              </a:rPr>
              <a:pPr algn="r" fontAlgn="auto">
                <a:spcBef>
                  <a:spcPts val="0"/>
                </a:spcBef>
                <a:spcAft>
                  <a:spcPts val="0"/>
                </a:spcAft>
                <a:defRPr/>
              </a:pPr>
              <a:t>12</a:t>
            </a:fld>
            <a:endParaRPr lang="en-US" sz="1200">
              <a:solidFill>
                <a:schemeClr val="tx1">
                  <a:tint val="75000"/>
                </a:schemeClr>
              </a:solidFill>
              <a:latin typeface="+mn-lt"/>
            </a:endParaRPr>
          </a:p>
        </p:txBody>
      </p:sp>
      <p:sp>
        <p:nvSpPr>
          <p:cNvPr id="32772" name="Text Box 4"/>
          <p:cNvSpPr txBox="1">
            <a:spLocks noChangeArrowheads="1"/>
          </p:cNvSpPr>
          <p:nvPr/>
        </p:nvSpPr>
        <p:spPr bwMode="auto">
          <a:xfrm>
            <a:off x="2209800" y="990600"/>
            <a:ext cx="6705600" cy="5121275"/>
          </a:xfrm>
          <a:prstGeom prst="rect">
            <a:avLst/>
          </a:prstGeom>
          <a:noFill/>
          <a:ln w="9525">
            <a:noFill/>
            <a:miter lim="800000"/>
            <a:headEnd/>
            <a:tailEnd/>
          </a:ln>
          <a:effectLst/>
        </p:spPr>
        <p:txBody>
          <a:bodyPr>
            <a:spAutoFit/>
          </a:bodyPr>
          <a:lstStyle/>
          <a:p>
            <a:pPr lvl="1"/>
            <a:r>
              <a:rPr lang="en-US" sz="2000"/>
              <a:t>The World Business Council for Sustainable Development definition of CSR</a:t>
            </a:r>
          </a:p>
          <a:p>
            <a:pPr lvl="2"/>
            <a:r>
              <a:rPr lang="en-US" sz="2000" b="1"/>
              <a:t>The continuing commitment of business to behave ethically and contribute to economic development while improving the quality of life of their workforce and their families as well as the local community and society at large</a:t>
            </a:r>
          </a:p>
          <a:p>
            <a:pPr>
              <a:spcBef>
                <a:spcPct val="50000"/>
              </a:spcBef>
            </a:pPr>
            <a:r>
              <a:rPr lang="en-US" sz="2000"/>
              <a:t>President of WBCSD said </a:t>
            </a:r>
          </a:p>
          <a:p>
            <a:pPr>
              <a:spcBef>
                <a:spcPct val="50000"/>
              </a:spcBef>
            </a:pPr>
            <a:r>
              <a:rPr lang="en-US" sz="2000"/>
              <a:t>“there  is no universal definition of CSR because the concept is always being redefined it is up to the companies to find their magnetic north’</a:t>
            </a:r>
          </a:p>
          <a:p>
            <a:pPr>
              <a:spcBef>
                <a:spcPct val="50000"/>
              </a:spcBef>
            </a:pPr>
            <a:r>
              <a:rPr lang="en-US" sz="2000"/>
              <a:t>The values and principals are the companies internal compass that help the company to stay on the ethical path.</a:t>
            </a:r>
          </a:p>
          <a:p>
            <a:pPr>
              <a:spcBef>
                <a:spcPct val="50000"/>
              </a:spcBef>
            </a:pPr>
            <a:endParaRPr lang="en-US" sz="2000"/>
          </a:p>
          <a:p>
            <a:pPr>
              <a:spcBef>
                <a:spcPct val="50000"/>
              </a:spcBef>
            </a:pPr>
            <a:r>
              <a:rPr lang="en-US" sz="2000"/>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88963"/>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3200" smtClean="0">
                <a:solidFill>
                  <a:srgbClr val="FF0000"/>
                </a:solidFill>
              </a:rPr>
              <a:t>Corporate Social Responsibility</a:t>
            </a:r>
          </a:p>
        </p:txBody>
      </p:sp>
      <p:sp>
        <p:nvSpPr>
          <p:cNvPr id="9" name="Slide Number Placeholder 8"/>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6B37E03A-F784-444F-91D0-9B986EFA9648}" type="slidenum">
              <a:rPr lang="en-US" sz="1200">
                <a:solidFill>
                  <a:schemeClr val="tx1">
                    <a:tint val="75000"/>
                  </a:schemeClr>
                </a:solidFill>
                <a:latin typeface="+mn-lt"/>
              </a:rPr>
              <a:pPr algn="r" fontAlgn="auto">
                <a:spcBef>
                  <a:spcPts val="0"/>
                </a:spcBef>
                <a:spcAft>
                  <a:spcPts val="0"/>
                </a:spcAft>
                <a:defRPr/>
              </a:pPr>
              <a:t>13</a:t>
            </a:fld>
            <a:endParaRPr lang="en-US" sz="1200">
              <a:solidFill>
                <a:schemeClr val="tx1">
                  <a:tint val="75000"/>
                </a:schemeClr>
              </a:solidFill>
              <a:latin typeface="+mn-lt"/>
            </a:endParaRPr>
          </a:p>
        </p:txBody>
      </p:sp>
      <p:sp>
        <p:nvSpPr>
          <p:cNvPr id="33796" name="Rectangle 4"/>
          <p:cNvSpPr>
            <a:spLocks noChangeArrowheads="1"/>
          </p:cNvSpPr>
          <p:nvPr/>
        </p:nvSpPr>
        <p:spPr bwMode="auto">
          <a:xfrm>
            <a:off x="2286000" y="1528763"/>
            <a:ext cx="6629400" cy="5121275"/>
          </a:xfrm>
          <a:prstGeom prst="rect">
            <a:avLst/>
          </a:prstGeom>
          <a:noFill/>
          <a:ln w="9525">
            <a:noFill/>
            <a:miter lim="800000"/>
            <a:headEnd/>
            <a:tailEnd/>
          </a:ln>
          <a:effectLst/>
        </p:spPr>
        <p:txBody>
          <a:bodyPr>
            <a:spAutoFit/>
          </a:bodyPr>
          <a:lstStyle/>
          <a:p>
            <a:r>
              <a:rPr lang="en-US" sz="2000"/>
              <a:t>Milton Friedman said</a:t>
            </a:r>
          </a:p>
          <a:p>
            <a:r>
              <a:rPr lang="en-US" sz="2000"/>
              <a:t>“there is one and only one social responsibility of business – to use resources and engage in activities designed to create profit so long as it stays within the rule of the game which is to say engage in open and free competition without deception and fraud’</a:t>
            </a:r>
          </a:p>
          <a:p>
            <a:endParaRPr lang="en-US" sz="2000"/>
          </a:p>
          <a:p>
            <a:endParaRPr lang="en-US" sz="2000"/>
          </a:p>
          <a:p>
            <a:r>
              <a:rPr lang="en-US" sz="2000"/>
              <a:t>Shortcomings</a:t>
            </a:r>
          </a:p>
          <a:p>
            <a:pPr>
              <a:buFontTx/>
              <a:buChar char="•"/>
            </a:pPr>
            <a:r>
              <a:rPr lang="en-US" sz="2000"/>
              <a:t>Lack of morals among the practitioners of business</a:t>
            </a:r>
          </a:p>
          <a:p>
            <a:pPr>
              <a:buFontTx/>
              <a:buChar char="•"/>
            </a:pPr>
            <a:r>
              <a:rPr lang="en-US" sz="2000"/>
              <a:t>Well ordered civil society in which business operate</a:t>
            </a:r>
          </a:p>
          <a:p>
            <a:pPr>
              <a:buFontTx/>
              <a:buChar char="•"/>
            </a:pPr>
            <a:r>
              <a:rPr lang="en-US" sz="2000"/>
              <a:t>Less importance to production and distribution as compared to exchange and free economy concept is violated which says free entry and free exit and equal sharing of information</a:t>
            </a:r>
          </a:p>
          <a:p>
            <a:endParaRPr lang="en-US" sz="2000"/>
          </a:p>
          <a:p>
            <a:pPr>
              <a:spcBef>
                <a:spcPct val="50000"/>
              </a:spcBef>
            </a:pPr>
            <a:endParaRPr lang="en-US" sz="20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876</Words>
  <Application>Microsoft Office PowerPoint</Application>
  <PresentationFormat>On-screen Show (4:3)</PresentationFormat>
  <Paragraphs>154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2</cp:revision>
  <dcterms:created xsi:type="dcterms:W3CDTF">2012-12-10T11:44:46Z</dcterms:created>
  <dcterms:modified xsi:type="dcterms:W3CDTF">2012-12-10T13:11:00Z</dcterms:modified>
</cp:coreProperties>
</file>