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52" r:id="rId2"/>
    <p:sldId id="353" r:id="rId3"/>
    <p:sldId id="354" r:id="rId4"/>
    <p:sldId id="355" r:id="rId5"/>
    <p:sldId id="322" r:id="rId6"/>
    <p:sldId id="323" r:id="rId7"/>
    <p:sldId id="324" r:id="rId8"/>
    <p:sldId id="325" r:id="rId9"/>
    <p:sldId id="326" r:id="rId10"/>
    <p:sldId id="327" r:id="rId11"/>
    <p:sldId id="328" r:id="rId12"/>
    <p:sldId id="329" r:id="rId13"/>
    <p:sldId id="330" r:id="rId14"/>
    <p:sldId id="337" r:id="rId15"/>
    <p:sldId id="331" r:id="rId16"/>
    <p:sldId id="33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12/31/2012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 xmlns:p14="http://schemas.microsoft.com/office/powerpoint/2010/main"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12/31/2012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19: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 xmlns:p14="http://schemas.microsoft.com/office/powerpoint/2010/main"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
        <p:nvSpPr>
          <p:cNvPr id="4" name="TextBox 3"/>
          <p:cNvSpPr txBox="1"/>
          <p:nvPr/>
        </p:nvSpPr>
        <p:spPr>
          <a:xfrm>
            <a:off x="2209800" y="2895600"/>
            <a:ext cx="6781800" cy="1200329"/>
          </a:xfrm>
          <a:prstGeom prst="rect">
            <a:avLst/>
          </a:prstGeom>
          <a:noFill/>
        </p:spPr>
        <p:txBody>
          <a:bodyPr wrap="square" rtlCol="0">
            <a:spAutoFit/>
          </a:bodyPr>
          <a:lstStyle/>
          <a:p>
            <a:pPr algn="ctr"/>
            <a:r>
              <a:rPr lang="en-US" sz="3600" b="1" dirty="0" smtClean="0"/>
              <a:t>Chapter 5</a:t>
            </a:r>
            <a:br>
              <a:rPr lang="en-US" sz="3600" b="1" dirty="0" smtClean="0"/>
            </a:br>
            <a:r>
              <a:rPr lang="en-US" sz="3600" b="1" dirty="0" smtClean="0"/>
              <a:t> Creating CSR Framework</a:t>
            </a:r>
            <a:endParaRPr lang="en-US" sz="3600" dirty="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4" name="Rectangle 3"/>
          <p:cNvSpPr txBox="1">
            <a:spLocks noChangeArrowheads="1"/>
          </p:cNvSpPr>
          <p:nvPr/>
        </p:nvSpPr>
        <p:spPr>
          <a:xfrm>
            <a:off x="2209800" y="990600"/>
            <a:ext cx="6934200" cy="5257800"/>
          </a:xfrm>
          <a:prstGeom prst="rect">
            <a:avLst/>
          </a:prstGeom>
        </p:spPr>
        <p:txBody>
          <a:bodyPr vert="horz" lIns="91440" tIns="45720" rIns="91440" bIns="45720" rtlCol="0">
            <a:normAutofit lnSpcReduction="10000"/>
          </a:bodyPr>
          <a:lstStyle/>
          <a:p>
            <a:pPr marL="0" marR="0" lvl="0" indent="0" algn="ctr" defTabSz="914400" rtl="0" eaLnBrk="1" fontAlgn="auto" latinLnBrk="0" hangingPunct="1">
              <a:lnSpc>
                <a:spcPct val="150000"/>
              </a:lnSpc>
              <a:spcBef>
                <a:spcPct val="20000"/>
              </a:spcBef>
              <a:spcAft>
                <a:spcPts val="0"/>
              </a:spcAft>
              <a:buClrTx/>
              <a:buSzTx/>
              <a:buFont typeface="Arial" charset="0"/>
              <a:buNone/>
              <a:tabLst/>
              <a:defRPr/>
            </a:pPr>
            <a:r>
              <a:rPr kumimoji="0" lang="en-US" sz="2400" b="1" i="0" u="none" strike="noStrike" kern="1200" cap="none" spc="0" normalizeH="0" baseline="0" noProof="0" dirty="0" smtClean="0">
                <a:ln>
                  <a:noFill/>
                </a:ln>
                <a:effectLst/>
                <a:uLnTx/>
                <a:uFillTx/>
                <a:latin typeface="+mj-lt"/>
                <a:ea typeface="+mn-ea"/>
                <a:cs typeface="+mn-cs"/>
              </a:rPr>
              <a:t>LEARNING OBJECTIVES</a:t>
            </a:r>
          </a:p>
          <a:p>
            <a:pPr marL="0" marR="0" lvl="0" indent="0"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effectLst/>
                <a:uLnTx/>
                <a:uFillTx/>
                <a:latin typeface="+mj-lt"/>
                <a:ea typeface="+mn-ea"/>
                <a:cs typeface="+mn-cs"/>
              </a:rPr>
              <a:t>Understand the importance of historical evidence in exploring the concept of CSR </a:t>
            </a:r>
          </a:p>
          <a:p>
            <a:pPr marL="0" marR="0" lvl="0" indent="0"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effectLst/>
                <a:uLnTx/>
                <a:uFillTx/>
                <a:latin typeface="+mj-lt"/>
                <a:ea typeface="+mn-ea"/>
                <a:cs typeface="+mn-cs"/>
              </a:rPr>
              <a:t>Examine the processes of integrating CSR into the strategic framework of organizations </a:t>
            </a:r>
          </a:p>
          <a:p>
            <a:pPr marL="0" marR="0" lvl="0" indent="0"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effectLst/>
                <a:uLnTx/>
                <a:uFillTx/>
                <a:latin typeface="+mj-lt"/>
                <a:ea typeface="+mn-ea"/>
                <a:cs typeface="+mn-cs"/>
              </a:rPr>
              <a:t>Provide simple suggestions on implementation processes of CSR for organizations </a:t>
            </a:r>
          </a:p>
          <a:p>
            <a:pPr marL="0" marR="0" lvl="0" indent="0"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effectLst/>
                <a:uLnTx/>
                <a:uFillTx/>
                <a:latin typeface="+mj-lt"/>
                <a:ea typeface="+mn-ea"/>
                <a:cs typeface="+mn-cs"/>
              </a:rPr>
              <a:t>understand that CSR  perception and delivery have to take into account both global and local practices</a:t>
            </a:r>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pic>
        <p:nvPicPr>
          <p:cNvPr id="4"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66800" y="914400"/>
            <a:ext cx="7827963" cy="5410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947756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4" name="TextBox 3"/>
          <p:cNvSpPr txBox="1"/>
          <p:nvPr/>
        </p:nvSpPr>
        <p:spPr>
          <a:xfrm>
            <a:off x="2209800" y="990600"/>
            <a:ext cx="6705600" cy="2585323"/>
          </a:xfrm>
          <a:prstGeom prst="rect">
            <a:avLst/>
          </a:prstGeom>
          <a:noFill/>
        </p:spPr>
        <p:txBody>
          <a:bodyPr wrap="square" rtlCol="0">
            <a:spAutoFit/>
          </a:bodyPr>
          <a:lstStyle/>
          <a:p>
            <a:pPr marL="1200150" lvl="2" indent="-285750">
              <a:buFont typeface="Arial" pitchFamily="34" charset="0"/>
              <a:buChar char="•"/>
            </a:pPr>
            <a:r>
              <a:rPr lang="en-US" dirty="0" smtClean="0"/>
              <a:t>Inner corporate ideology</a:t>
            </a:r>
          </a:p>
          <a:p>
            <a:pPr marL="1657350" lvl="3" indent="-285750">
              <a:buFont typeface="Arial" pitchFamily="34" charset="0"/>
              <a:buChar char="•"/>
            </a:pPr>
            <a:r>
              <a:rPr lang="en-US" dirty="0"/>
              <a:t>A practical approach to judging value based management would be to </a:t>
            </a:r>
            <a:r>
              <a:rPr lang="en-US" dirty="0" smtClean="0"/>
              <a:t>understand</a:t>
            </a:r>
            <a:endParaRPr lang="en-US" dirty="0"/>
          </a:p>
          <a:p>
            <a:pPr marL="2114550" lvl="4" indent="-285750">
              <a:buFont typeface="Arial" pitchFamily="34" charset="0"/>
              <a:buChar char="•"/>
            </a:pPr>
            <a:r>
              <a:rPr lang="en-US" dirty="0"/>
              <a:t>Micro level integration</a:t>
            </a:r>
          </a:p>
          <a:p>
            <a:pPr marL="2114550" lvl="4" indent="-285750">
              <a:buFont typeface="Arial" pitchFamily="34" charset="0"/>
              <a:buChar char="•"/>
            </a:pPr>
            <a:r>
              <a:rPr lang="en-US" dirty="0"/>
              <a:t>Macro level integration</a:t>
            </a:r>
          </a:p>
          <a:p>
            <a:pPr marL="2114550" lvl="4" indent="-285750">
              <a:buFont typeface="Arial" pitchFamily="34" charset="0"/>
              <a:buChar char="•"/>
            </a:pPr>
            <a:r>
              <a:rPr lang="en-US" dirty="0"/>
              <a:t>Integration of CSR at operation and process level</a:t>
            </a:r>
          </a:p>
          <a:p>
            <a:pPr marL="1657350" lvl="3" indent="-285750">
              <a:buFont typeface="Arial" pitchFamily="34" charset="0"/>
              <a:buChar char="•"/>
            </a:pPr>
            <a:endParaRPr lang="en-US" dirty="0" smtClean="0"/>
          </a:p>
          <a:p>
            <a:pPr marL="1657350" lvl="3" indent="-285750">
              <a:buFont typeface="Arial" pitchFamily="34" charset="0"/>
              <a:buChar char="•"/>
            </a:pPr>
            <a:endParaRPr lang="en-US" dirty="0" smtClean="0"/>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2" name="TextBox 1"/>
          <p:cNvSpPr txBox="1"/>
          <p:nvPr/>
        </p:nvSpPr>
        <p:spPr>
          <a:xfrm>
            <a:off x="2209800" y="838200"/>
            <a:ext cx="6705600" cy="5355312"/>
          </a:xfrm>
          <a:prstGeom prst="rect">
            <a:avLst/>
          </a:prstGeom>
          <a:noFill/>
        </p:spPr>
        <p:txBody>
          <a:bodyPr wrap="square" rtlCol="0">
            <a:spAutoFit/>
          </a:bodyPr>
          <a:lstStyle/>
          <a:p>
            <a:pPr marL="285750" indent="-285750">
              <a:buFont typeface="Arial" pitchFamily="34" charset="0"/>
              <a:buChar char="•"/>
            </a:pPr>
            <a:r>
              <a:rPr lang="en-US" dirty="0" smtClean="0"/>
              <a:t>Micro level integration by the firm</a:t>
            </a:r>
          </a:p>
          <a:p>
            <a:pPr marL="742950" lvl="1" indent="-285750">
              <a:buFont typeface="Arial" pitchFamily="34" charset="0"/>
              <a:buChar char="•"/>
            </a:pPr>
            <a:r>
              <a:rPr lang="en-US" dirty="0" smtClean="0"/>
              <a:t>Relates to individual activities that the firm undertakes both as suppliers and a consumer of </a:t>
            </a:r>
            <a:r>
              <a:rPr lang="en-US" dirty="0" err="1" smtClean="0"/>
              <a:t>labour</a:t>
            </a:r>
            <a:r>
              <a:rPr lang="en-US" dirty="0" smtClean="0"/>
              <a:t> and capital</a:t>
            </a:r>
          </a:p>
          <a:p>
            <a:pPr marL="742950" lvl="1" indent="-285750">
              <a:buFont typeface="Arial" pitchFamily="34" charset="0"/>
              <a:buChar char="•"/>
            </a:pPr>
            <a:r>
              <a:rPr lang="en-US" dirty="0" smtClean="0"/>
              <a:t>The concept of integration helps the firm examine how values can become an integral part of the various activities that they undertake to allocate resources drawn from the society to earn profits</a:t>
            </a:r>
          </a:p>
          <a:p>
            <a:pPr marL="742950" lvl="1" indent="-285750">
              <a:buFont typeface="Arial" pitchFamily="34" charset="0"/>
              <a:buChar char="•"/>
            </a:pPr>
            <a:r>
              <a:rPr lang="en-US" dirty="0" smtClean="0"/>
              <a:t>The individual activities that needs to be viewed in their pursuit for CSR are</a:t>
            </a:r>
          </a:p>
          <a:p>
            <a:pPr marL="1200150" lvl="2" indent="-285750">
              <a:buFont typeface="Arial" pitchFamily="34" charset="0"/>
              <a:buChar char="•"/>
            </a:pPr>
            <a:r>
              <a:rPr lang="en-US" dirty="0" smtClean="0"/>
              <a:t>Position in the stock market</a:t>
            </a:r>
          </a:p>
          <a:p>
            <a:pPr marL="1200150" lvl="2" indent="-285750">
              <a:buFont typeface="Arial" pitchFamily="34" charset="0"/>
              <a:buChar char="•"/>
            </a:pPr>
            <a:r>
              <a:rPr lang="en-US" dirty="0" smtClean="0"/>
              <a:t>Value creation to be judged through</a:t>
            </a:r>
          </a:p>
          <a:p>
            <a:pPr marL="1657350" lvl="3" indent="-285750">
              <a:buFont typeface="Arial" pitchFamily="34" charset="0"/>
              <a:buChar char="•"/>
            </a:pPr>
            <a:r>
              <a:rPr lang="en-US" dirty="0" smtClean="0"/>
              <a:t>Portfolio management</a:t>
            </a:r>
          </a:p>
          <a:p>
            <a:pPr marL="1657350" lvl="3" indent="-285750">
              <a:buFont typeface="Arial" pitchFamily="34" charset="0"/>
              <a:buChar char="•"/>
            </a:pPr>
            <a:r>
              <a:rPr lang="en-US" dirty="0" smtClean="0"/>
              <a:t>Choice between the strategic option</a:t>
            </a:r>
          </a:p>
          <a:p>
            <a:pPr marL="1657350" lvl="3" indent="-285750">
              <a:buFont typeface="Arial" pitchFamily="34" charset="0"/>
              <a:buChar char="•"/>
            </a:pPr>
            <a:r>
              <a:rPr lang="en-US" dirty="0" smtClean="0"/>
              <a:t>Assessment of impact of business plan</a:t>
            </a:r>
          </a:p>
          <a:p>
            <a:pPr marL="1657350" lvl="3" indent="-285750">
              <a:buFont typeface="Arial" pitchFamily="34" charset="0"/>
              <a:buChar char="•"/>
            </a:pPr>
            <a:r>
              <a:rPr lang="en-US" dirty="0" smtClean="0"/>
              <a:t>Target setting and bench marking</a:t>
            </a:r>
          </a:p>
          <a:p>
            <a:pPr marL="1200150" lvl="2" indent="-285750">
              <a:buFont typeface="Arial" pitchFamily="34" charset="0"/>
              <a:buChar char="•"/>
            </a:pPr>
            <a:r>
              <a:rPr lang="en-US" dirty="0" smtClean="0"/>
              <a:t>Analyze resource sourcing, prioritizing and allocating resources</a:t>
            </a:r>
          </a:p>
          <a:p>
            <a:pPr marL="1200150" lvl="2" indent="-285750">
              <a:buFont typeface="Arial" pitchFamily="34" charset="0"/>
              <a:buChar char="•"/>
            </a:pPr>
            <a:endParaRPr lang="en-US" dirty="0" smtClean="0"/>
          </a:p>
          <a:p>
            <a:pPr marL="1200150" lvl="2" indent="-285750">
              <a:buFont typeface="Arial" pitchFamily="34" charset="0"/>
              <a:buChar char="•"/>
            </a:pPr>
            <a:endParaRPr lang="en-US" dirty="0"/>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sp>
        <p:nvSpPr>
          <p:cNvPr id="2" name="Rectangle 1"/>
          <p:cNvSpPr/>
          <p:nvPr/>
        </p:nvSpPr>
        <p:spPr>
          <a:xfrm>
            <a:off x="2209800" y="990600"/>
            <a:ext cx="6705600" cy="5632311"/>
          </a:xfrm>
          <a:prstGeom prst="rect">
            <a:avLst/>
          </a:prstGeom>
        </p:spPr>
        <p:txBody>
          <a:bodyPr wrap="square">
            <a:spAutoFit/>
          </a:bodyPr>
          <a:lstStyle/>
          <a:p>
            <a:pPr marL="1200150" lvl="2" indent="-285750">
              <a:buFont typeface="Arial" pitchFamily="34" charset="0"/>
              <a:buChar char="•"/>
            </a:pPr>
            <a:r>
              <a:rPr lang="en-US" dirty="0"/>
              <a:t>Appraisal of performance and organizational image</a:t>
            </a:r>
          </a:p>
          <a:p>
            <a:pPr marL="1200150" lvl="2" indent="-285750">
              <a:buFont typeface="Arial" pitchFamily="34" charset="0"/>
              <a:buChar char="•"/>
            </a:pPr>
            <a:r>
              <a:rPr lang="en-US" dirty="0"/>
              <a:t>Focus on business and operational strategies that maximize value</a:t>
            </a:r>
          </a:p>
          <a:p>
            <a:pPr marL="1200150" lvl="2" indent="-285750">
              <a:buFont typeface="Arial" pitchFamily="34" charset="0"/>
              <a:buChar char="•"/>
            </a:pPr>
            <a:r>
              <a:rPr lang="en-US" dirty="0"/>
              <a:t>Learn the skills to enhance delegation as well increase accountability and </a:t>
            </a:r>
            <a:r>
              <a:rPr lang="en-US" dirty="0" smtClean="0"/>
              <a:t>responsibility</a:t>
            </a:r>
          </a:p>
          <a:p>
            <a:pPr marL="1200150" lvl="2" indent="-285750">
              <a:buFont typeface="Arial" pitchFamily="34" charset="0"/>
              <a:buChar char="•"/>
            </a:pPr>
            <a:r>
              <a:rPr lang="en-US" dirty="0" smtClean="0"/>
              <a:t>Break down plans in to keep objective, ensure value throughout the organization</a:t>
            </a:r>
          </a:p>
          <a:p>
            <a:pPr marL="1200150" lvl="2" indent="-285750">
              <a:buFont typeface="Arial" pitchFamily="34" charset="0"/>
              <a:buChar char="•"/>
            </a:pPr>
            <a:r>
              <a:rPr lang="en-US" dirty="0" smtClean="0"/>
              <a:t>Provide undiluted support  for difficult but essential long term initiatives </a:t>
            </a:r>
          </a:p>
          <a:p>
            <a:pPr marL="1200150" lvl="2" indent="-285750">
              <a:buFont typeface="Arial" pitchFamily="34" charset="0"/>
              <a:buChar char="•"/>
            </a:pPr>
            <a:r>
              <a:rPr lang="en-US" dirty="0" smtClean="0"/>
              <a:t>Invest in R&amp;D</a:t>
            </a:r>
          </a:p>
          <a:p>
            <a:pPr marL="1200150" lvl="2" indent="-285750">
              <a:buFont typeface="Arial" pitchFamily="34" charset="0"/>
              <a:buChar char="•"/>
            </a:pPr>
            <a:r>
              <a:rPr lang="en-US" dirty="0" smtClean="0"/>
              <a:t>Be transparent about risk and benefits of technology and be open to disruptive innovations</a:t>
            </a:r>
          </a:p>
          <a:p>
            <a:pPr marL="742950" lvl="1" indent="-285750">
              <a:buFont typeface="Arial" pitchFamily="34" charset="0"/>
              <a:buChar char="•"/>
            </a:pPr>
            <a:r>
              <a:rPr lang="en-US" dirty="0" smtClean="0"/>
              <a:t>Macro level integration by the government</a:t>
            </a:r>
          </a:p>
          <a:p>
            <a:pPr marL="1200150" lvl="2" indent="-285750">
              <a:buFont typeface="Arial" pitchFamily="34" charset="0"/>
              <a:buChar char="•"/>
            </a:pPr>
            <a:r>
              <a:rPr lang="en-US" dirty="0" smtClean="0"/>
              <a:t>Refers to national and international level policies that impact business</a:t>
            </a:r>
          </a:p>
          <a:p>
            <a:pPr marL="1200150" lvl="2" indent="-285750">
              <a:buFont typeface="Arial" pitchFamily="34" charset="0"/>
              <a:buChar char="•"/>
            </a:pPr>
            <a:r>
              <a:rPr lang="en-US" dirty="0" smtClean="0"/>
              <a:t>When policy makers become accountable and show responsible behavior while formulating economic policies then CSR becomes easy</a:t>
            </a:r>
          </a:p>
          <a:p>
            <a:pPr marL="1200150" lvl="2" indent="-285750">
              <a:buFont typeface="Arial" pitchFamily="34" charset="0"/>
              <a:buChar char="•"/>
            </a:pPr>
            <a:r>
              <a:rPr lang="en-US" dirty="0" smtClean="0"/>
              <a:t>The immediate areas of implementation are:</a:t>
            </a:r>
          </a:p>
          <a:p>
            <a:pPr lvl="2"/>
            <a:endParaRPr lang="en-US" dirty="0"/>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sp>
        <p:nvSpPr>
          <p:cNvPr id="2" name="Rectangle 1"/>
          <p:cNvSpPr/>
          <p:nvPr/>
        </p:nvSpPr>
        <p:spPr>
          <a:xfrm>
            <a:off x="2209800" y="914400"/>
            <a:ext cx="6705600" cy="3970318"/>
          </a:xfrm>
          <a:prstGeom prst="rect">
            <a:avLst/>
          </a:prstGeom>
        </p:spPr>
        <p:txBody>
          <a:bodyPr wrap="square">
            <a:spAutoFit/>
          </a:bodyPr>
          <a:lstStyle/>
          <a:p>
            <a:pPr marL="1200150" lvl="2" indent="-285750">
              <a:buFont typeface="Arial" pitchFamily="34" charset="0"/>
              <a:buChar char="•"/>
            </a:pPr>
            <a:r>
              <a:rPr lang="en-US" dirty="0"/>
              <a:t>The immediate areas of implementation are</a:t>
            </a:r>
            <a:r>
              <a:rPr lang="en-US" dirty="0" smtClean="0"/>
              <a:t>:</a:t>
            </a:r>
          </a:p>
          <a:p>
            <a:pPr marL="1657350" lvl="3" indent="-285750">
              <a:buFont typeface="Arial" pitchFamily="34" charset="0"/>
              <a:buChar char="•"/>
            </a:pPr>
            <a:r>
              <a:rPr lang="en-US" dirty="0" smtClean="0"/>
              <a:t>Draw long term unambiguous policy framework of target and regulations</a:t>
            </a:r>
          </a:p>
          <a:p>
            <a:pPr marL="1657350" lvl="3" indent="-285750">
              <a:buFont typeface="Arial" pitchFamily="34" charset="0"/>
              <a:buChar char="•"/>
            </a:pPr>
            <a:r>
              <a:rPr lang="en-US" dirty="0" smtClean="0"/>
              <a:t>Establish mandatory minimum standards for public participation, supported by improved incentives and performance appraisal</a:t>
            </a:r>
          </a:p>
          <a:p>
            <a:pPr marL="1657350" lvl="3" indent="-285750">
              <a:buFont typeface="Arial" pitchFamily="34" charset="0"/>
              <a:buChar char="•"/>
            </a:pPr>
            <a:r>
              <a:rPr lang="en-US" dirty="0" smtClean="0"/>
              <a:t>Incorporate public welfare in decision making and each stage of firms policy cycle</a:t>
            </a:r>
          </a:p>
          <a:p>
            <a:pPr marL="1657350" lvl="3" indent="-285750">
              <a:buFont typeface="Arial" pitchFamily="34" charset="0"/>
              <a:buChar char="•"/>
            </a:pPr>
            <a:r>
              <a:rPr lang="en-US" dirty="0" smtClean="0"/>
              <a:t>Improve transparency of governance and operations</a:t>
            </a:r>
          </a:p>
          <a:p>
            <a:pPr marL="1657350" lvl="3" indent="-285750">
              <a:buFont typeface="Arial" pitchFamily="34" charset="0"/>
              <a:buChar char="•"/>
            </a:pPr>
            <a:r>
              <a:rPr lang="en-US" dirty="0" smtClean="0"/>
              <a:t>Expand and protect political space for democratic decision making at the national level</a:t>
            </a:r>
          </a:p>
          <a:p>
            <a:pPr marL="1657350" lvl="3" indent="-285750">
              <a:buFont typeface="Arial" pitchFamily="34" charset="0"/>
              <a:buChar char="•"/>
            </a:pPr>
            <a:r>
              <a:rPr lang="en-US" dirty="0" smtClean="0"/>
              <a:t>Find new and attractive ways to finance social initiatives related to sustainable growth</a:t>
            </a:r>
            <a:endParaRPr lang="en-US" dirty="0"/>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2" name="TextBox 1"/>
          <p:cNvSpPr txBox="1"/>
          <p:nvPr/>
        </p:nvSpPr>
        <p:spPr>
          <a:xfrm>
            <a:off x="2209800" y="838200"/>
            <a:ext cx="6705600" cy="5909310"/>
          </a:xfrm>
          <a:prstGeom prst="rect">
            <a:avLst/>
          </a:prstGeom>
          <a:noFill/>
        </p:spPr>
        <p:txBody>
          <a:bodyPr wrap="square" rtlCol="0">
            <a:spAutoFit/>
          </a:bodyPr>
          <a:lstStyle/>
          <a:p>
            <a:pPr marL="285750" indent="-285750">
              <a:buFont typeface="Arial" pitchFamily="34" charset="0"/>
              <a:buChar char="•"/>
            </a:pPr>
            <a:r>
              <a:rPr lang="en-US" dirty="0" smtClean="0"/>
              <a:t>Integration of CSR at the operations and process level</a:t>
            </a:r>
          </a:p>
          <a:p>
            <a:pPr marL="742950" lvl="1" indent="-285750">
              <a:buFont typeface="Arial" pitchFamily="34" charset="0"/>
              <a:buChar char="•"/>
            </a:pPr>
            <a:r>
              <a:rPr lang="en-US" dirty="0" smtClean="0"/>
              <a:t>See the flow production and operations flowcharts to see if the responsibilities are being handled ethically</a:t>
            </a:r>
          </a:p>
          <a:p>
            <a:pPr marL="742950" lvl="1" indent="-285750">
              <a:buFont typeface="Arial" pitchFamily="34" charset="0"/>
              <a:buChar char="•"/>
            </a:pPr>
            <a:r>
              <a:rPr lang="en-US" dirty="0" smtClean="0"/>
              <a:t>This strategy would ensure</a:t>
            </a:r>
          </a:p>
          <a:p>
            <a:pPr marL="1200150" lvl="2" indent="-285750">
              <a:buFont typeface="Arial" pitchFamily="34" charset="0"/>
              <a:buChar char="•"/>
            </a:pPr>
            <a:r>
              <a:rPr lang="en-US" dirty="0" smtClean="0"/>
              <a:t>Poor substitute of collective bargaining are  not made</a:t>
            </a:r>
          </a:p>
          <a:p>
            <a:pPr marL="1200150" lvl="2" indent="-285750">
              <a:buFont typeface="Arial" pitchFamily="34" charset="0"/>
              <a:buChar char="•"/>
            </a:pPr>
            <a:r>
              <a:rPr lang="en-US" dirty="0" smtClean="0"/>
              <a:t>Remove danger of stakeholders becoming docile and flexible at the cost of profit mongering</a:t>
            </a:r>
          </a:p>
          <a:p>
            <a:pPr marL="1200150" lvl="2" indent="-285750">
              <a:buFont typeface="Arial" pitchFamily="34" charset="0"/>
              <a:buChar char="•"/>
            </a:pPr>
            <a:r>
              <a:rPr lang="en-US" dirty="0" smtClean="0"/>
              <a:t>Long term viability would be addresses because at every stage quality would be scrutinized</a:t>
            </a:r>
          </a:p>
          <a:p>
            <a:pPr marL="1200150" lvl="2" indent="-285750">
              <a:buFont typeface="Arial" pitchFamily="34" charset="0"/>
              <a:buChar char="•"/>
            </a:pPr>
            <a:r>
              <a:rPr lang="en-US" dirty="0" smtClean="0"/>
              <a:t>The potential danger of pseudo NGO can be addressed</a:t>
            </a:r>
          </a:p>
          <a:p>
            <a:pPr marL="742950" lvl="1" indent="-285750">
              <a:buFont typeface="Arial" pitchFamily="34" charset="0"/>
              <a:buChar char="•"/>
            </a:pPr>
            <a:r>
              <a:rPr lang="en-US" dirty="0" smtClean="0"/>
              <a:t>Importance of flow chart</a:t>
            </a:r>
          </a:p>
          <a:p>
            <a:pPr marL="1200150" lvl="2" indent="-285750">
              <a:buFont typeface="Arial" pitchFamily="34" charset="0"/>
              <a:buChar char="•"/>
            </a:pPr>
            <a:r>
              <a:rPr lang="en-US" dirty="0" smtClean="0"/>
              <a:t>Give an overview of all activities</a:t>
            </a:r>
          </a:p>
          <a:p>
            <a:pPr marL="1200150" lvl="2" indent="-285750">
              <a:buFont typeface="Arial" pitchFamily="34" charset="0"/>
              <a:buChar char="•"/>
            </a:pPr>
            <a:r>
              <a:rPr lang="en-US" dirty="0" smtClean="0"/>
              <a:t>Is the organization  building CSR at every level</a:t>
            </a:r>
          </a:p>
          <a:p>
            <a:pPr marL="1200150" lvl="2" indent="-285750">
              <a:buFont typeface="Arial" pitchFamily="34" charset="0"/>
              <a:buChar char="•"/>
            </a:pPr>
            <a:r>
              <a:rPr lang="en-US" dirty="0" smtClean="0"/>
              <a:t>The firm can start by doing the following</a:t>
            </a:r>
          </a:p>
          <a:p>
            <a:pPr marL="1657350" lvl="3" indent="-285750">
              <a:buFont typeface="Arial" pitchFamily="34" charset="0"/>
              <a:buChar char="•"/>
            </a:pPr>
            <a:r>
              <a:rPr lang="en-US" dirty="0" smtClean="0"/>
              <a:t>Resources</a:t>
            </a:r>
          </a:p>
          <a:p>
            <a:pPr marL="2114550" lvl="4" indent="-285750">
              <a:buFont typeface="Arial" pitchFamily="34" charset="0"/>
              <a:buChar char="•"/>
            </a:pPr>
            <a:r>
              <a:rPr lang="en-US" dirty="0" smtClean="0"/>
              <a:t>Sourced and utilized for profit as well as sustainable economic activity</a:t>
            </a:r>
          </a:p>
          <a:p>
            <a:pPr marL="2114550" lvl="4" indent="-285750">
              <a:buFont typeface="Arial" pitchFamily="34" charset="0"/>
              <a:buChar char="•"/>
            </a:pPr>
            <a:r>
              <a:rPr lang="en-US" dirty="0" smtClean="0"/>
              <a:t>Built social concern at the beginning of the production process</a:t>
            </a:r>
          </a:p>
          <a:p>
            <a:pPr marL="1657350" lvl="3" indent="-285750">
              <a:buFont typeface="Arial" pitchFamily="34" charset="0"/>
              <a:buChar char="•"/>
            </a:pPr>
            <a:r>
              <a:rPr lang="en-US" dirty="0" smtClean="0"/>
              <a:t>Production processes</a:t>
            </a:r>
          </a:p>
          <a:p>
            <a:pPr marL="1657350" lvl="3" indent="-285750">
              <a:buFont typeface="Arial" pitchFamily="34" charset="0"/>
              <a:buChar char="•"/>
            </a:pPr>
            <a:endParaRPr lang="en-US" dirty="0"/>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10</a:t>
            </a:fld>
            <a:endParaRPr lang="en-US"/>
          </a:p>
        </p:txBody>
      </p:sp>
      <p:sp>
        <p:nvSpPr>
          <p:cNvPr id="2" name="Rectangle 1"/>
          <p:cNvSpPr/>
          <p:nvPr/>
        </p:nvSpPr>
        <p:spPr>
          <a:xfrm>
            <a:off x="2286000" y="914400"/>
            <a:ext cx="6629400" cy="5632311"/>
          </a:xfrm>
          <a:prstGeom prst="rect">
            <a:avLst/>
          </a:prstGeom>
        </p:spPr>
        <p:txBody>
          <a:bodyPr wrap="square">
            <a:spAutoFit/>
          </a:bodyPr>
          <a:lstStyle/>
          <a:p>
            <a:pPr marL="742950" lvl="1" indent="-285750">
              <a:buFont typeface="Arial" pitchFamily="34" charset="0"/>
              <a:buChar char="•"/>
            </a:pPr>
            <a:r>
              <a:rPr lang="en-US" dirty="0"/>
              <a:t>Importance of flow chart</a:t>
            </a:r>
          </a:p>
          <a:p>
            <a:pPr marL="1200150" lvl="2" indent="-285750">
              <a:buFont typeface="Arial" pitchFamily="34" charset="0"/>
              <a:buChar char="•"/>
            </a:pPr>
            <a:r>
              <a:rPr lang="en-US" dirty="0"/>
              <a:t>Give an overview of all activities</a:t>
            </a:r>
          </a:p>
          <a:p>
            <a:pPr marL="1200150" lvl="2" indent="-285750">
              <a:buFont typeface="Arial" pitchFamily="34" charset="0"/>
              <a:buChar char="•"/>
            </a:pPr>
            <a:r>
              <a:rPr lang="en-US" dirty="0"/>
              <a:t>Is the building CSR ate every level</a:t>
            </a:r>
          </a:p>
          <a:p>
            <a:pPr marL="1200150" lvl="2" indent="-285750">
              <a:buFont typeface="Arial" pitchFamily="34" charset="0"/>
              <a:buChar char="•"/>
            </a:pPr>
            <a:r>
              <a:rPr lang="en-US" dirty="0"/>
              <a:t>The firm can start by doing the following</a:t>
            </a:r>
          </a:p>
          <a:p>
            <a:pPr marL="1657350" lvl="3" indent="-285750">
              <a:buFont typeface="Arial" pitchFamily="34" charset="0"/>
              <a:buChar char="•"/>
            </a:pPr>
            <a:r>
              <a:rPr lang="en-US" dirty="0" smtClean="0"/>
              <a:t>Resources</a:t>
            </a:r>
            <a:endParaRPr lang="en-US" dirty="0"/>
          </a:p>
          <a:p>
            <a:pPr marL="1657350" lvl="3" indent="-285750">
              <a:buFont typeface="Arial" pitchFamily="34" charset="0"/>
              <a:buChar char="•"/>
            </a:pPr>
            <a:r>
              <a:rPr lang="en-US" dirty="0"/>
              <a:t>Production </a:t>
            </a:r>
            <a:r>
              <a:rPr lang="en-US" dirty="0" smtClean="0"/>
              <a:t>processes</a:t>
            </a:r>
          </a:p>
          <a:p>
            <a:pPr marL="2114550" lvl="4" indent="-285750">
              <a:buFont typeface="Arial" pitchFamily="34" charset="0"/>
              <a:buChar char="•"/>
            </a:pPr>
            <a:r>
              <a:rPr lang="en-US" dirty="0" smtClean="0"/>
              <a:t>Is the organization alert about satisfying the internal and external customer</a:t>
            </a:r>
          </a:p>
          <a:p>
            <a:pPr marL="1657350" lvl="3" indent="-285750">
              <a:buFont typeface="Arial" pitchFamily="34" charset="0"/>
              <a:buChar char="•"/>
            </a:pPr>
            <a:r>
              <a:rPr lang="en-US" dirty="0" smtClean="0"/>
              <a:t>Production of goods</a:t>
            </a:r>
          </a:p>
          <a:p>
            <a:pPr marL="2114550" lvl="4" indent="-285750">
              <a:buFont typeface="Arial" pitchFamily="34" charset="0"/>
              <a:buChar char="•"/>
            </a:pPr>
            <a:r>
              <a:rPr lang="en-US" dirty="0" smtClean="0"/>
              <a:t>Specifications are being met</a:t>
            </a:r>
          </a:p>
          <a:p>
            <a:pPr marL="2114550" lvl="4" indent="-285750">
              <a:buFont typeface="Arial" pitchFamily="34" charset="0"/>
              <a:buChar char="•"/>
            </a:pPr>
            <a:r>
              <a:rPr lang="en-US" dirty="0" smtClean="0"/>
              <a:t>Selection of design</a:t>
            </a:r>
          </a:p>
          <a:p>
            <a:pPr marL="2114550" lvl="4" indent="-285750">
              <a:buFont typeface="Arial" pitchFamily="34" charset="0"/>
              <a:buChar char="•"/>
            </a:pPr>
            <a:r>
              <a:rPr lang="en-US" dirty="0" smtClean="0"/>
              <a:t>Selection of raw material</a:t>
            </a:r>
          </a:p>
          <a:p>
            <a:pPr marL="1657350" lvl="3" indent="-285750">
              <a:buFont typeface="Arial" pitchFamily="34" charset="0"/>
              <a:buChar char="•"/>
            </a:pPr>
            <a:r>
              <a:rPr lang="en-US" dirty="0" smtClean="0"/>
              <a:t>Planning</a:t>
            </a:r>
          </a:p>
          <a:p>
            <a:pPr marL="2114550" lvl="4" indent="-285750">
              <a:buFont typeface="Arial" pitchFamily="34" charset="0"/>
              <a:buChar char="•"/>
            </a:pPr>
            <a:r>
              <a:rPr lang="en-US" dirty="0" smtClean="0"/>
              <a:t>While planning for men and machinery</a:t>
            </a:r>
          </a:p>
          <a:p>
            <a:pPr marL="2571750" lvl="5" indent="-285750">
              <a:buFont typeface="Arial" pitchFamily="34" charset="0"/>
              <a:buChar char="•"/>
            </a:pPr>
            <a:r>
              <a:rPr lang="en-US" dirty="0" smtClean="0"/>
              <a:t>Product, basic need, existing solution and current problem</a:t>
            </a:r>
          </a:p>
          <a:p>
            <a:pPr marL="2571750" lvl="5" indent="-285750">
              <a:buFont typeface="Arial" pitchFamily="34" charset="0"/>
              <a:buChar char="•"/>
            </a:pPr>
            <a:r>
              <a:rPr lang="en-US" dirty="0" smtClean="0"/>
              <a:t>Focus on these variables would help to analyze the ethical impacts</a:t>
            </a:r>
          </a:p>
          <a:p>
            <a:pPr marL="2571750" lvl="5" indent="-285750">
              <a:buFont typeface="Arial" pitchFamily="34" charset="0"/>
              <a:buChar char="•"/>
            </a:pPr>
            <a:endParaRPr lang="en-US" dirty="0" smtClean="0"/>
          </a:p>
          <a:p>
            <a:pPr marL="2114550" lvl="4" indent="-285750">
              <a:buFont typeface="Arial" pitchFamily="34" charset="0"/>
              <a:buChar char="•"/>
            </a:pPr>
            <a:endParaRPr lang="en-US" dirty="0"/>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11</a:t>
            </a:fld>
            <a:endParaRPr lang="en-US"/>
          </a:p>
        </p:txBody>
      </p:sp>
      <p:sp>
        <p:nvSpPr>
          <p:cNvPr id="4" name="Rectangle 3"/>
          <p:cNvSpPr/>
          <p:nvPr/>
        </p:nvSpPr>
        <p:spPr>
          <a:xfrm>
            <a:off x="2286000" y="914400"/>
            <a:ext cx="6629400" cy="6463308"/>
          </a:xfrm>
          <a:prstGeom prst="rect">
            <a:avLst/>
          </a:prstGeom>
        </p:spPr>
        <p:txBody>
          <a:bodyPr wrap="square">
            <a:spAutoFit/>
          </a:bodyPr>
          <a:lstStyle/>
          <a:p>
            <a:pPr marL="742950" lvl="1" indent="-285750">
              <a:buFont typeface="Arial" pitchFamily="34" charset="0"/>
              <a:buChar char="•"/>
            </a:pPr>
            <a:r>
              <a:rPr lang="en-US" dirty="0"/>
              <a:t>Importance of flow chart</a:t>
            </a:r>
          </a:p>
          <a:p>
            <a:pPr marL="1200150" lvl="2" indent="-285750">
              <a:buFont typeface="Arial" pitchFamily="34" charset="0"/>
              <a:buChar char="•"/>
            </a:pPr>
            <a:r>
              <a:rPr lang="en-US" dirty="0"/>
              <a:t>Give an overview of all activities</a:t>
            </a:r>
          </a:p>
          <a:p>
            <a:pPr marL="1200150" lvl="2" indent="-285750">
              <a:buFont typeface="Arial" pitchFamily="34" charset="0"/>
              <a:buChar char="•"/>
            </a:pPr>
            <a:r>
              <a:rPr lang="en-US" dirty="0"/>
              <a:t>Is the building CSR ate every level</a:t>
            </a:r>
          </a:p>
          <a:p>
            <a:pPr marL="1200150" lvl="2" indent="-285750">
              <a:buFont typeface="Arial" pitchFamily="34" charset="0"/>
              <a:buChar char="•"/>
            </a:pPr>
            <a:r>
              <a:rPr lang="en-US" dirty="0"/>
              <a:t>The firm can start by doing the following</a:t>
            </a:r>
          </a:p>
          <a:p>
            <a:pPr marL="1657350" lvl="3" indent="-285750">
              <a:buFont typeface="Arial" pitchFamily="34" charset="0"/>
              <a:buChar char="•"/>
            </a:pPr>
            <a:r>
              <a:rPr lang="en-US" dirty="0" smtClean="0"/>
              <a:t>Resources</a:t>
            </a:r>
            <a:endParaRPr lang="en-US" dirty="0"/>
          </a:p>
          <a:p>
            <a:pPr marL="1657350" lvl="3" indent="-285750">
              <a:buFont typeface="Arial" pitchFamily="34" charset="0"/>
              <a:buChar char="•"/>
            </a:pPr>
            <a:r>
              <a:rPr lang="en-US" dirty="0"/>
              <a:t>Production </a:t>
            </a:r>
            <a:r>
              <a:rPr lang="en-US" dirty="0" smtClean="0"/>
              <a:t>processes</a:t>
            </a:r>
          </a:p>
          <a:p>
            <a:pPr marL="1657350" lvl="3" indent="-285750">
              <a:buFont typeface="Arial" pitchFamily="34" charset="0"/>
              <a:buChar char="•"/>
            </a:pPr>
            <a:r>
              <a:rPr lang="en-US" dirty="0" smtClean="0"/>
              <a:t>Production of goods</a:t>
            </a:r>
          </a:p>
          <a:p>
            <a:pPr marL="1657350" lvl="3" indent="-285750">
              <a:buFont typeface="Arial" pitchFamily="34" charset="0"/>
              <a:buChar char="•"/>
            </a:pPr>
            <a:r>
              <a:rPr lang="en-US" dirty="0" smtClean="0"/>
              <a:t>Planning</a:t>
            </a:r>
          </a:p>
          <a:p>
            <a:pPr marL="1657350" lvl="3" indent="-285750">
              <a:buFont typeface="Arial" pitchFamily="34" charset="0"/>
              <a:buChar char="•"/>
            </a:pPr>
            <a:r>
              <a:rPr lang="en-US" dirty="0" smtClean="0"/>
              <a:t>Organizing</a:t>
            </a:r>
          </a:p>
          <a:p>
            <a:pPr marL="2114550" lvl="4" indent="-285750">
              <a:buFont typeface="Arial" pitchFamily="34" charset="0"/>
              <a:buChar char="•"/>
            </a:pPr>
            <a:r>
              <a:rPr lang="en-US" dirty="0" smtClean="0"/>
              <a:t>Processes, plant location, plant layout, routing, stores and record keeping</a:t>
            </a:r>
          </a:p>
          <a:p>
            <a:pPr marL="2114550" lvl="4" indent="-285750">
              <a:buFont typeface="Arial" pitchFamily="34" charset="0"/>
              <a:buChar char="•"/>
            </a:pPr>
            <a:r>
              <a:rPr lang="en-US" dirty="0" smtClean="0"/>
              <a:t>Impact of these on internal and external conditions CSR would be built in the system</a:t>
            </a:r>
            <a:endParaRPr lang="en-US" dirty="0"/>
          </a:p>
          <a:p>
            <a:pPr marL="1657350" lvl="3" indent="-285750">
              <a:buFont typeface="Arial" pitchFamily="34" charset="0"/>
              <a:buChar char="•"/>
            </a:pPr>
            <a:r>
              <a:rPr lang="en-US" dirty="0" smtClean="0"/>
              <a:t>Control</a:t>
            </a:r>
          </a:p>
          <a:p>
            <a:pPr marL="2114550" lvl="4" indent="-285750">
              <a:buFont typeface="Arial" pitchFamily="34" charset="0"/>
              <a:buChar char="•"/>
            </a:pPr>
            <a:r>
              <a:rPr lang="en-US" dirty="0" smtClean="0"/>
              <a:t>Audit done of ethicality followed then CSR would be incorporated</a:t>
            </a:r>
          </a:p>
          <a:p>
            <a:pPr marL="1657350" lvl="3" indent="-285750">
              <a:buFont typeface="Arial" pitchFamily="34" charset="0"/>
              <a:buChar char="•"/>
            </a:pPr>
            <a:r>
              <a:rPr lang="en-US" dirty="0" smtClean="0"/>
              <a:t>Operations</a:t>
            </a:r>
          </a:p>
          <a:p>
            <a:pPr marL="2114550" lvl="4" indent="-285750">
              <a:buFont typeface="Arial" pitchFamily="34" charset="0"/>
              <a:buChar char="•"/>
            </a:pPr>
            <a:r>
              <a:rPr lang="en-US" dirty="0" smtClean="0"/>
              <a:t>Implement strategic decisions made by marketing, finance, and management</a:t>
            </a:r>
          </a:p>
          <a:p>
            <a:pPr marL="2114550" lvl="4" indent="-285750">
              <a:buFont typeface="Arial" pitchFamily="34" charset="0"/>
              <a:buChar char="•"/>
            </a:pPr>
            <a:r>
              <a:rPr lang="en-US" dirty="0" smtClean="0"/>
              <a:t>If the vision is integrated with CSR then the entire business strategy would be consistent with CSR</a:t>
            </a:r>
          </a:p>
          <a:p>
            <a:pPr marL="1657350" lvl="3" indent="-285750">
              <a:buFont typeface="Arial" pitchFamily="34" charset="0"/>
              <a:buChar char="•"/>
            </a:pPr>
            <a:endParaRPr lang="en-US" dirty="0" smtClean="0"/>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12</a:t>
            </a:fld>
            <a:endParaRPr lang="en-US"/>
          </a:p>
        </p:txBody>
      </p:sp>
      <p:sp>
        <p:nvSpPr>
          <p:cNvPr id="4" name="Rectangle 3"/>
          <p:cNvSpPr/>
          <p:nvPr/>
        </p:nvSpPr>
        <p:spPr>
          <a:xfrm>
            <a:off x="2286000" y="914400"/>
            <a:ext cx="6629400" cy="5909310"/>
          </a:xfrm>
          <a:prstGeom prst="rect">
            <a:avLst/>
          </a:prstGeom>
        </p:spPr>
        <p:txBody>
          <a:bodyPr wrap="square">
            <a:spAutoFit/>
          </a:bodyPr>
          <a:lstStyle/>
          <a:p>
            <a:pPr marL="742950" lvl="1" indent="-285750">
              <a:buFont typeface="Arial" pitchFamily="34" charset="0"/>
              <a:buChar char="•"/>
            </a:pPr>
            <a:r>
              <a:rPr lang="en-US" dirty="0"/>
              <a:t>Importance of flow chart</a:t>
            </a:r>
          </a:p>
          <a:p>
            <a:pPr marL="1200150" lvl="2" indent="-285750">
              <a:buFont typeface="Arial" pitchFamily="34" charset="0"/>
              <a:buChar char="•"/>
            </a:pPr>
            <a:r>
              <a:rPr lang="en-US" dirty="0"/>
              <a:t>Give an overview of all activities</a:t>
            </a:r>
          </a:p>
          <a:p>
            <a:pPr marL="1200150" lvl="2" indent="-285750">
              <a:buFont typeface="Arial" pitchFamily="34" charset="0"/>
              <a:buChar char="•"/>
            </a:pPr>
            <a:r>
              <a:rPr lang="en-US" dirty="0"/>
              <a:t>Is the building CSR ate every level</a:t>
            </a:r>
          </a:p>
          <a:p>
            <a:pPr marL="1200150" lvl="2" indent="-285750">
              <a:buFont typeface="Arial" pitchFamily="34" charset="0"/>
              <a:buChar char="•"/>
            </a:pPr>
            <a:r>
              <a:rPr lang="en-US" dirty="0"/>
              <a:t>The firm can start by doing the following</a:t>
            </a:r>
          </a:p>
          <a:p>
            <a:pPr marL="1657350" lvl="3" indent="-285750">
              <a:buFont typeface="Arial" pitchFamily="34" charset="0"/>
              <a:buChar char="•"/>
            </a:pPr>
            <a:r>
              <a:rPr lang="en-US" dirty="0" smtClean="0"/>
              <a:t>Resources</a:t>
            </a:r>
            <a:endParaRPr lang="en-US" dirty="0"/>
          </a:p>
          <a:p>
            <a:pPr marL="1657350" lvl="3" indent="-285750">
              <a:buFont typeface="Arial" pitchFamily="34" charset="0"/>
              <a:buChar char="•"/>
            </a:pPr>
            <a:r>
              <a:rPr lang="en-US" dirty="0"/>
              <a:t>Production </a:t>
            </a:r>
            <a:r>
              <a:rPr lang="en-US" dirty="0" smtClean="0"/>
              <a:t>processes</a:t>
            </a:r>
          </a:p>
          <a:p>
            <a:pPr marL="1657350" lvl="3" indent="-285750">
              <a:buFont typeface="Arial" pitchFamily="34" charset="0"/>
              <a:buChar char="•"/>
            </a:pPr>
            <a:r>
              <a:rPr lang="en-US" dirty="0" smtClean="0"/>
              <a:t>Production of goods</a:t>
            </a:r>
          </a:p>
          <a:p>
            <a:pPr marL="1657350" lvl="3" indent="-285750">
              <a:buFont typeface="Arial" pitchFamily="34" charset="0"/>
              <a:buChar char="•"/>
            </a:pPr>
            <a:r>
              <a:rPr lang="en-US" dirty="0" smtClean="0"/>
              <a:t>Planning</a:t>
            </a:r>
          </a:p>
          <a:p>
            <a:pPr marL="1657350" lvl="3" indent="-285750">
              <a:buFont typeface="Arial" pitchFamily="34" charset="0"/>
              <a:buChar char="•"/>
            </a:pPr>
            <a:r>
              <a:rPr lang="en-US" dirty="0" smtClean="0"/>
              <a:t>Organizing</a:t>
            </a:r>
          </a:p>
          <a:p>
            <a:pPr marL="1657350" lvl="3" indent="-285750">
              <a:buFont typeface="Arial" pitchFamily="34" charset="0"/>
              <a:buChar char="•"/>
            </a:pPr>
            <a:r>
              <a:rPr lang="en-US" dirty="0" smtClean="0"/>
              <a:t>Control</a:t>
            </a:r>
          </a:p>
          <a:p>
            <a:pPr marL="1657350" lvl="3" indent="-285750">
              <a:buFont typeface="Arial" pitchFamily="34" charset="0"/>
              <a:buChar char="•"/>
            </a:pPr>
            <a:r>
              <a:rPr lang="en-US" dirty="0" smtClean="0"/>
              <a:t>Operations</a:t>
            </a:r>
          </a:p>
          <a:p>
            <a:pPr marL="1657350" lvl="3" indent="-285750">
              <a:buFont typeface="Arial" pitchFamily="34" charset="0"/>
              <a:buChar char="•"/>
            </a:pPr>
            <a:r>
              <a:rPr lang="en-US" dirty="0" smtClean="0"/>
              <a:t>Human resource</a:t>
            </a:r>
          </a:p>
          <a:p>
            <a:pPr marL="2114550" lvl="4" indent="-285750">
              <a:buFont typeface="Arial" pitchFamily="34" charset="0"/>
              <a:buChar char="•"/>
            </a:pPr>
            <a:r>
              <a:rPr lang="en-US" dirty="0" smtClean="0"/>
              <a:t>Work culture</a:t>
            </a:r>
          </a:p>
          <a:p>
            <a:pPr marL="2571750" lvl="5" indent="-285750">
              <a:buFont typeface="Arial" pitchFamily="34" charset="0"/>
              <a:buChar char="•"/>
            </a:pPr>
            <a:r>
              <a:rPr lang="en-US" dirty="0" smtClean="0"/>
              <a:t>Empowerment, engaged, accountable</a:t>
            </a:r>
          </a:p>
          <a:p>
            <a:pPr marL="2114550" lvl="4" indent="-285750">
              <a:buFont typeface="Arial" pitchFamily="34" charset="0"/>
              <a:buChar char="•"/>
            </a:pPr>
            <a:r>
              <a:rPr lang="en-US" dirty="0" smtClean="0"/>
              <a:t>Leadership</a:t>
            </a:r>
          </a:p>
          <a:p>
            <a:pPr marL="2571750" lvl="5" indent="-285750">
              <a:buFont typeface="Arial" pitchFamily="34" charset="0"/>
              <a:buChar char="•"/>
            </a:pPr>
            <a:r>
              <a:rPr lang="en-US" dirty="0" smtClean="0"/>
              <a:t>Communicative, emphatic, accessible</a:t>
            </a:r>
          </a:p>
          <a:p>
            <a:pPr marL="2114550" lvl="4" indent="-285750">
              <a:buFont typeface="Arial" pitchFamily="34" charset="0"/>
              <a:buChar char="•"/>
            </a:pPr>
            <a:r>
              <a:rPr lang="en-US" dirty="0" smtClean="0"/>
              <a:t>People	</a:t>
            </a:r>
          </a:p>
          <a:p>
            <a:pPr marL="2571750" lvl="5" indent="-285750">
              <a:buFont typeface="Arial" pitchFamily="34" charset="0"/>
              <a:buChar char="•"/>
            </a:pPr>
            <a:r>
              <a:rPr lang="en-US" dirty="0" smtClean="0"/>
              <a:t>Work/life balance, encouraged to take care of themselves and families, flexible policies</a:t>
            </a:r>
          </a:p>
          <a:p>
            <a:pPr marL="2571750" lvl="5" indent="-285750">
              <a:buFont typeface="Arial" pitchFamily="34" charset="0"/>
              <a:buChar char="•"/>
            </a:pPr>
            <a:endParaRPr lang="en-US" dirty="0" smtClean="0"/>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13</a:t>
            </a:fld>
            <a:endParaRPr lang="en-US"/>
          </a:p>
        </p:txBody>
      </p:sp>
      <p:sp>
        <p:nvSpPr>
          <p:cNvPr id="4" name="Rectangle 3"/>
          <p:cNvSpPr/>
          <p:nvPr/>
        </p:nvSpPr>
        <p:spPr>
          <a:xfrm>
            <a:off x="2286000" y="914400"/>
            <a:ext cx="6629400" cy="5355312"/>
          </a:xfrm>
          <a:prstGeom prst="rect">
            <a:avLst/>
          </a:prstGeom>
        </p:spPr>
        <p:txBody>
          <a:bodyPr wrap="square">
            <a:spAutoFit/>
          </a:bodyPr>
          <a:lstStyle/>
          <a:p>
            <a:pPr marL="742950" lvl="1" indent="-285750">
              <a:buFont typeface="Arial" pitchFamily="34" charset="0"/>
              <a:buChar char="•"/>
            </a:pPr>
            <a:r>
              <a:rPr lang="en-US" dirty="0"/>
              <a:t>Importance of flow chart</a:t>
            </a:r>
          </a:p>
          <a:p>
            <a:pPr marL="1200150" lvl="2" indent="-285750">
              <a:buFont typeface="Arial" pitchFamily="34" charset="0"/>
              <a:buChar char="•"/>
            </a:pPr>
            <a:r>
              <a:rPr lang="en-US" dirty="0"/>
              <a:t>Give an overview of all activities</a:t>
            </a:r>
          </a:p>
          <a:p>
            <a:pPr marL="1200150" lvl="2" indent="-285750">
              <a:buFont typeface="Arial" pitchFamily="34" charset="0"/>
              <a:buChar char="•"/>
            </a:pPr>
            <a:r>
              <a:rPr lang="en-US" dirty="0"/>
              <a:t>Is the building CSR ate every level</a:t>
            </a:r>
          </a:p>
          <a:p>
            <a:pPr marL="1200150" lvl="2" indent="-285750">
              <a:buFont typeface="Arial" pitchFamily="34" charset="0"/>
              <a:buChar char="•"/>
            </a:pPr>
            <a:r>
              <a:rPr lang="en-US" dirty="0"/>
              <a:t>The firm can start by doing the following</a:t>
            </a:r>
          </a:p>
          <a:p>
            <a:pPr marL="1657350" lvl="3" indent="-285750">
              <a:buFont typeface="Arial" pitchFamily="34" charset="0"/>
              <a:buChar char="•"/>
            </a:pPr>
            <a:r>
              <a:rPr lang="en-US" dirty="0" smtClean="0"/>
              <a:t>Resources</a:t>
            </a:r>
            <a:endParaRPr lang="en-US" dirty="0"/>
          </a:p>
          <a:p>
            <a:pPr marL="1657350" lvl="3" indent="-285750">
              <a:buFont typeface="Arial" pitchFamily="34" charset="0"/>
              <a:buChar char="•"/>
            </a:pPr>
            <a:r>
              <a:rPr lang="en-US" dirty="0"/>
              <a:t>Production </a:t>
            </a:r>
            <a:r>
              <a:rPr lang="en-US" dirty="0" smtClean="0"/>
              <a:t>processes</a:t>
            </a:r>
          </a:p>
          <a:p>
            <a:pPr marL="1657350" lvl="3" indent="-285750">
              <a:buFont typeface="Arial" pitchFamily="34" charset="0"/>
              <a:buChar char="•"/>
            </a:pPr>
            <a:r>
              <a:rPr lang="en-US" dirty="0" smtClean="0"/>
              <a:t>Production of goods</a:t>
            </a:r>
          </a:p>
          <a:p>
            <a:pPr marL="1657350" lvl="3" indent="-285750">
              <a:buFont typeface="Arial" pitchFamily="34" charset="0"/>
              <a:buChar char="•"/>
            </a:pPr>
            <a:r>
              <a:rPr lang="en-US" dirty="0" smtClean="0"/>
              <a:t>Planning</a:t>
            </a:r>
          </a:p>
          <a:p>
            <a:pPr marL="1657350" lvl="3" indent="-285750">
              <a:buFont typeface="Arial" pitchFamily="34" charset="0"/>
              <a:buChar char="•"/>
            </a:pPr>
            <a:r>
              <a:rPr lang="en-US" dirty="0" smtClean="0"/>
              <a:t>Organizing</a:t>
            </a:r>
          </a:p>
          <a:p>
            <a:pPr marL="1657350" lvl="3" indent="-285750">
              <a:buFont typeface="Arial" pitchFamily="34" charset="0"/>
              <a:buChar char="•"/>
            </a:pPr>
            <a:r>
              <a:rPr lang="en-US" dirty="0" smtClean="0"/>
              <a:t>Control</a:t>
            </a:r>
          </a:p>
          <a:p>
            <a:pPr marL="1657350" lvl="3" indent="-285750">
              <a:buFont typeface="Arial" pitchFamily="34" charset="0"/>
              <a:buChar char="•"/>
            </a:pPr>
            <a:r>
              <a:rPr lang="en-US" dirty="0" smtClean="0"/>
              <a:t>Operations</a:t>
            </a:r>
          </a:p>
          <a:p>
            <a:pPr marL="1657350" lvl="3" indent="-285750">
              <a:buFont typeface="Arial" pitchFamily="34" charset="0"/>
              <a:buChar char="•"/>
            </a:pPr>
            <a:r>
              <a:rPr lang="en-US" dirty="0" smtClean="0"/>
              <a:t>Human resource</a:t>
            </a:r>
          </a:p>
          <a:p>
            <a:pPr marL="2114550" lvl="4" indent="-285750">
              <a:buFont typeface="Arial" pitchFamily="34" charset="0"/>
              <a:buChar char="•"/>
            </a:pPr>
            <a:r>
              <a:rPr lang="en-US" dirty="0" smtClean="0"/>
              <a:t>Work culture</a:t>
            </a:r>
          </a:p>
          <a:p>
            <a:pPr marL="2114550" lvl="4" indent="-285750">
              <a:buFont typeface="Arial" pitchFamily="34" charset="0"/>
              <a:buChar char="•"/>
            </a:pPr>
            <a:r>
              <a:rPr lang="en-US" dirty="0" smtClean="0"/>
              <a:t>Leadership</a:t>
            </a:r>
          </a:p>
          <a:p>
            <a:pPr marL="2114550" lvl="4" indent="-285750">
              <a:buFont typeface="Arial" pitchFamily="34" charset="0"/>
              <a:buChar char="•"/>
            </a:pPr>
            <a:r>
              <a:rPr lang="en-US" dirty="0" smtClean="0"/>
              <a:t>People	</a:t>
            </a:r>
          </a:p>
          <a:p>
            <a:pPr marL="2114550" lvl="4" indent="-285750">
              <a:buFont typeface="Arial" pitchFamily="34" charset="0"/>
              <a:buChar char="•"/>
            </a:pPr>
            <a:r>
              <a:rPr lang="en-US" dirty="0" smtClean="0"/>
              <a:t>Work</a:t>
            </a:r>
          </a:p>
          <a:p>
            <a:pPr marL="2114550" lvl="4" indent="-285750">
              <a:buFont typeface="Arial" pitchFamily="34" charset="0"/>
              <a:buChar char="•"/>
            </a:pPr>
            <a:r>
              <a:rPr lang="en-US" dirty="0" smtClean="0"/>
              <a:t>Growth and opportunity</a:t>
            </a:r>
          </a:p>
          <a:p>
            <a:pPr marL="2114550" lvl="4" indent="-285750">
              <a:buFont typeface="Arial" pitchFamily="34" charset="0"/>
              <a:buChar char="•"/>
            </a:pPr>
            <a:r>
              <a:rPr lang="en-US" dirty="0" smtClean="0"/>
              <a:t>Compensation and benefits</a:t>
            </a:r>
          </a:p>
          <a:p>
            <a:pPr marL="2114550" lvl="4" indent="-285750">
              <a:buFont typeface="Arial" pitchFamily="34" charset="0"/>
              <a:buChar char="•"/>
            </a:pPr>
            <a:r>
              <a:rPr lang="en-US" dirty="0" smtClean="0"/>
              <a:t>Social awareness</a:t>
            </a:r>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14</a:t>
            </a:fld>
            <a:endParaRPr lang="en-US"/>
          </a:p>
        </p:txBody>
      </p:sp>
      <p:pic>
        <p:nvPicPr>
          <p:cNvPr id="4"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66800" y="914400"/>
            <a:ext cx="7827963" cy="5410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112566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15</a:t>
            </a:fld>
            <a:endParaRPr lang="en-US"/>
          </a:p>
        </p:txBody>
      </p:sp>
      <p:sp>
        <p:nvSpPr>
          <p:cNvPr id="2" name="TextBox 1"/>
          <p:cNvSpPr txBox="1"/>
          <p:nvPr/>
        </p:nvSpPr>
        <p:spPr>
          <a:xfrm>
            <a:off x="2209800" y="990600"/>
            <a:ext cx="6705600" cy="5355312"/>
          </a:xfrm>
          <a:prstGeom prst="rect">
            <a:avLst/>
          </a:prstGeom>
          <a:noFill/>
        </p:spPr>
        <p:txBody>
          <a:bodyPr wrap="square" rtlCol="0">
            <a:spAutoFit/>
          </a:bodyPr>
          <a:lstStyle/>
          <a:p>
            <a:pPr marL="285750" indent="-285750">
              <a:buFont typeface="Arial" pitchFamily="34" charset="0"/>
              <a:buChar char="•"/>
            </a:pPr>
            <a:r>
              <a:rPr lang="en-US" dirty="0" smtClean="0"/>
              <a:t>Intermediate national ideology</a:t>
            </a:r>
          </a:p>
          <a:p>
            <a:pPr marL="742950" lvl="1" indent="-285750">
              <a:buFont typeface="Arial" pitchFamily="34" charset="0"/>
              <a:buChar char="•"/>
            </a:pPr>
            <a:r>
              <a:rPr lang="en-US" dirty="0" smtClean="0"/>
              <a:t>CSR becomes difficult when companies maintain and build facilities in countries without the appreciation of the natural cultures and history</a:t>
            </a:r>
          </a:p>
          <a:p>
            <a:pPr marL="742950" lvl="1" indent="-285750">
              <a:buFont typeface="Arial" pitchFamily="34" charset="0"/>
              <a:buChar char="•"/>
            </a:pPr>
            <a:r>
              <a:rPr lang="en-US" dirty="0" smtClean="0"/>
              <a:t>The relation between the culture and the CSR depends upon the size of the company</a:t>
            </a:r>
          </a:p>
          <a:p>
            <a:pPr marL="742950" lvl="1" indent="-285750">
              <a:buFont typeface="Arial" pitchFamily="34" charset="0"/>
              <a:buChar char="•"/>
            </a:pPr>
            <a:r>
              <a:rPr lang="en-US" dirty="0" smtClean="0"/>
              <a:t>Companies  have to be actively committed to a sustainable improvement in the macro environment situation and introduce measure that go beyond statutory requirements on the countries in which they operate</a:t>
            </a:r>
          </a:p>
          <a:p>
            <a:pPr marL="742950" lvl="1" indent="-285750">
              <a:buFont typeface="Arial" pitchFamily="34" charset="0"/>
              <a:buChar char="•"/>
            </a:pPr>
            <a:r>
              <a:rPr lang="en-US" dirty="0" smtClean="0"/>
              <a:t>With globalization and outsourcing, companies have to be alert with respect to subsidiaries, partners, suppliers and license holders</a:t>
            </a:r>
          </a:p>
          <a:p>
            <a:pPr marL="1200150" lvl="2" indent="-285750">
              <a:buFont typeface="Arial" pitchFamily="34" charset="0"/>
              <a:buChar char="•"/>
            </a:pPr>
            <a:r>
              <a:rPr lang="en-US" dirty="0" smtClean="0"/>
              <a:t>Statutory regulations</a:t>
            </a:r>
          </a:p>
          <a:p>
            <a:pPr marL="1657350" lvl="3" indent="-285750">
              <a:buFont typeface="Arial" pitchFamily="34" charset="0"/>
              <a:buChar char="•"/>
            </a:pPr>
            <a:r>
              <a:rPr lang="en-US" dirty="0" smtClean="0"/>
              <a:t>Should take in to account the socio economic situation</a:t>
            </a:r>
          </a:p>
          <a:p>
            <a:pPr marL="1657350" lvl="3" indent="-285750">
              <a:buFont typeface="Arial" pitchFamily="34" charset="0"/>
              <a:buChar char="•"/>
            </a:pPr>
            <a:r>
              <a:rPr lang="en-US" dirty="0" smtClean="0"/>
              <a:t>The reason that high social responsibility standards may not be immediately possible in developing countries. This is because</a:t>
            </a:r>
            <a:endParaRPr lang="en-US" dirty="0"/>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16</a:t>
            </a:fld>
            <a:endParaRPr lang="en-US"/>
          </a:p>
        </p:txBody>
      </p:sp>
      <p:sp>
        <p:nvSpPr>
          <p:cNvPr id="4" name="TextBox 3"/>
          <p:cNvSpPr txBox="1"/>
          <p:nvPr/>
        </p:nvSpPr>
        <p:spPr>
          <a:xfrm>
            <a:off x="2209800" y="990600"/>
            <a:ext cx="6705600" cy="5078313"/>
          </a:xfrm>
          <a:prstGeom prst="rect">
            <a:avLst/>
          </a:prstGeom>
          <a:noFill/>
        </p:spPr>
        <p:txBody>
          <a:bodyPr wrap="square" rtlCol="0">
            <a:spAutoFit/>
          </a:bodyPr>
          <a:lstStyle/>
          <a:p>
            <a:pPr marL="285750" indent="-285750">
              <a:buFont typeface="Arial" pitchFamily="34" charset="0"/>
              <a:buChar char="•"/>
            </a:pPr>
            <a:r>
              <a:rPr lang="en-US" dirty="0" smtClean="0"/>
              <a:t>Intermediate national ideology</a:t>
            </a:r>
          </a:p>
          <a:p>
            <a:pPr marL="1200150" lvl="2" indent="-285750">
              <a:buFont typeface="Arial" pitchFamily="34" charset="0"/>
              <a:buChar char="•"/>
            </a:pPr>
            <a:r>
              <a:rPr lang="en-US" dirty="0" smtClean="0"/>
              <a:t>Statutory regulations</a:t>
            </a:r>
          </a:p>
          <a:p>
            <a:pPr marL="1657350" lvl="3" indent="-285750">
              <a:buFont typeface="Arial" pitchFamily="34" charset="0"/>
              <a:buChar char="•"/>
            </a:pPr>
            <a:r>
              <a:rPr lang="en-US" dirty="0" smtClean="0"/>
              <a:t>Should take in to account the socio economic situation</a:t>
            </a:r>
          </a:p>
          <a:p>
            <a:pPr marL="1657350" lvl="3" indent="-285750">
              <a:buFont typeface="Arial" pitchFamily="34" charset="0"/>
              <a:buChar char="•"/>
            </a:pPr>
            <a:r>
              <a:rPr lang="en-US" dirty="0" smtClean="0"/>
              <a:t>The reason that high social responsibility standards may not be immediately possible in developing countries. This is because</a:t>
            </a:r>
          </a:p>
          <a:p>
            <a:pPr marL="2114550" lvl="4" indent="-285750">
              <a:buFont typeface="Arial" pitchFamily="34" charset="0"/>
              <a:buChar char="•"/>
            </a:pPr>
            <a:r>
              <a:rPr lang="en-US" dirty="0" smtClean="0"/>
              <a:t>The infrastructure is not available</a:t>
            </a:r>
          </a:p>
          <a:p>
            <a:pPr marL="2114550" lvl="4" indent="-285750">
              <a:buFont typeface="Arial" pitchFamily="34" charset="0"/>
              <a:buChar char="•"/>
            </a:pPr>
            <a:r>
              <a:rPr lang="en-US" dirty="0" smtClean="0"/>
              <a:t>The implementation may reduce the competitive advantage of low cost of production</a:t>
            </a:r>
          </a:p>
          <a:p>
            <a:pPr marL="2114550" lvl="4" indent="-285750">
              <a:buFont typeface="Arial" pitchFamily="34" charset="0"/>
              <a:buChar char="•"/>
            </a:pPr>
            <a:r>
              <a:rPr lang="en-US" dirty="0" smtClean="0"/>
              <a:t>Removal of social evil without a contingency plan may increase rate of crime</a:t>
            </a:r>
          </a:p>
          <a:p>
            <a:pPr marL="2114550" lvl="4" indent="-285750">
              <a:buFont typeface="Arial" pitchFamily="34" charset="0"/>
              <a:buChar char="•"/>
            </a:pPr>
            <a:r>
              <a:rPr lang="en-US" dirty="0" smtClean="0"/>
              <a:t>Formal modern education results in decline in vocational skills and indigenous heritage</a:t>
            </a:r>
          </a:p>
          <a:p>
            <a:pPr marL="1657350" lvl="3" indent="-285750">
              <a:buFont typeface="Arial" pitchFamily="34" charset="0"/>
              <a:buChar char="•"/>
            </a:pPr>
            <a:r>
              <a:rPr lang="en-US" dirty="0" smtClean="0"/>
              <a:t>The nation should have a structured policy aimed at reducing red tape, corruption and increase fair distribution instead of piecemeal solutions</a:t>
            </a:r>
            <a:endParaRPr lang="en-US" dirty="0"/>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635</TotalTime>
  <Words>1059</Words>
  <Application>Microsoft Office PowerPoint</Application>
  <PresentationFormat>On-screen Show (4:3)</PresentationFormat>
  <Paragraphs>190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200</cp:revision>
  <dcterms:created xsi:type="dcterms:W3CDTF">2012-12-13T04:51:11Z</dcterms:created>
  <dcterms:modified xsi:type="dcterms:W3CDTF">2012-12-31T12:54:37Z</dcterms:modified>
</cp:coreProperties>
</file>