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304" r:id="rId3"/>
    <p:sldId id="305" r:id="rId4"/>
    <p:sldId id="318" r:id="rId5"/>
    <p:sldId id="319" r:id="rId6"/>
    <p:sldId id="320" r:id="rId7"/>
    <p:sldId id="321" r:id="rId8"/>
    <p:sldId id="335" r:id="rId9"/>
    <p:sldId id="336" r:id="rId10"/>
    <p:sldId id="322" r:id="rId11"/>
    <p:sldId id="323" r:id="rId12"/>
    <p:sldId id="324" r:id="rId13"/>
    <p:sldId id="32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12/31/2012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12/31/2012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18: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4" name="TextBox 3"/>
          <p:cNvSpPr txBox="1"/>
          <p:nvPr/>
        </p:nvSpPr>
        <p:spPr>
          <a:xfrm>
            <a:off x="2209800" y="2895600"/>
            <a:ext cx="6781800" cy="1200329"/>
          </a:xfrm>
          <a:prstGeom prst="rect">
            <a:avLst/>
          </a:prstGeom>
          <a:noFill/>
        </p:spPr>
        <p:txBody>
          <a:bodyPr wrap="square" rtlCol="0">
            <a:spAutoFit/>
          </a:bodyPr>
          <a:lstStyle/>
          <a:p>
            <a:pPr algn="ctr"/>
            <a:r>
              <a:rPr lang="en-US" sz="3600" b="1" dirty="0" smtClean="0"/>
              <a:t>Chapter 5</a:t>
            </a:r>
            <a:br>
              <a:rPr lang="en-US" sz="3600" b="1" dirty="0" smtClean="0"/>
            </a:br>
            <a:r>
              <a:rPr lang="en-US" sz="3600" b="1" dirty="0" smtClean="0"/>
              <a:t> Creating CSR Framework</a:t>
            </a:r>
            <a:endParaRPr lang="en-US" sz="3600"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txBox="1">
            <a:spLocks noChangeArrowheads="1"/>
          </p:cNvSpPr>
          <p:nvPr/>
        </p:nvSpPr>
        <p:spPr>
          <a:xfrm>
            <a:off x="2209800" y="990600"/>
            <a:ext cx="6934200" cy="5257800"/>
          </a:xfrm>
          <a:prstGeom prst="rect">
            <a:avLst/>
          </a:prstGeom>
        </p:spPr>
        <p:txBody>
          <a:bodyPr vert="horz" lIns="91440" tIns="45720" rIns="91440" bIns="45720" rtlCol="0">
            <a:normAutofit lnSpcReduction="10000"/>
          </a:bodyPr>
          <a:lstStyle/>
          <a:p>
            <a:pPr marL="0" marR="0" lvl="0" indent="0" algn="ctr" defTabSz="914400" rtl="0" eaLnBrk="1" fontAlgn="auto" latinLnBrk="0" hangingPunct="1">
              <a:lnSpc>
                <a:spcPct val="150000"/>
              </a:lnSpc>
              <a:spcBef>
                <a:spcPct val="20000"/>
              </a:spcBef>
              <a:spcAft>
                <a:spcPts val="0"/>
              </a:spcAft>
              <a:buClrTx/>
              <a:buSzTx/>
              <a:buFont typeface="Arial" charset="0"/>
              <a:buNone/>
              <a:tabLst/>
              <a:defRPr/>
            </a:pPr>
            <a:r>
              <a:rPr kumimoji="0" lang="en-US" sz="2400" b="1" i="0" u="none" strike="noStrike" kern="1200" cap="none" spc="0" normalizeH="0" baseline="0" noProof="0" dirty="0" smtClean="0">
                <a:ln>
                  <a:noFill/>
                </a:ln>
                <a:effectLst/>
                <a:uLnTx/>
                <a:uFillTx/>
                <a:latin typeface="+mj-lt"/>
                <a:ea typeface="+mn-ea"/>
                <a:cs typeface="+mn-cs"/>
              </a:rPr>
              <a:t>LEARNING OBJECTIVES</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Understand the importance of historical evidence in exploring the concept of CSR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Examine the processes of integrating CSR into the strategic framework of organizations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Provide simple suggestions on implementation processes of CSR for organizations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understand that CSR  perception and delivery have to take into account both global and local practices</a:t>
            </a:r>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209800" y="914400"/>
            <a:ext cx="6705600" cy="3139321"/>
          </a:xfrm>
          <a:prstGeom prst="rect">
            <a:avLst/>
          </a:prstGeom>
          <a:noFill/>
        </p:spPr>
        <p:txBody>
          <a:bodyPr wrap="square" rtlCol="0">
            <a:spAutoFit/>
          </a:bodyPr>
          <a:lstStyle/>
          <a:p>
            <a:pPr marL="285750" indent="-285750">
              <a:buFont typeface="Arial" pitchFamily="34" charset="0"/>
              <a:buChar char="•"/>
            </a:pPr>
            <a:r>
              <a:rPr lang="en-US" dirty="0" smtClean="0"/>
              <a:t>From the previous lecture</a:t>
            </a:r>
          </a:p>
          <a:p>
            <a:pPr marL="742950" lvl="1" indent="-285750">
              <a:buFont typeface="Arial" pitchFamily="34" charset="0"/>
              <a:buChar char="•"/>
            </a:pPr>
            <a:r>
              <a:rPr lang="en-US" dirty="0" smtClean="0"/>
              <a:t>CSR requires understanding of history and culture</a:t>
            </a:r>
          </a:p>
          <a:p>
            <a:pPr marL="742950" lvl="1" indent="-285750">
              <a:buFont typeface="Arial" pitchFamily="34" charset="0"/>
              <a:buChar char="•"/>
            </a:pPr>
            <a:r>
              <a:rPr lang="en-US" dirty="0" smtClean="0"/>
              <a:t>Commit integration in to the strategy of an organization</a:t>
            </a:r>
          </a:p>
          <a:p>
            <a:pPr marL="1200150" lvl="2" indent="-285750">
              <a:buFont typeface="Arial" pitchFamily="34" charset="0"/>
              <a:buChar char="•"/>
            </a:pPr>
            <a:r>
              <a:rPr lang="en-US" dirty="0" smtClean="0"/>
              <a:t>Risk analysis</a:t>
            </a:r>
          </a:p>
          <a:p>
            <a:pPr marL="1200150" lvl="2" indent="-285750">
              <a:buFont typeface="Arial" pitchFamily="34" charset="0"/>
              <a:buChar char="•"/>
            </a:pPr>
            <a:r>
              <a:rPr lang="en-US" dirty="0" smtClean="0"/>
              <a:t>Building trust</a:t>
            </a:r>
          </a:p>
          <a:p>
            <a:pPr marL="1200150" lvl="2" indent="-285750">
              <a:buFont typeface="Arial" pitchFamily="34" charset="0"/>
              <a:buChar char="•"/>
            </a:pPr>
            <a:r>
              <a:rPr lang="en-US" dirty="0" smtClean="0"/>
              <a:t>Subliminal impact of history</a:t>
            </a:r>
          </a:p>
          <a:p>
            <a:pPr marL="1200150" lvl="2" indent="-285750">
              <a:buFont typeface="Arial" pitchFamily="34" charset="0"/>
              <a:buChar char="•"/>
            </a:pPr>
            <a:r>
              <a:rPr lang="en-US" dirty="0" smtClean="0"/>
              <a:t>Corporate ideology and history</a:t>
            </a:r>
          </a:p>
          <a:p>
            <a:pPr marL="1200150" lvl="2" indent="-285750">
              <a:buFont typeface="Arial" pitchFamily="34" charset="0"/>
              <a:buChar char="•"/>
            </a:pPr>
            <a:r>
              <a:rPr lang="en-US" dirty="0" smtClean="0"/>
              <a:t>Appreciating culture</a:t>
            </a:r>
          </a:p>
          <a:p>
            <a:pPr marL="1200150" lvl="2" indent="-285750">
              <a:buFont typeface="Arial" pitchFamily="34" charset="0"/>
              <a:buChar char="•"/>
            </a:pPr>
            <a:r>
              <a:rPr lang="en-US" dirty="0" smtClean="0"/>
              <a:t>Governance and culture</a:t>
            </a:r>
          </a:p>
          <a:p>
            <a:pPr marL="1200150" lvl="2" indent="-285750">
              <a:buFont typeface="Arial" pitchFamily="34" charset="0"/>
              <a:buChar char="•"/>
            </a:pPr>
            <a:r>
              <a:rPr lang="en-US" dirty="0" smtClean="0"/>
              <a:t>Apprehensions of the societies</a:t>
            </a:r>
          </a:p>
          <a:p>
            <a:pPr marL="1200150" lvl="2" indent="-285750">
              <a:buFont typeface="Arial" pitchFamily="34" charset="0"/>
              <a:buChar char="•"/>
            </a:pPr>
            <a:r>
              <a:rPr lang="en-US" dirty="0" smtClean="0"/>
              <a:t>True nationalism</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3" name="TextBox 2"/>
          <p:cNvSpPr txBox="1"/>
          <p:nvPr/>
        </p:nvSpPr>
        <p:spPr>
          <a:xfrm>
            <a:off x="2209800" y="914400"/>
            <a:ext cx="6705600" cy="5078313"/>
          </a:xfrm>
          <a:prstGeom prst="rect">
            <a:avLst/>
          </a:prstGeom>
          <a:noFill/>
        </p:spPr>
        <p:txBody>
          <a:bodyPr wrap="square" rtlCol="0">
            <a:spAutoFit/>
          </a:bodyPr>
          <a:lstStyle/>
          <a:p>
            <a:pPr marL="285750" indent="-285750">
              <a:buFont typeface="Arial" pitchFamily="34" charset="0"/>
              <a:buChar char="•"/>
            </a:pPr>
            <a:r>
              <a:rPr lang="en-US" dirty="0" smtClean="0"/>
              <a:t>Creating a framework for CSR</a:t>
            </a:r>
          </a:p>
          <a:p>
            <a:pPr marL="742950" lvl="1" indent="-285750">
              <a:buFont typeface="Arial" pitchFamily="34" charset="0"/>
              <a:buChar char="•"/>
            </a:pPr>
            <a:r>
              <a:rPr lang="en-US" dirty="0" smtClean="0"/>
              <a:t>Creation of a corporate culture</a:t>
            </a:r>
          </a:p>
          <a:p>
            <a:pPr marL="1200150" lvl="2" indent="-285750">
              <a:buFont typeface="Arial" pitchFamily="34" charset="0"/>
              <a:buChar char="•"/>
            </a:pPr>
            <a:r>
              <a:rPr lang="en-US" dirty="0" smtClean="0"/>
              <a:t>The relationship between the organization and the environment is known</a:t>
            </a:r>
          </a:p>
          <a:p>
            <a:pPr marL="1200150" lvl="2" indent="-285750">
              <a:buFont typeface="Arial" pitchFamily="34" charset="0"/>
              <a:buChar char="•"/>
            </a:pPr>
            <a:r>
              <a:rPr lang="en-US" dirty="0" smtClean="0"/>
              <a:t>Open system organization</a:t>
            </a:r>
          </a:p>
          <a:p>
            <a:pPr marL="1657350" lvl="3" indent="-285750">
              <a:buFont typeface="Arial" pitchFamily="34" charset="0"/>
              <a:buChar char="•"/>
            </a:pPr>
            <a:r>
              <a:rPr lang="en-US" dirty="0" smtClean="0"/>
              <a:t>Porous boundaries</a:t>
            </a:r>
          </a:p>
          <a:p>
            <a:pPr marL="1200150" lvl="2" indent="-285750">
              <a:buFont typeface="Arial" pitchFamily="34" charset="0"/>
              <a:buChar char="•"/>
            </a:pPr>
            <a:r>
              <a:rPr lang="en-US" dirty="0" smtClean="0"/>
              <a:t>The institutional environment must reflect the beliefs, values and norms of the members of the institutions</a:t>
            </a:r>
          </a:p>
          <a:p>
            <a:pPr marL="1200150" lvl="2" indent="-285750">
              <a:buFont typeface="Arial" pitchFamily="34" charset="0"/>
              <a:buChar char="•"/>
            </a:pPr>
            <a:r>
              <a:rPr lang="en-US" dirty="0" smtClean="0"/>
              <a:t>Industry culture is the organizational manifestation of institutional beliefs and values</a:t>
            </a:r>
          </a:p>
          <a:p>
            <a:pPr marL="1200150" lvl="2" indent="-285750">
              <a:buFont typeface="Arial" pitchFamily="34" charset="0"/>
              <a:buChar char="•"/>
            </a:pPr>
            <a:r>
              <a:rPr lang="en-US" dirty="0" smtClean="0"/>
              <a:t>While implementing CSR one has to keep in mind the concept of invented traditions</a:t>
            </a:r>
          </a:p>
          <a:p>
            <a:pPr marL="1657350" lvl="3" indent="-285750">
              <a:buFont typeface="Arial" pitchFamily="34" charset="0"/>
              <a:buChar char="•"/>
            </a:pPr>
            <a:r>
              <a:rPr lang="en-US" dirty="0" smtClean="0"/>
              <a:t>Set of practices governed by overtly or tacitly accepted rules. These rules have symbolic nature and inculcate certain values and norms of repeated behavior which implies continuity with the past</a:t>
            </a:r>
          </a:p>
          <a:p>
            <a:pPr marL="1657350" lvl="3" indent="-285750">
              <a:buFont typeface="Arial" pitchFamily="34" charset="0"/>
              <a:buChar char="•"/>
            </a:pPr>
            <a:r>
              <a:rPr lang="en-US" dirty="0" smtClean="0"/>
              <a:t>Examples are founders beliefs, national cultures and industry pressures</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3" name="TextBox 2"/>
          <p:cNvSpPr txBox="1"/>
          <p:nvPr/>
        </p:nvSpPr>
        <p:spPr>
          <a:xfrm>
            <a:off x="2209800" y="990600"/>
            <a:ext cx="6705600" cy="1754326"/>
          </a:xfrm>
          <a:prstGeom prst="rect">
            <a:avLst/>
          </a:prstGeom>
          <a:noFill/>
        </p:spPr>
        <p:txBody>
          <a:bodyPr wrap="square" rtlCol="0">
            <a:spAutoFit/>
          </a:bodyPr>
          <a:lstStyle/>
          <a:p>
            <a:pPr marL="285750" indent="-285750">
              <a:buFont typeface="Arial" pitchFamily="34" charset="0"/>
              <a:buChar char="•"/>
            </a:pPr>
            <a:r>
              <a:rPr lang="en-US" dirty="0" smtClean="0"/>
              <a:t>CSR practices should be woven in to the fabric of the organization</a:t>
            </a:r>
          </a:p>
          <a:p>
            <a:pPr marL="285750" indent="-285750">
              <a:buFont typeface="Arial" pitchFamily="34" charset="0"/>
              <a:buChar char="•"/>
            </a:pPr>
            <a:r>
              <a:rPr lang="en-US" dirty="0" smtClean="0"/>
              <a:t>CSR cannot remain as a separate voluntary activity</a:t>
            </a:r>
          </a:p>
          <a:p>
            <a:pPr marL="285750" indent="-285750">
              <a:buFont typeface="Arial" pitchFamily="34" charset="0"/>
              <a:buChar char="•"/>
            </a:pPr>
            <a:r>
              <a:rPr lang="en-US" dirty="0" smtClean="0"/>
              <a:t>Corporate scams like </a:t>
            </a:r>
            <a:r>
              <a:rPr lang="en-US" dirty="0"/>
              <a:t>E</a:t>
            </a:r>
            <a:r>
              <a:rPr lang="en-US" dirty="0" smtClean="0"/>
              <a:t>nron, and Satyam have clearly exposed the need to do more</a:t>
            </a:r>
          </a:p>
          <a:p>
            <a:pPr marL="742950" lvl="1" indent="-285750">
              <a:buFont typeface="Arial" pitchFamily="34" charset="0"/>
              <a:buChar char="•"/>
            </a:pPr>
            <a:r>
              <a:rPr lang="en-US" dirty="0" smtClean="0"/>
              <a:t>Not park a part of profits in trust and use that for social work</a:t>
            </a:r>
          </a:p>
          <a:p>
            <a:pPr marL="742950" lvl="1" indent="-285750">
              <a:buFont typeface="Arial" pitchFamily="34" charset="0"/>
              <a:buChar char="•"/>
            </a:pPr>
            <a:r>
              <a:rPr lang="en-US" dirty="0" smtClean="0"/>
              <a:t>Such efforts does not protect society from fraud</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TextBox 1"/>
          <p:cNvSpPr txBox="1"/>
          <p:nvPr/>
        </p:nvSpPr>
        <p:spPr>
          <a:xfrm>
            <a:off x="2209800" y="990600"/>
            <a:ext cx="6705600" cy="2031325"/>
          </a:xfrm>
          <a:prstGeom prst="rect">
            <a:avLst/>
          </a:prstGeom>
          <a:noFill/>
        </p:spPr>
        <p:txBody>
          <a:bodyPr wrap="square" rtlCol="0">
            <a:spAutoFit/>
          </a:bodyPr>
          <a:lstStyle/>
          <a:p>
            <a:pPr marL="285750" indent="-285750">
              <a:buFont typeface="Arial" pitchFamily="34" charset="0"/>
              <a:buChar char="•"/>
            </a:pPr>
            <a:r>
              <a:rPr lang="en-US" dirty="0" smtClean="0"/>
              <a:t>Creating a framework for CSR</a:t>
            </a:r>
          </a:p>
          <a:p>
            <a:pPr marL="742950" lvl="1" indent="-285750">
              <a:buFont typeface="Arial" pitchFamily="34" charset="0"/>
              <a:buChar char="•"/>
            </a:pPr>
            <a:r>
              <a:rPr lang="en-US" dirty="0" smtClean="0"/>
              <a:t>Three level implementation framework</a:t>
            </a:r>
          </a:p>
          <a:p>
            <a:pPr marL="1200150" lvl="2" indent="-285750">
              <a:buFont typeface="Arial" pitchFamily="34" charset="0"/>
              <a:buChar char="•"/>
            </a:pPr>
            <a:r>
              <a:rPr lang="en-US" dirty="0" smtClean="0"/>
              <a:t>The implementation has to be integrated through three stages</a:t>
            </a:r>
          </a:p>
          <a:p>
            <a:pPr marL="1657350" lvl="3" indent="-285750">
              <a:buFont typeface="Arial" pitchFamily="34" charset="0"/>
              <a:buChar char="•"/>
            </a:pPr>
            <a:r>
              <a:rPr lang="en-US" dirty="0" smtClean="0"/>
              <a:t>Inner corporate level</a:t>
            </a:r>
          </a:p>
          <a:p>
            <a:pPr marL="1657350" lvl="3" indent="-285750">
              <a:buFont typeface="Arial" pitchFamily="34" charset="0"/>
              <a:buChar char="•"/>
            </a:pPr>
            <a:r>
              <a:rPr lang="en-US" dirty="0" smtClean="0"/>
              <a:t>Intermediate national level</a:t>
            </a:r>
          </a:p>
          <a:p>
            <a:pPr marL="1657350" lvl="3" indent="-285750">
              <a:buFont typeface="Arial" pitchFamily="34" charset="0"/>
              <a:buChar char="•"/>
            </a:pPr>
            <a:r>
              <a:rPr lang="en-US" dirty="0" smtClean="0"/>
              <a:t>Outer universal level</a:t>
            </a:r>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pic>
        <p:nvPicPr>
          <p:cNvPr id="4"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66800" y="914400"/>
            <a:ext cx="7827963" cy="541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4775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TextBox 1"/>
          <p:cNvSpPr txBox="1"/>
          <p:nvPr/>
        </p:nvSpPr>
        <p:spPr>
          <a:xfrm>
            <a:off x="2209800" y="990600"/>
            <a:ext cx="6705600" cy="4524315"/>
          </a:xfrm>
          <a:prstGeom prst="rect">
            <a:avLst/>
          </a:prstGeom>
          <a:noFill/>
        </p:spPr>
        <p:txBody>
          <a:bodyPr wrap="square" rtlCol="0">
            <a:spAutoFit/>
          </a:bodyPr>
          <a:lstStyle/>
          <a:p>
            <a:pPr marL="285750" indent="-285750">
              <a:buFont typeface="Arial" pitchFamily="34" charset="0"/>
              <a:buChar char="•"/>
            </a:pPr>
            <a:r>
              <a:rPr lang="en-US" dirty="0" smtClean="0"/>
              <a:t>Creating a framework for CSR</a:t>
            </a:r>
          </a:p>
          <a:p>
            <a:pPr marL="742950" lvl="1" indent="-285750">
              <a:buFont typeface="Arial" pitchFamily="34" charset="0"/>
              <a:buChar char="•"/>
            </a:pPr>
            <a:r>
              <a:rPr lang="en-US" dirty="0" smtClean="0"/>
              <a:t>Three level implementation framework</a:t>
            </a:r>
          </a:p>
          <a:p>
            <a:pPr marL="1200150" lvl="2" indent="-285750">
              <a:buFont typeface="Arial" pitchFamily="34" charset="0"/>
              <a:buChar char="•"/>
            </a:pPr>
            <a:r>
              <a:rPr lang="en-US" dirty="0" smtClean="0"/>
              <a:t>Inner corporate ideology</a:t>
            </a:r>
          </a:p>
          <a:p>
            <a:pPr marL="1657350" lvl="3" indent="-285750">
              <a:buFont typeface="Arial" pitchFamily="34" charset="0"/>
              <a:buChar char="•"/>
            </a:pPr>
            <a:r>
              <a:rPr lang="en-US" dirty="0" smtClean="0"/>
              <a:t>Core value foundation based on integrity, accountability and transparency needs to be built</a:t>
            </a:r>
          </a:p>
          <a:p>
            <a:pPr marL="1657350" lvl="3" indent="-285750">
              <a:buFont typeface="Arial" pitchFamily="34" charset="0"/>
              <a:buChar char="•"/>
            </a:pPr>
            <a:r>
              <a:rPr lang="en-US" dirty="0" smtClean="0"/>
              <a:t>Can give directions to decision makers to choose between two rights and one right and one wrong alternative</a:t>
            </a:r>
          </a:p>
          <a:p>
            <a:pPr marL="1657350" lvl="3" indent="-285750">
              <a:buFont typeface="Arial" pitchFamily="34" charset="0"/>
              <a:buChar char="•"/>
            </a:pPr>
            <a:r>
              <a:rPr lang="en-US" dirty="0" smtClean="0"/>
              <a:t> choosing between two rights is difficult (right to privacy and right to freedom</a:t>
            </a:r>
          </a:p>
          <a:p>
            <a:pPr marL="1657350" lvl="3" indent="-285750">
              <a:buFont typeface="Arial" pitchFamily="34" charset="0"/>
              <a:buChar char="•"/>
            </a:pPr>
            <a:r>
              <a:rPr lang="en-US" dirty="0" smtClean="0"/>
              <a:t>CSR becomes handy because if it is woven in to the business plan and mission it would be easier to see that which right needs priority at a particular time and location</a:t>
            </a:r>
          </a:p>
          <a:p>
            <a:pPr marL="1657350" lvl="3" indent="-285750">
              <a:buFont typeface="Arial" pitchFamily="34" charset="0"/>
              <a:buChar char="•"/>
            </a:pPr>
            <a:r>
              <a:rPr lang="en-US" dirty="0"/>
              <a:t>Law and order situation is also dependent on economic </a:t>
            </a:r>
            <a:r>
              <a:rPr lang="en-US" dirty="0" smtClean="0"/>
              <a:t>conditions</a:t>
            </a:r>
            <a:endParaRPr lang="en-US" dirty="0"/>
          </a:p>
        </p:txBody>
      </p:sp>
    </p:spTree>
    <p:extLst>
      <p:ext uri="{BB962C8B-B14F-4D97-AF65-F5344CB8AC3E}">
        <p14:creationId xmlns="" xmlns:p14="http://schemas.microsoft.com/office/powerpoint/2010/main" val="201932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4" name="TextBox 3"/>
          <p:cNvSpPr txBox="1"/>
          <p:nvPr/>
        </p:nvSpPr>
        <p:spPr>
          <a:xfrm>
            <a:off x="2209800" y="990600"/>
            <a:ext cx="6705600" cy="2585323"/>
          </a:xfrm>
          <a:prstGeom prst="rect">
            <a:avLst/>
          </a:prstGeom>
          <a:noFill/>
        </p:spPr>
        <p:txBody>
          <a:bodyPr wrap="square" rtlCol="0">
            <a:spAutoFit/>
          </a:bodyPr>
          <a:lstStyle/>
          <a:p>
            <a:pPr marL="1200150" lvl="2" indent="-285750">
              <a:buFont typeface="Arial" pitchFamily="34" charset="0"/>
              <a:buChar char="•"/>
            </a:pPr>
            <a:r>
              <a:rPr lang="en-US" dirty="0" smtClean="0"/>
              <a:t>Inner corporate ideology</a:t>
            </a:r>
          </a:p>
          <a:p>
            <a:pPr marL="1657350" lvl="3" indent="-285750">
              <a:buFont typeface="Arial" pitchFamily="34" charset="0"/>
              <a:buChar char="•"/>
            </a:pPr>
            <a:r>
              <a:rPr lang="en-US" dirty="0"/>
              <a:t>A practical approach to judging value based management would be to </a:t>
            </a:r>
            <a:r>
              <a:rPr lang="en-US" dirty="0" smtClean="0"/>
              <a:t>understand</a:t>
            </a:r>
            <a:endParaRPr lang="en-US" dirty="0"/>
          </a:p>
          <a:p>
            <a:pPr marL="2114550" lvl="4" indent="-285750">
              <a:buFont typeface="Arial" pitchFamily="34" charset="0"/>
              <a:buChar char="•"/>
            </a:pPr>
            <a:r>
              <a:rPr lang="en-US" dirty="0"/>
              <a:t>Micro level integration</a:t>
            </a:r>
          </a:p>
          <a:p>
            <a:pPr marL="2114550" lvl="4" indent="-285750">
              <a:buFont typeface="Arial" pitchFamily="34" charset="0"/>
              <a:buChar char="•"/>
            </a:pPr>
            <a:r>
              <a:rPr lang="en-US" dirty="0"/>
              <a:t>Macro level integration</a:t>
            </a:r>
          </a:p>
          <a:p>
            <a:pPr marL="2114550" lvl="4" indent="-285750">
              <a:buFont typeface="Arial" pitchFamily="34" charset="0"/>
              <a:buChar char="•"/>
            </a:pPr>
            <a:r>
              <a:rPr lang="en-US" dirty="0"/>
              <a:t>Integration of CSR at operation and process level</a:t>
            </a:r>
          </a:p>
          <a:p>
            <a:pPr marL="1657350" lvl="3" indent="-285750">
              <a:buFont typeface="Arial" pitchFamily="34" charset="0"/>
              <a:buChar char="•"/>
            </a:pPr>
            <a:endParaRPr lang="en-US" dirty="0" smtClean="0"/>
          </a:p>
          <a:p>
            <a:pPr marL="1657350" lvl="3" indent="-285750">
              <a:buFont typeface="Arial" pitchFamily="34" charset="0"/>
              <a:buChar char="•"/>
            </a:pPr>
            <a:endParaRPr lang="en-US" dirty="0" smtClean="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TextBox 1"/>
          <p:cNvSpPr txBox="1"/>
          <p:nvPr/>
        </p:nvSpPr>
        <p:spPr>
          <a:xfrm>
            <a:off x="2209800" y="838200"/>
            <a:ext cx="6705600" cy="5355312"/>
          </a:xfrm>
          <a:prstGeom prst="rect">
            <a:avLst/>
          </a:prstGeom>
          <a:noFill/>
        </p:spPr>
        <p:txBody>
          <a:bodyPr wrap="square" rtlCol="0">
            <a:spAutoFit/>
          </a:bodyPr>
          <a:lstStyle/>
          <a:p>
            <a:pPr marL="285750" indent="-285750">
              <a:buFont typeface="Arial" pitchFamily="34" charset="0"/>
              <a:buChar char="•"/>
            </a:pPr>
            <a:r>
              <a:rPr lang="en-US" dirty="0" smtClean="0"/>
              <a:t>Micro level integration by the firm</a:t>
            </a:r>
          </a:p>
          <a:p>
            <a:pPr marL="742950" lvl="1" indent="-285750">
              <a:buFont typeface="Arial" pitchFamily="34" charset="0"/>
              <a:buChar char="•"/>
            </a:pPr>
            <a:r>
              <a:rPr lang="en-US" dirty="0" smtClean="0"/>
              <a:t>Relates to individual activities that the firm undertakes both as suppliers and a consumer of </a:t>
            </a:r>
            <a:r>
              <a:rPr lang="en-US" dirty="0" err="1" smtClean="0"/>
              <a:t>labour</a:t>
            </a:r>
            <a:r>
              <a:rPr lang="en-US" dirty="0" smtClean="0"/>
              <a:t> and capital</a:t>
            </a:r>
          </a:p>
          <a:p>
            <a:pPr marL="742950" lvl="1" indent="-285750">
              <a:buFont typeface="Arial" pitchFamily="34" charset="0"/>
              <a:buChar char="•"/>
            </a:pPr>
            <a:r>
              <a:rPr lang="en-US" dirty="0" smtClean="0"/>
              <a:t>The concept of integration helps the firm examine how values can become an integral part of the various activities that they undertake to allocate resources drawn from the society to earn profits</a:t>
            </a:r>
          </a:p>
          <a:p>
            <a:pPr marL="742950" lvl="1" indent="-285750">
              <a:buFont typeface="Arial" pitchFamily="34" charset="0"/>
              <a:buChar char="•"/>
            </a:pPr>
            <a:r>
              <a:rPr lang="en-US" dirty="0" smtClean="0"/>
              <a:t>The individual activities that needs to be viewed in their pursuit for CSR are</a:t>
            </a:r>
          </a:p>
          <a:p>
            <a:pPr marL="1200150" lvl="2" indent="-285750">
              <a:buFont typeface="Arial" pitchFamily="34" charset="0"/>
              <a:buChar char="•"/>
            </a:pPr>
            <a:r>
              <a:rPr lang="en-US" dirty="0" smtClean="0"/>
              <a:t>Position in the stock market</a:t>
            </a:r>
          </a:p>
          <a:p>
            <a:pPr marL="1200150" lvl="2" indent="-285750">
              <a:buFont typeface="Arial" pitchFamily="34" charset="0"/>
              <a:buChar char="•"/>
            </a:pPr>
            <a:r>
              <a:rPr lang="en-US" dirty="0" smtClean="0"/>
              <a:t>Value creation to be judged through</a:t>
            </a:r>
          </a:p>
          <a:p>
            <a:pPr marL="1657350" lvl="3" indent="-285750">
              <a:buFont typeface="Arial" pitchFamily="34" charset="0"/>
              <a:buChar char="•"/>
            </a:pPr>
            <a:r>
              <a:rPr lang="en-US" dirty="0" smtClean="0"/>
              <a:t>Portfolio management</a:t>
            </a:r>
          </a:p>
          <a:p>
            <a:pPr marL="1657350" lvl="3" indent="-285750">
              <a:buFont typeface="Arial" pitchFamily="34" charset="0"/>
              <a:buChar char="•"/>
            </a:pPr>
            <a:r>
              <a:rPr lang="en-US" dirty="0" smtClean="0"/>
              <a:t>Choice between the strategic option</a:t>
            </a:r>
          </a:p>
          <a:p>
            <a:pPr marL="1657350" lvl="3" indent="-285750">
              <a:buFont typeface="Arial" pitchFamily="34" charset="0"/>
              <a:buChar char="•"/>
            </a:pPr>
            <a:r>
              <a:rPr lang="en-US" dirty="0" smtClean="0"/>
              <a:t>Assessment of impact of business plan</a:t>
            </a:r>
          </a:p>
          <a:p>
            <a:pPr marL="1657350" lvl="3" indent="-285750">
              <a:buFont typeface="Arial" pitchFamily="34" charset="0"/>
              <a:buChar char="•"/>
            </a:pPr>
            <a:r>
              <a:rPr lang="en-US" dirty="0" smtClean="0"/>
              <a:t>Target setting and bench marking</a:t>
            </a:r>
          </a:p>
          <a:p>
            <a:pPr marL="1200150" lvl="2" indent="-285750">
              <a:buFont typeface="Arial" pitchFamily="34" charset="0"/>
              <a:buChar char="•"/>
            </a:pPr>
            <a:r>
              <a:rPr lang="en-US" dirty="0" smtClean="0"/>
              <a:t>Analyze resource sourcing, prioritizing and allocating resources</a:t>
            </a:r>
          </a:p>
          <a:p>
            <a:pPr marL="1200150" lvl="2" indent="-285750">
              <a:buFont typeface="Arial" pitchFamily="34" charset="0"/>
              <a:buChar char="•"/>
            </a:pPr>
            <a:endParaRPr lang="en-US" dirty="0" smtClean="0"/>
          </a:p>
          <a:p>
            <a:pPr marL="1200150" lvl="2" indent="-285750">
              <a:buFont typeface="Arial" pitchFamily="34" charset="0"/>
              <a:buChar char="•"/>
            </a:pP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2" name="Rectangle 1"/>
          <p:cNvSpPr/>
          <p:nvPr/>
        </p:nvSpPr>
        <p:spPr>
          <a:xfrm>
            <a:off x="2209800" y="990600"/>
            <a:ext cx="6705600" cy="5632311"/>
          </a:xfrm>
          <a:prstGeom prst="rect">
            <a:avLst/>
          </a:prstGeom>
        </p:spPr>
        <p:txBody>
          <a:bodyPr wrap="square">
            <a:spAutoFit/>
          </a:bodyPr>
          <a:lstStyle/>
          <a:p>
            <a:pPr marL="1200150" lvl="2" indent="-285750">
              <a:buFont typeface="Arial" pitchFamily="34" charset="0"/>
              <a:buChar char="•"/>
            </a:pPr>
            <a:r>
              <a:rPr lang="en-US" dirty="0"/>
              <a:t>Appraisal of performance and organizational image</a:t>
            </a:r>
          </a:p>
          <a:p>
            <a:pPr marL="1200150" lvl="2" indent="-285750">
              <a:buFont typeface="Arial" pitchFamily="34" charset="0"/>
              <a:buChar char="•"/>
            </a:pPr>
            <a:r>
              <a:rPr lang="en-US" dirty="0"/>
              <a:t>Focus on business and operational strategies that maximize value</a:t>
            </a:r>
          </a:p>
          <a:p>
            <a:pPr marL="1200150" lvl="2" indent="-285750">
              <a:buFont typeface="Arial" pitchFamily="34" charset="0"/>
              <a:buChar char="•"/>
            </a:pPr>
            <a:r>
              <a:rPr lang="en-US" dirty="0"/>
              <a:t>Learn the skills to enhance delegation as well increase accountability and </a:t>
            </a:r>
            <a:r>
              <a:rPr lang="en-US" dirty="0" smtClean="0"/>
              <a:t>responsibility</a:t>
            </a:r>
          </a:p>
          <a:p>
            <a:pPr marL="1200150" lvl="2" indent="-285750">
              <a:buFont typeface="Arial" pitchFamily="34" charset="0"/>
              <a:buChar char="•"/>
            </a:pPr>
            <a:r>
              <a:rPr lang="en-US" dirty="0" smtClean="0"/>
              <a:t>Break down plans in to keep objective, ensure value throughout the organization</a:t>
            </a:r>
          </a:p>
          <a:p>
            <a:pPr marL="1200150" lvl="2" indent="-285750">
              <a:buFont typeface="Arial" pitchFamily="34" charset="0"/>
              <a:buChar char="•"/>
            </a:pPr>
            <a:r>
              <a:rPr lang="en-US" dirty="0" smtClean="0"/>
              <a:t>Provide undiluted support  for difficult but essential long term initiatives </a:t>
            </a:r>
          </a:p>
          <a:p>
            <a:pPr marL="1200150" lvl="2" indent="-285750">
              <a:buFont typeface="Arial" pitchFamily="34" charset="0"/>
              <a:buChar char="•"/>
            </a:pPr>
            <a:r>
              <a:rPr lang="en-US" dirty="0" smtClean="0"/>
              <a:t>Invest in R&amp;D</a:t>
            </a:r>
          </a:p>
          <a:p>
            <a:pPr marL="1200150" lvl="2" indent="-285750">
              <a:buFont typeface="Arial" pitchFamily="34" charset="0"/>
              <a:buChar char="•"/>
            </a:pPr>
            <a:r>
              <a:rPr lang="en-US" dirty="0" smtClean="0"/>
              <a:t>Be transparent about risk and benefits of technology and be open to disruptive innovations</a:t>
            </a:r>
          </a:p>
          <a:p>
            <a:pPr marL="742950" lvl="1" indent="-285750">
              <a:buFont typeface="Arial" pitchFamily="34" charset="0"/>
              <a:buChar char="•"/>
            </a:pPr>
            <a:r>
              <a:rPr lang="en-US" dirty="0" smtClean="0"/>
              <a:t>Macro level integration by the government</a:t>
            </a:r>
          </a:p>
          <a:p>
            <a:pPr marL="1200150" lvl="2" indent="-285750">
              <a:buFont typeface="Arial" pitchFamily="34" charset="0"/>
              <a:buChar char="•"/>
            </a:pPr>
            <a:r>
              <a:rPr lang="en-US" dirty="0" smtClean="0"/>
              <a:t>Refers to national and international level policies that impact business</a:t>
            </a:r>
          </a:p>
          <a:p>
            <a:pPr marL="1200150" lvl="2" indent="-285750">
              <a:buFont typeface="Arial" pitchFamily="34" charset="0"/>
              <a:buChar char="•"/>
            </a:pPr>
            <a:r>
              <a:rPr lang="en-US" dirty="0" smtClean="0"/>
              <a:t>When policy makers become accountable and show responsible behavior while formulating economic policies then CSR becomes easy</a:t>
            </a:r>
          </a:p>
          <a:p>
            <a:pPr marL="1200150" lvl="2" indent="-285750">
              <a:buFont typeface="Arial" pitchFamily="34" charset="0"/>
              <a:buChar char="•"/>
            </a:pPr>
            <a:r>
              <a:rPr lang="en-US" dirty="0" smtClean="0"/>
              <a:t>The immediate areas of implementation are:</a:t>
            </a:r>
          </a:p>
          <a:p>
            <a:pPr lvl="2"/>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2" name="Rectangle 1"/>
          <p:cNvSpPr/>
          <p:nvPr/>
        </p:nvSpPr>
        <p:spPr>
          <a:xfrm>
            <a:off x="2209800" y="914400"/>
            <a:ext cx="6705600" cy="3970318"/>
          </a:xfrm>
          <a:prstGeom prst="rect">
            <a:avLst/>
          </a:prstGeom>
        </p:spPr>
        <p:txBody>
          <a:bodyPr wrap="square">
            <a:spAutoFit/>
          </a:bodyPr>
          <a:lstStyle/>
          <a:p>
            <a:pPr marL="1200150" lvl="2" indent="-285750">
              <a:buFont typeface="Arial" pitchFamily="34" charset="0"/>
              <a:buChar char="•"/>
            </a:pPr>
            <a:r>
              <a:rPr lang="en-US" dirty="0"/>
              <a:t>The immediate areas of implementation are</a:t>
            </a:r>
            <a:r>
              <a:rPr lang="en-US" dirty="0" smtClean="0"/>
              <a:t>:</a:t>
            </a:r>
          </a:p>
          <a:p>
            <a:pPr marL="1657350" lvl="3" indent="-285750">
              <a:buFont typeface="Arial" pitchFamily="34" charset="0"/>
              <a:buChar char="•"/>
            </a:pPr>
            <a:r>
              <a:rPr lang="en-US" dirty="0" smtClean="0"/>
              <a:t>Draw long term unambiguous policy framework of target and regulations</a:t>
            </a:r>
          </a:p>
          <a:p>
            <a:pPr marL="1657350" lvl="3" indent="-285750">
              <a:buFont typeface="Arial" pitchFamily="34" charset="0"/>
              <a:buChar char="•"/>
            </a:pPr>
            <a:r>
              <a:rPr lang="en-US" dirty="0" smtClean="0"/>
              <a:t>Establish mandatory minimum standards for public participation, supported by improved incentives and performance appraisal</a:t>
            </a:r>
          </a:p>
          <a:p>
            <a:pPr marL="1657350" lvl="3" indent="-285750">
              <a:buFont typeface="Arial" pitchFamily="34" charset="0"/>
              <a:buChar char="•"/>
            </a:pPr>
            <a:r>
              <a:rPr lang="en-US" dirty="0" smtClean="0"/>
              <a:t>Incorporate public welfare in decision making and each stage of firms policy cycle</a:t>
            </a:r>
          </a:p>
          <a:p>
            <a:pPr marL="1657350" lvl="3" indent="-285750">
              <a:buFont typeface="Arial" pitchFamily="34" charset="0"/>
              <a:buChar char="•"/>
            </a:pPr>
            <a:r>
              <a:rPr lang="en-US" dirty="0" smtClean="0"/>
              <a:t>Improve transparency of governance and operations</a:t>
            </a:r>
          </a:p>
          <a:p>
            <a:pPr marL="1657350" lvl="3" indent="-285750">
              <a:buFont typeface="Arial" pitchFamily="34" charset="0"/>
              <a:buChar char="•"/>
            </a:pPr>
            <a:r>
              <a:rPr lang="en-US" dirty="0" smtClean="0"/>
              <a:t>Expand and protect political space for democratic decision making at the national level</a:t>
            </a:r>
          </a:p>
          <a:p>
            <a:pPr marL="1657350" lvl="3" indent="-285750">
              <a:buFont typeface="Arial" pitchFamily="34" charset="0"/>
              <a:buChar char="•"/>
            </a:pPr>
            <a:r>
              <a:rPr lang="en-US" dirty="0" smtClean="0"/>
              <a:t>Find new and attractive ways to finance social initiatives related to sustainable growth</a:t>
            </a: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TotalTime>
  <Words>768</Words>
  <Application>Microsoft Office PowerPoint</Application>
  <PresentationFormat>On-screen Show (4:3)</PresentationFormat>
  <Paragraphs>124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193</cp:revision>
  <dcterms:created xsi:type="dcterms:W3CDTF">2012-12-13T04:51:11Z</dcterms:created>
  <dcterms:modified xsi:type="dcterms:W3CDTF">2012-12-31T11:46:11Z</dcterms:modified>
</cp:coreProperties>
</file>