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312" r:id="rId2"/>
    <p:sldId id="313" r:id="rId3"/>
    <p:sldId id="314" r:id="rId4"/>
    <p:sldId id="298" r:id="rId5"/>
    <p:sldId id="299" r:id="rId6"/>
    <p:sldId id="300" r:id="rId7"/>
    <p:sldId id="301" r:id="rId8"/>
    <p:sldId id="302" r:id="rId9"/>
    <p:sldId id="303" r:id="rId10"/>
    <p:sldId id="304" r:id="rId11"/>
    <p:sldId id="305" r:id="rId12"/>
    <p:sldId id="306" r:id="rId13"/>
    <p:sldId id="307" r:id="rId14"/>
    <p:sldId id="308"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 d="1"/>
        <a:sy n="1" d="1"/>
      </p:scale>
      <p:origin x="0" y="0"/>
    </p:cViewPr>
  </p:notesTextViewPr>
  <p:sorterViewPr>
    <p:cViewPr>
      <p:scale>
        <a:sx n="100" d="100"/>
        <a:sy n="100" d="100"/>
      </p:scale>
      <p:origin x="0" y="129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A7A748-B162-4175-9B28-3833E8D3401C}" type="datetimeFigureOut">
              <a:rPr lang="en-US" smtClean="0"/>
              <a:pPr/>
              <a:t>12/27/2012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197DA18-E800-4319-9A03-13637A04E04F}" type="slidenum">
              <a:rPr lang="en-US" smtClean="0"/>
              <a:pPr/>
              <a:t>‹#›</a:t>
            </a:fld>
            <a:endParaRPr lang="en-US"/>
          </a:p>
        </p:txBody>
      </p:sp>
    </p:spTree>
    <p:extLst>
      <p:ext uri="{BB962C8B-B14F-4D97-AF65-F5344CB8AC3E}">
        <p14:creationId xmlns="" xmlns:p14="http://schemas.microsoft.com/office/powerpoint/2010/main" val="2575680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799930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75284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1982381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529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4051916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913165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131875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25749605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477259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91505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3509AB-3F8D-4C9C-A6BA-BA7144FB63A0}" type="datetimeFigureOut">
              <a:rPr lang="en-US" smtClean="0"/>
              <a:pPr/>
              <a:t>12/27/2012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1081022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3509AB-3F8D-4C9C-A6BA-BA7144FB63A0}" type="datetimeFigureOut">
              <a:rPr lang="en-US" smtClean="0"/>
              <a:pPr/>
              <a:t>12/27/2012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255D1-1149-46DE-9E61-07DE3D7B6411}" type="slidenum">
              <a:rPr lang="en-US" smtClean="0"/>
              <a:pPr/>
              <a:t>‹#›</a:t>
            </a:fld>
            <a:endParaRPr lang="en-US"/>
          </a:p>
        </p:txBody>
      </p:sp>
    </p:spTree>
    <p:extLst>
      <p:ext uri="{BB962C8B-B14F-4D97-AF65-F5344CB8AC3E}">
        <p14:creationId xmlns="" xmlns:p14="http://schemas.microsoft.com/office/powerpoint/2010/main" val="31233628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15: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09800" y="659429"/>
            <a:ext cx="6705600" cy="698652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algn="ctr" eaLnBrk="1" hangingPunct="1"/>
            <a:r>
              <a:rPr lang="en-US" sz="3200" b="1" dirty="0"/>
              <a:t>Chapter </a:t>
            </a:r>
            <a:r>
              <a:rPr lang="en-US" sz="3200" b="1" dirty="0" smtClean="0"/>
              <a:t>4</a:t>
            </a:r>
            <a:r>
              <a:rPr lang="en-US" sz="3200" b="1" dirty="0"/>
              <a:t/>
            </a:r>
            <a:br>
              <a:rPr lang="en-US" sz="3200" b="1" dirty="0"/>
            </a:br>
            <a:r>
              <a:rPr lang="en-US" sz="3200" b="1" dirty="0"/>
              <a:t> </a:t>
            </a:r>
            <a:r>
              <a:rPr lang="en-US" sz="3200" b="1" dirty="0" smtClean="0"/>
              <a:t>Roles of Various Institutions in CSR</a:t>
            </a:r>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Tree>
    <p:extLst>
      <p:ext uri="{BB962C8B-B14F-4D97-AF65-F5344CB8AC3E}">
        <p14:creationId xmlns="" xmlns:p14="http://schemas.microsoft.com/office/powerpoint/2010/main" val="39019718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7" name="Rectangle 6"/>
          <p:cNvSpPr>
            <a:spLocks noGrp="1" noChangeArrowheads="1"/>
          </p:cNvSpPr>
          <p:nvPr/>
        </p:nvSpPr>
        <p:spPr bwMode="auto">
          <a:xfrm>
            <a:off x="2209800" y="1104900"/>
            <a:ext cx="6934200" cy="4648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eaLnBrk="1" hangingPunct="1">
              <a:lnSpc>
                <a:spcPct val="150000"/>
              </a:lnSpc>
              <a:buFont typeface="Arial" charset="0"/>
              <a:buNone/>
            </a:pPr>
            <a:r>
              <a:rPr lang="en-US" sz="2400" b="1" dirty="0" smtClean="0">
                <a:latin typeface="+mj-lt"/>
              </a:rPr>
              <a:t>LEARNING OBJECTIVES</a:t>
            </a:r>
          </a:p>
          <a:p>
            <a:pPr eaLnBrk="1" hangingPunct="1">
              <a:lnSpc>
                <a:spcPct val="150000"/>
              </a:lnSpc>
            </a:pPr>
            <a:r>
              <a:rPr lang="en-US" sz="2400" dirty="0" smtClean="0">
                <a:latin typeface="+mj-lt"/>
              </a:rPr>
              <a:t>Understand that CSR is integral to the development process </a:t>
            </a:r>
          </a:p>
          <a:p>
            <a:pPr eaLnBrk="1" hangingPunct="1">
              <a:lnSpc>
                <a:spcPct val="150000"/>
              </a:lnSpc>
            </a:pPr>
            <a:r>
              <a:rPr lang="en-US" sz="2400" dirty="0" smtClean="0">
                <a:latin typeface="+mj-lt"/>
              </a:rPr>
              <a:t>Understand and the role of the major institutions of the civil society in CSR </a:t>
            </a:r>
          </a:p>
          <a:p>
            <a:pPr eaLnBrk="1" hangingPunct="1">
              <a:lnSpc>
                <a:spcPct val="150000"/>
              </a:lnSpc>
            </a:pPr>
            <a:r>
              <a:rPr lang="en-US" sz="2400" dirty="0" smtClean="0">
                <a:latin typeface="+mj-lt"/>
              </a:rPr>
              <a:t>Create and awareness of certain institutional initiatives in progress and the need for further contribution in the field</a:t>
            </a:r>
          </a:p>
        </p:txBody>
      </p:sp>
    </p:spTree>
    <p:extLst>
      <p:ext uri="{BB962C8B-B14F-4D97-AF65-F5344CB8AC3E}">
        <p14:creationId xmlns="" xmlns:p14="http://schemas.microsoft.com/office/powerpoint/2010/main" val="987213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4" name="TextBox 3"/>
          <p:cNvSpPr txBox="1"/>
          <p:nvPr/>
        </p:nvSpPr>
        <p:spPr>
          <a:xfrm>
            <a:off x="2209800" y="914400"/>
            <a:ext cx="6629400" cy="5355312"/>
          </a:xfrm>
          <a:prstGeom prst="rect">
            <a:avLst/>
          </a:prstGeom>
          <a:noFill/>
        </p:spPr>
        <p:txBody>
          <a:bodyPr wrap="square" rtlCol="0">
            <a:spAutoFit/>
          </a:bodyPr>
          <a:lstStyle/>
          <a:p>
            <a:pPr>
              <a:buFont typeface="Arial" pitchFamily="34" charset="0"/>
              <a:buChar char="•"/>
            </a:pPr>
            <a:r>
              <a:rPr lang="en-US" dirty="0" smtClean="0"/>
              <a:t>Conclusion</a:t>
            </a:r>
          </a:p>
          <a:p>
            <a:pPr lvl="1">
              <a:buFont typeface="Arial" pitchFamily="34" charset="0"/>
              <a:buChar char="•"/>
            </a:pPr>
            <a:r>
              <a:rPr lang="en-US" dirty="0" smtClean="0"/>
              <a:t>Broad based social and moral consensus in the global arena is the need for effective CSR</a:t>
            </a:r>
          </a:p>
          <a:p>
            <a:pPr lvl="1">
              <a:buFont typeface="Arial" pitchFamily="34" charset="0"/>
              <a:buChar char="•"/>
            </a:pPr>
            <a:r>
              <a:rPr lang="en-US" dirty="0" smtClean="0"/>
              <a:t>Sullivan principle</a:t>
            </a:r>
          </a:p>
          <a:p>
            <a:pPr lvl="2">
              <a:buFont typeface="Arial" pitchFamily="34" charset="0"/>
              <a:buChar char="•"/>
            </a:pPr>
            <a:r>
              <a:rPr lang="en-US" dirty="0" smtClean="0"/>
              <a:t>Given by Reverend Leon Sullivan, member board of General Motors in 1977</a:t>
            </a:r>
          </a:p>
          <a:p>
            <a:pPr lvl="2">
              <a:buFont typeface="Arial" pitchFamily="34" charset="0"/>
              <a:buChar char="•"/>
            </a:pPr>
            <a:r>
              <a:rPr lang="en-US" dirty="0" smtClean="0"/>
              <a:t>Persuade US companies with investment in South Africa not to participate in the negative practices </a:t>
            </a:r>
          </a:p>
          <a:p>
            <a:pPr lvl="2">
              <a:buFont typeface="Arial" pitchFamily="34" charset="0"/>
              <a:buChar char="•"/>
            </a:pPr>
            <a:r>
              <a:rPr lang="en-US" dirty="0" smtClean="0"/>
              <a:t>Gained popularity and was </a:t>
            </a:r>
            <a:r>
              <a:rPr lang="en-US" dirty="0" err="1" smtClean="0"/>
              <a:t>relaunched</a:t>
            </a:r>
            <a:r>
              <a:rPr lang="en-US" dirty="0" smtClean="0"/>
              <a:t> in 1999 as a Global Sullivan principle to foster human dignity</a:t>
            </a:r>
          </a:p>
          <a:p>
            <a:pPr lvl="2">
              <a:buFont typeface="Arial" pitchFamily="34" charset="0"/>
              <a:buChar char="•"/>
            </a:pPr>
            <a:r>
              <a:rPr lang="en-US" dirty="0" smtClean="0"/>
              <a:t>This refers to support for universal human rights, equal opportunity, respect for freedom of association, levels of employee compensation, training, health, safety, sustainable development, working in partnership to improve quality of life</a:t>
            </a:r>
          </a:p>
          <a:p>
            <a:pPr lvl="1">
              <a:buFont typeface="Arial" pitchFamily="34" charset="0"/>
              <a:buChar char="•"/>
            </a:pPr>
            <a:r>
              <a:rPr lang="en-US" dirty="0" smtClean="0"/>
              <a:t>This and other UN institutions principles can become yard sticks for the local governments to measure and evaluate their CSR activities</a:t>
            </a:r>
          </a:p>
          <a:p>
            <a:pPr lvl="2">
              <a:buFont typeface="Arial" pitchFamily="34" charset="0"/>
              <a:buChar char="•"/>
            </a:pP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4" name="TextBox 3"/>
          <p:cNvSpPr txBox="1"/>
          <p:nvPr/>
        </p:nvSpPr>
        <p:spPr>
          <a:xfrm>
            <a:off x="2209800" y="990600"/>
            <a:ext cx="6705600" cy="5355312"/>
          </a:xfrm>
          <a:prstGeom prst="rect">
            <a:avLst/>
          </a:prstGeom>
          <a:noFill/>
        </p:spPr>
        <p:txBody>
          <a:bodyPr wrap="square" rtlCol="0">
            <a:spAutoFit/>
          </a:bodyPr>
          <a:lstStyle/>
          <a:p>
            <a:pPr>
              <a:buFont typeface="Arial" pitchFamily="34" charset="0"/>
              <a:buChar char="•"/>
            </a:pPr>
            <a:r>
              <a:rPr lang="en-US" dirty="0" smtClean="0"/>
              <a:t>Finally one cannot ignore the fact that at the final assessment</a:t>
            </a:r>
          </a:p>
          <a:p>
            <a:pPr lvl="1">
              <a:buFont typeface="Arial" pitchFamily="34" charset="0"/>
              <a:buChar char="•"/>
            </a:pPr>
            <a:r>
              <a:rPr lang="en-US" dirty="0" smtClean="0"/>
              <a:t>Every regulation is dependant upon the human subjective</a:t>
            </a:r>
          </a:p>
          <a:p>
            <a:pPr lvl="2">
              <a:buFont typeface="Arial" pitchFamily="34" charset="0"/>
              <a:buChar char="•"/>
            </a:pPr>
            <a:r>
              <a:rPr lang="en-US" dirty="0" smtClean="0"/>
              <a:t>Humans designs , works and can break them</a:t>
            </a:r>
          </a:p>
          <a:p>
            <a:pPr>
              <a:buFont typeface="Arial" pitchFamily="34" charset="0"/>
              <a:buChar char="•"/>
            </a:pPr>
            <a:r>
              <a:rPr lang="en-US" dirty="0" smtClean="0"/>
              <a:t>Governments especially the democratic governments have to be careful about the balance between freedom and responsibility</a:t>
            </a:r>
          </a:p>
          <a:p>
            <a:pPr lvl="1">
              <a:buFont typeface="Arial" pitchFamily="34" charset="0"/>
              <a:buChar char="•"/>
            </a:pPr>
            <a:r>
              <a:rPr lang="en-US" dirty="0" smtClean="0"/>
              <a:t>If the government allows direct democracy  it can lead to tyranny of the majority</a:t>
            </a:r>
          </a:p>
          <a:p>
            <a:pPr lvl="1">
              <a:buFont typeface="Arial" pitchFamily="34" charset="0"/>
              <a:buChar char="•"/>
            </a:pPr>
            <a:r>
              <a:rPr lang="en-US" dirty="0" smtClean="0"/>
              <a:t>This is where the utilitarianism faces road blocks</a:t>
            </a:r>
          </a:p>
          <a:p>
            <a:pPr lvl="1">
              <a:buFont typeface="Arial" pitchFamily="34" charset="0"/>
              <a:buChar char="•"/>
            </a:pPr>
            <a:r>
              <a:rPr lang="en-US" dirty="0" smtClean="0"/>
              <a:t>Concept of majority is flexible</a:t>
            </a:r>
          </a:p>
          <a:p>
            <a:pPr lvl="2">
              <a:buFont typeface="Arial" pitchFamily="34" charset="0"/>
              <a:buChar char="•"/>
            </a:pPr>
            <a:r>
              <a:rPr lang="en-US" dirty="0" smtClean="0"/>
              <a:t>In a group of ten, six is a majority and so is none</a:t>
            </a:r>
          </a:p>
          <a:p>
            <a:pPr lvl="1">
              <a:buFont typeface="Arial" pitchFamily="34" charset="0"/>
              <a:buChar char="•"/>
            </a:pPr>
            <a:r>
              <a:rPr lang="en-US" dirty="0" smtClean="0"/>
              <a:t>Direct democracy </a:t>
            </a:r>
          </a:p>
          <a:p>
            <a:pPr lvl="2">
              <a:buFont typeface="Arial" pitchFamily="34" charset="0"/>
              <a:buChar char="•"/>
            </a:pPr>
            <a:r>
              <a:rPr lang="en-US" dirty="0" smtClean="0"/>
              <a:t>may actually undermine and over rule representative government</a:t>
            </a:r>
          </a:p>
          <a:p>
            <a:pPr lvl="2">
              <a:buFont typeface="Arial" pitchFamily="34" charset="0"/>
              <a:buChar char="•"/>
            </a:pPr>
            <a:r>
              <a:rPr lang="en-US" dirty="0" smtClean="0"/>
              <a:t>Threat to individual freedom as minorities may loose out in the race of representation</a:t>
            </a:r>
          </a:p>
          <a:p>
            <a:pPr>
              <a:buFont typeface="Arial" pitchFamily="34" charset="0"/>
              <a:buChar char="•"/>
            </a:pPr>
            <a:r>
              <a:rPr lang="en-US" dirty="0" smtClean="0"/>
              <a:t>Government has to be vigilant about misuse of power by corporation but it should also ensure that citizens do not abuse their rights and freedom to exploit others</a:t>
            </a:r>
          </a:p>
          <a:p>
            <a:pPr lvl="1">
              <a:buFont typeface="Arial" pitchFamily="34" charset="0"/>
              <a:buChar char="•"/>
            </a:pP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4" name="TextBox 3"/>
          <p:cNvSpPr txBox="1"/>
          <p:nvPr/>
        </p:nvSpPr>
        <p:spPr>
          <a:xfrm>
            <a:off x="2209800" y="990600"/>
            <a:ext cx="6705600" cy="5355312"/>
          </a:xfrm>
          <a:prstGeom prst="rect">
            <a:avLst/>
          </a:prstGeom>
          <a:noFill/>
        </p:spPr>
        <p:txBody>
          <a:bodyPr wrap="square" rtlCol="0">
            <a:spAutoFit/>
          </a:bodyPr>
          <a:lstStyle/>
          <a:p>
            <a:pPr>
              <a:buFont typeface="Arial" pitchFamily="34" charset="0"/>
              <a:buChar char="•"/>
            </a:pPr>
            <a:r>
              <a:rPr lang="en-US" dirty="0" smtClean="0"/>
              <a:t>Role of NGOs and N-F-P Organizations</a:t>
            </a:r>
          </a:p>
          <a:p>
            <a:pPr lvl="1">
              <a:buFont typeface="Arial" pitchFamily="34" charset="0"/>
              <a:buChar char="•"/>
            </a:pPr>
            <a:r>
              <a:rPr lang="en-US" dirty="0" smtClean="0"/>
              <a:t>NGO is a legally constructed body without any government involvement</a:t>
            </a:r>
          </a:p>
          <a:p>
            <a:pPr lvl="1">
              <a:buFont typeface="Arial" pitchFamily="34" charset="0"/>
              <a:buChar char="•"/>
            </a:pPr>
            <a:r>
              <a:rPr lang="en-US" dirty="0" smtClean="0"/>
              <a:t>Even after receiving government funding they keep their non government status intact</a:t>
            </a:r>
          </a:p>
          <a:p>
            <a:pPr lvl="1">
              <a:buFont typeface="Arial" pitchFamily="34" charset="0"/>
              <a:buChar char="•"/>
            </a:pPr>
            <a:r>
              <a:rPr lang="en-US" dirty="0" smtClean="0"/>
              <a:t>Not for profit organization </a:t>
            </a:r>
          </a:p>
          <a:p>
            <a:pPr lvl="2">
              <a:buFont typeface="Arial" pitchFamily="34" charset="0"/>
              <a:buChar char="•"/>
            </a:pPr>
            <a:r>
              <a:rPr lang="en-US" dirty="0" smtClean="0"/>
              <a:t>An incorporated organization that exist for educational and charitable reasons and from which its shareholders  or trustees do not benefit financially</a:t>
            </a:r>
          </a:p>
          <a:p>
            <a:pPr lvl="2">
              <a:buFont typeface="Arial" pitchFamily="34" charset="0"/>
              <a:buChar char="•"/>
            </a:pPr>
            <a:r>
              <a:rPr lang="en-US" dirty="0" smtClean="0"/>
              <a:t>Any profits earned must be retained by the organizations </a:t>
            </a:r>
          </a:p>
          <a:p>
            <a:pPr lvl="2">
              <a:buFont typeface="Arial" pitchFamily="34" charset="0"/>
              <a:buChar char="•"/>
            </a:pPr>
            <a:r>
              <a:rPr lang="en-US" dirty="0" smtClean="0"/>
              <a:t>Get tax exemption</a:t>
            </a:r>
          </a:p>
          <a:p>
            <a:pPr lvl="2">
              <a:buFont typeface="Arial" pitchFamily="34" charset="0"/>
              <a:buChar char="•"/>
            </a:pPr>
            <a:r>
              <a:rPr lang="en-US" dirty="0" smtClean="0"/>
              <a:t>It is managed like any other company</a:t>
            </a:r>
          </a:p>
          <a:p>
            <a:pPr lvl="2">
              <a:buFont typeface="Arial" pitchFamily="34" charset="0"/>
              <a:buChar char="•"/>
            </a:pPr>
            <a:r>
              <a:rPr lang="en-US" dirty="0" smtClean="0"/>
              <a:t>Dedication and commitment to work is inherent in the structure of an NPO</a:t>
            </a:r>
          </a:p>
          <a:p>
            <a:pPr lvl="2">
              <a:buFont typeface="Arial" pitchFamily="34" charset="0"/>
              <a:buChar char="•"/>
            </a:pPr>
            <a:r>
              <a:rPr lang="en-US" dirty="0" smtClean="0"/>
              <a:t>Considering the region where the NPO is working, the work can be demanding</a:t>
            </a:r>
          </a:p>
          <a:p>
            <a:pPr lvl="2">
              <a:buFont typeface="Arial" pitchFamily="34" charset="0"/>
              <a:buChar char="•"/>
            </a:pPr>
            <a:r>
              <a:rPr lang="en-US" dirty="0" smtClean="0"/>
              <a:t>Funds are donations routed through entities or directly</a:t>
            </a:r>
          </a:p>
          <a:p>
            <a:pPr lvl="2">
              <a:buFont typeface="Arial" pitchFamily="34" charset="0"/>
              <a:buChar char="•"/>
            </a:pPr>
            <a:r>
              <a:rPr lang="en-US" dirty="0" smtClean="0"/>
              <a:t>NPO is  abridge between the beneficiary and the donor and is accountable to both</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4" name="TextBox 3"/>
          <p:cNvSpPr txBox="1"/>
          <p:nvPr/>
        </p:nvSpPr>
        <p:spPr>
          <a:xfrm>
            <a:off x="2209800" y="914400"/>
            <a:ext cx="6705600" cy="5632311"/>
          </a:xfrm>
          <a:prstGeom prst="rect">
            <a:avLst/>
          </a:prstGeom>
          <a:noFill/>
        </p:spPr>
        <p:txBody>
          <a:bodyPr wrap="square" rtlCol="0">
            <a:spAutoFit/>
          </a:bodyPr>
          <a:lstStyle/>
          <a:p>
            <a:pPr>
              <a:buFont typeface="Arial" pitchFamily="34" charset="0"/>
              <a:buChar char="•"/>
            </a:pPr>
            <a:r>
              <a:rPr lang="en-US" dirty="0" smtClean="0"/>
              <a:t>NPO and NGO play a important role in CSR</a:t>
            </a:r>
          </a:p>
          <a:p>
            <a:pPr>
              <a:buFont typeface="Arial" pitchFamily="34" charset="0"/>
              <a:buChar char="•"/>
            </a:pPr>
            <a:r>
              <a:rPr lang="en-US" dirty="0" smtClean="0"/>
              <a:t>Facilitate social responsibility by joining hands with corporations</a:t>
            </a:r>
          </a:p>
          <a:p>
            <a:pPr>
              <a:buFont typeface="Arial" pitchFamily="34" charset="0"/>
              <a:buChar char="•"/>
            </a:pPr>
            <a:r>
              <a:rPr lang="en-US" dirty="0" smtClean="0"/>
              <a:t>Can also become agents of money laundering by unscrupulous businesses </a:t>
            </a:r>
          </a:p>
          <a:p>
            <a:pPr>
              <a:buFont typeface="Arial" pitchFamily="34" charset="0"/>
              <a:buChar char="•"/>
            </a:pPr>
            <a:r>
              <a:rPr lang="en-US" dirty="0" smtClean="0"/>
              <a:t>Since funds are received by donors, choice of cause is also donors</a:t>
            </a:r>
          </a:p>
          <a:p>
            <a:pPr lvl="1">
              <a:buFont typeface="Arial" pitchFamily="34" charset="0"/>
              <a:buChar char="•"/>
            </a:pPr>
            <a:r>
              <a:rPr lang="en-US" dirty="0" smtClean="0"/>
              <a:t>Priority issues get ignored</a:t>
            </a:r>
          </a:p>
          <a:p>
            <a:pPr lvl="1">
              <a:buFont typeface="Arial" pitchFamily="34" charset="0"/>
              <a:buChar char="•"/>
            </a:pPr>
            <a:r>
              <a:rPr lang="en-US" dirty="0" smtClean="0"/>
              <a:t>Superficial social work</a:t>
            </a:r>
          </a:p>
          <a:p>
            <a:pPr>
              <a:buFont typeface="Arial" pitchFamily="34" charset="0"/>
              <a:buChar char="•"/>
            </a:pPr>
            <a:r>
              <a:rPr lang="en-US" dirty="0" smtClean="0"/>
              <a:t>Unbridled growth of commercial activities have both positive and negative fallouts</a:t>
            </a:r>
          </a:p>
          <a:p>
            <a:pPr>
              <a:buFont typeface="Arial" pitchFamily="34" charset="0"/>
              <a:buChar char="•"/>
            </a:pPr>
            <a:r>
              <a:rPr lang="en-US" dirty="0" smtClean="0"/>
              <a:t>NPOs can keep traditions alive </a:t>
            </a:r>
          </a:p>
          <a:p>
            <a:pPr lvl="1">
              <a:buFont typeface="Arial" pitchFamily="34" charset="0"/>
              <a:buChar char="•"/>
            </a:pPr>
            <a:r>
              <a:rPr lang="en-US" dirty="0" smtClean="0"/>
              <a:t>Reduces burden on already stretched facilities of the urban </a:t>
            </a:r>
            <a:r>
              <a:rPr lang="en-US" dirty="0" err="1" smtClean="0"/>
              <a:t>centres</a:t>
            </a:r>
            <a:endParaRPr lang="en-US" dirty="0" smtClean="0"/>
          </a:p>
          <a:p>
            <a:pPr>
              <a:buFont typeface="Arial" pitchFamily="34" charset="0"/>
              <a:buChar char="•"/>
            </a:pPr>
            <a:r>
              <a:rPr lang="en-US" dirty="0" smtClean="0"/>
              <a:t>Help reduce poverty</a:t>
            </a:r>
          </a:p>
          <a:p>
            <a:pPr lvl="1">
              <a:buFont typeface="Arial" pitchFamily="34" charset="0"/>
              <a:buChar char="•"/>
            </a:pPr>
            <a:r>
              <a:rPr lang="en-US" dirty="0" smtClean="0"/>
              <a:t>Sum total of multiplicity factors</a:t>
            </a:r>
          </a:p>
          <a:p>
            <a:pPr lvl="2">
              <a:buFont typeface="Arial" pitchFamily="34" charset="0"/>
              <a:buChar char="•"/>
            </a:pPr>
            <a:r>
              <a:rPr lang="en-US" dirty="0" smtClean="0"/>
              <a:t>Health</a:t>
            </a:r>
          </a:p>
          <a:p>
            <a:pPr lvl="2">
              <a:buFont typeface="Arial" pitchFamily="34" charset="0"/>
              <a:buChar char="•"/>
            </a:pPr>
            <a:r>
              <a:rPr lang="en-US" dirty="0" smtClean="0"/>
              <a:t>Access to land, credit and education and infrastructural facilities</a:t>
            </a:r>
          </a:p>
          <a:p>
            <a:pPr lvl="1">
              <a:buFont typeface="Arial" pitchFamily="34" charset="0"/>
              <a:buChar char="•"/>
            </a:pPr>
            <a:r>
              <a:rPr lang="en-US" dirty="0" smtClean="0"/>
              <a:t>Results in less productive workforce</a:t>
            </a:r>
          </a:p>
          <a:p>
            <a:pPr lvl="1">
              <a:buFont typeface="Arial" pitchFamily="34" charset="0"/>
              <a:buChar char="•"/>
            </a:pPr>
            <a:r>
              <a:rPr lang="en-US" dirty="0" smtClean="0"/>
              <a:t>CSR has to deal with this issue unleashed because of market forces, government apathy or corruption</a:t>
            </a:r>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4" name="TextBox 3"/>
          <p:cNvSpPr txBox="1"/>
          <p:nvPr/>
        </p:nvSpPr>
        <p:spPr>
          <a:xfrm>
            <a:off x="2209800" y="990600"/>
            <a:ext cx="6705600" cy="2585323"/>
          </a:xfrm>
          <a:prstGeom prst="rect">
            <a:avLst/>
          </a:prstGeom>
          <a:noFill/>
        </p:spPr>
        <p:txBody>
          <a:bodyPr wrap="square" rtlCol="0">
            <a:spAutoFit/>
          </a:bodyPr>
          <a:lstStyle/>
          <a:p>
            <a:pPr>
              <a:buFont typeface="Arial" pitchFamily="34" charset="0"/>
              <a:buChar char="•"/>
            </a:pPr>
            <a:r>
              <a:rPr lang="en-US" dirty="0" smtClean="0"/>
              <a:t>CSR would have to confront issues like</a:t>
            </a:r>
          </a:p>
          <a:p>
            <a:pPr lvl="1">
              <a:buFont typeface="Arial" pitchFamily="34" charset="0"/>
              <a:buChar char="•"/>
            </a:pPr>
            <a:r>
              <a:rPr lang="en-US" dirty="0" smtClean="0"/>
              <a:t>female </a:t>
            </a:r>
            <a:r>
              <a:rPr lang="en-US" dirty="0" err="1" smtClean="0"/>
              <a:t>feoticides</a:t>
            </a:r>
            <a:endParaRPr lang="en-US" dirty="0" smtClean="0"/>
          </a:p>
          <a:p>
            <a:pPr lvl="1">
              <a:buFont typeface="Arial" pitchFamily="34" charset="0"/>
              <a:buChar char="•"/>
            </a:pPr>
            <a:r>
              <a:rPr lang="en-US" dirty="0" smtClean="0"/>
              <a:t>Women empowerment</a:t>
            </a:r>
          </a:p>
          <a:p>
            <a:pPr>
              <a:buFont typeface="Arial" pitchFamily="34" charset="0"/>
              <a:buChar char="•"/>
            </a:pPr>
            <a:r>
              <a:rPr lang="en-US" dirty="0" err="1" smtClean="0"/>
              <a:t>Corporates</a:t>
            </a:r>
            <a:r>
              <a:rPr lang="en-US" dirty="0" smtClean="0"/>
              <a:t> have to reinvent their human resources policies to support women</a:t>
            </a:r>
          </a:p>
          <a:p>
            <a:pPr lvl="1">
              <a:buFont typeface="Arial" pitchFamily="34" charset="0"/>
              <a:buChar char="•"/>
            </a:pPr>
            <a:r>
              <a:rPr lang="en-US" dirty="0" smtClean="0"/>
              <a:t> Not hire women</a:t>
            </a:r>
          </a:p>
          <a:p>
            <a:pPr>
              <a:buFont typeface="Arial" pitchFamily="34" charset="0"/>
              <a:buChar char="•"/>
            </a:pPr>
            <a:r>
              <a:rPr lang="en-US" dirty="0" smtClean="0"/>
              <a:t>NGOs and NPOs can contribute with government and the corporate world</a:t>
            </a:r>
          </a:p>
          <a:p>
            <a:r>
              <a:rPr lang="en-US" dirty="0" smtClean="0"/>
              <a:t>	</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6" name="TextBox 5"/>
          <p:cNvSpPr txBox="1"/>
          <p:nvPr/>
        </p:nvSpPr>
        <p:spPr>
          <a:xfrm>
            <a:off x="2209800" y="838200"/>
            <a:ext cx="6705600" cy="5632311"/>
          </a:xfrm>
          <a:prstGeom prst="rect">
            <a:avLst/>
          </a:prstGeom>
          <a:noFill/>
        </p:spPr>
        <p:txBody>
          <a:bodyPr wrap="square" rtlCol="0">
            <a:spAutoFit/>
          </a:bodyPr>
          <a:lstStyle/>
          <a:p>
            <a:pPr>
              <a:buFont typeface="Arial" pitchFamily="34" charset="0"/>
              <a:buChar char="•"/>
            </a:pPr>
            <a:r>
              <a:rPr lang="en-US" dirty="0" smtClean="0"/>
              <a:t>Role of educational Institutions</a:t>
            </a:r>
          </a:p>
          <a:p>
            <a:pPr lvl="1">
              <a:buFont typeface="Arial" pitchFamily="34" charset="0"/>
              <a:buChar char="•"/>
            </a:pPr>
            <a:r>
              <a:rPr lang="en-US" dirty="0" smtClean="0"/>
              <a:t>university “does not only need to become more open minded, it also needs to transform itself into a learning academia, constantly adapting itself  to new challenges and comprehending itself as one player interacting with other”</a:t>
            </a:r>
          </a:p>
          <a:p>
            <a:pPr lvl="1">
              <a:buFont typeface="Arial" pitchFamily="34" charset="0"/>
              <a:buChar char="•"/>
            </a:pPr>
            <a:r>
              <a:rPr lang="en-US" dirty="0" smtClean="0"/>
              <a:t>Educational institutions can mould the young minds </a:t>
            </a:r>
          </a:p>
          <a:p>
            <a:pPr lvl="1">
              <a:buFont typeface="Arial" pitchFamily="34" charset="0"/>
              <a:buChar char="•"/>
            </a:pPr>
            <a:r>
              <a:rPr lang="en-US" dirty="0" smtClean="0"/>
              <a:t>Importance aspect of CSR that organizations cannot handle</a:t>
            </a:r>
          </a:p>
          <a:p>
            <a:pPr lvl="1">
              <a:buFont typeface="Arial" pitchFamily="34" charset="0"/>
              <a:buChar char="•"/>
            </a:pPr>
            <a:r>
              <a:rPr lang="en-US" dirty="0" smtClean="0"/>
              <a:t>Academic institutions have to provide the platform</a:t>
            </a:r>
          </a:p>
          <a:p>
            <a:pPr lvl="2">
              <a:buFont typeface="Arial" pitchFamily="34" charset="0"/>
              <a:buChar char="•"/>
            </a:pPr>
            <a:r>
              <a:rPr lang="en-US" dirty="0" smtClean="0"/>
              <a:t>For interactions between corporate and academia </a:t>
            </a:r>
          </a:p>
          <a:p>
            <a:pPr lvl="2">
              <a:buFont typeface="Arial" pitchFamily="34" charset="0"/>
              <a:buChar char="•"/>
            </a:pPr>
            <a:r>
              <a:rPr lang="en-US" dirty="0" smtClean="0"/>
              <a:t>Students should be given the opportunity to learn hands on about CSR</a:t>
            </a:r>
          </a:p>
          <a:p>
            <a:pPr lvl="1">
              <a:buFont typeface="Arial" pitchFamily="34" charset="0"/>
              <a:buChar char="•"/>
            </a:pPr>
            <a:r>
              <a:rPr lang="en-US" dirty="0" smtClean="0"/>
              <a:t>Educational institutions can play an important role in improving the quality of life</a:t>
            </a:r>
          </a:p>
          <a:p>
            <a:pPr lvl="1">
              <a:buFont typeface="Arial" pitchFamily="34" charset="0"/>
              <a:buChar char="•"/>
            </a:pPr>
            <a:r>
              <a:rPr lang="en-US" dirty="0" smtClean="0"/>
              <a:t>Educational institutions have the responsibility to</a:t>
            </a:r>
          </a:p>
          <a:p>
            <a:pPr lvl="2">
              <a:buFont typeface="Arial" pitchFamily="34" charset="0"/>
              <a:buChar char="•"/>
            </a:pPr>
            <a:r>
              <a:rPr lang="en-US" dirty="0" smtClean="0"/>
              <a:t>Educate human capital</a:t>
            </a:r>
          </a:p>
          <a:p>
            <a:pPr lvl="2">
              <a:buFont typeface="Arial" pitchFamily="34" charset="0"/>
              <a:buChar char="•"/>
            </a:pPr>
            <a:r>
              <a:rPr lang="en-US" dirty="0" smtClean="0"/>
              <a:t>Promoting the development of knowledge by encouraging lifelong leaning</a:t>
            </a:r>
          </a:p>
          <a:p>
            <a:pPr lvl="2">
              <a:buFont typeface="Arial" pitchFamily="34" charset="0"/>
              <a:buChar char="•"/>
            </a:pPr>
            <a:r>
              <a:rPr lang="en-US" dirty="0" smtClean="0"/>
              <a:t>Create an environment for innovations</a:t>
            </a:r>
          </a:p>
          <a:p>
            <a:pPr lvl="2">
              <a:buFont typeface="Arial" pitchFamily="34" charset="0"/>
              <a:buChar char="•"/>
            </a:pPr>
            <a:r>
              <a:rPr lang="en-US" dirty="0" smtClean="0"/>
              <a:t>Collaborate with the corporate world</a:t>
            </a:r>
          </a:p>
          <a:p>
            <a:pPr lvl="2">
              <a:buFont typeface="Arial" pitchFamily="34" charset="0"/>
              <a:buChar char="•"/>
            </a:pPr>
            <a:r>
              <a:rPr lang="en-US" dirty="0" smtClean="0"/>
              <a:t>Disseminate knowledge the create synergy</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4" name="TextBox 3"/>
          <p:cNvSpPr txBox="1"/>
          <p:nvPr/>
        </p:nvSpPr>
        <p:spPr>
          <a:xfrm>
            <a:off x="2209800" y="914400"/>
            <a:ext cx="6705600" cy="1569660"/>
          </a:xfrm>
          <a:prstGeom prst="rect">
            <a:avLst/>
          </a:prstGeom>
          <a:noFill/>
        </p:spPr>
        <p:txBody>
          <a:bodyPr wrap="square" rtlCol="0">
            <a:spAutoFit/>
          </a:bodyPr>
          <a:lstStyle/>
          <a:p>
            <a:pPr>
              <a:buFont typeface="Arial" pitchFamily="34" charset="0"/>
              <a:buChar char="•"/>
            </a:pPr>
            <a:r>
              <a:rPr lang="en-US" sz="2400" dirty="0" smtClean="0"/>
              <a:t>Revamp teaching processes to ensure that future leaders are socially responsible</a:t>
            </a:r>
          </a:p>
          <a:p>
            <a:pPr lvl="1">
              <a:buFont typeface="Arial" pitchFamily="34" charset="0"/>
              <a:buChar char="•"/>
            </a:pPr>
            <a:r>
              <a:rPr lang="en-US" sz="2400" dirty="0" smtClean="0"/>
              <a:t>Business ethics and CSR</a:t>
            </a:r>
          </a:p>
          <a:p>
            <a:pPr lvl="1"/>
            <a:endParaRPr lang="en-US" sz="2400"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4" name="TextBox 3"/>
          <p:cNvSpPr txBox="1"/>
          <p:nvPr/>
        </p:nvSpPr>
        <p:spPr>
          <a:xfrm>
            <a:off x="2209800" y="990600"/>
            <a:ext cx="6705600" cy="5632311"/>
          </a:xfrm>
          <a:prstGeom prst="rect">
            <a:avLst/>
          </a:prstGeom>
          <a:noFill/>
        </p:spPr>
        <p:txBody>
          <a:bodyPr wrap="square" rtlCol="0">
            <a:spAutoFit/>
          </a:bodyPr>
          <a:lstStyle/>
          <a:p>
            <a:pPr>
              <a:buFont typeface="Arial" pitchFamily="34" charset="0"/>
              <a:buChar char="•"/>
            </a:pPr>
            <a:r>
              <a:rPr lang="en-US" dirty="0" smtClean="0"/>
              <a:t>The role of media</a:t>
            </a:r>
          </a:p>
          <a:p>
            <a:pPr lvl="1">
              <a:buFont typeface="Arial" pitchFamily="34" charset="0"/>
              <a:buChar char="•"/>
            </a:pPr>
            <a:r>
              <a:rPr lang="en-US" dirty="0" smtClean="0"/>
              <a:t>Media is the most </a:t>
            </a:r>
            <a:r>
              <a:rPr lang="en-US" dirty="0" smtClean="0"/>
              <a:t>powerful </a:t>
            </a:r>
            <a:r>
              <a:rPr lang="en-US" dirty="0" smtClean="0"/>
              <a:t>engines of social change</a:t>
            </a:r>
          </a:p>
          <a:p>
            <a:pPr lvl="1">
              <a:buFont typeface="Arial" pitchFamily="34" charset="0"/>
              <a:buChar char="•"/>
            </a:pPr>
            <a:r>
              <a:rPr lang="en-US" dirty="0" smtClean="0"/>
              <a:t>It has not been taped to bring about responsible social change</a:t>
            </a:r>
          </a:p>
          <a:p>
            <a:pPr lvl="1">
              <a:buFont typeface="Arial" pitchFamily="34" charset="0"/>
              <a:buChar char="•"/>
            </a:pPr>
            <a:r>
              <a:rPr lang="en-US" dirty="0" smtClean="0"/>
              <a:t>Benefits of free press</a:t>
            </a:r>
          </a:p>
          <a:p>
            <a:pPr lvl="2">
              <a:buFont typeface="Arial" pitchFamily="34" charset="0"/>
              <a:buChar char="•"/>
            </a:pPr>
            <a:r>
              <a:rPr lang="en-US" dirty="0" smtClean="0"/>
              <a:t>Tremendous positive influence on society</a:t>
            </a:r>
          </a:p>
          <a:p>
            <a:pPr lvl="1">
              <a:buFont typeface="Arial" pitchFamily="34" charset="0"/>
              <a:buChar char="•"/>
            </a:pPr>
            <a:r>
              <a:rPr lang="en-US" dirty="0" smtClean="0"/>
              <a:t>The competition for survival is strong and media trade value and integrity to remain in business</a:t>
            </a:r>
          </a:p>
          <a:p>
            <a:pPr lvl="2">
              <a:buFont typeface="Arial" pitchFamily="34" charset="0"/>
              <a:buChar char="•"/>
            </a:pPr>
            <a:r>
              <a:rPr lang="en-US" dirty="0" smtClean="0"/>
              <a:t>Show or write what the society wants</a:t>
            </a:r>
          </a:p>
          <a:p>
            <a:pPr lvl="2">
              <a:buFont typeface="Arial" pitchFamily="34" charset="0"/>
              <a:buChar char="•"/>
            </a:pPr>
            <a:r>
              <a:rPr lang="en-US" dirty="0" smtClean="0"/>
              <a:t>Increase ratings</a:t>
            </a:r>
          </a:p>
          <a:p>
            <a:pPr lvl="1">
              <a:buFont typeface="Arial" pitchFamily="34" charset="0"/>
              <a:buChar char="•"/>
            </a:pPr>
            <a:r>
              <a:rPr lang="en-US" dirty="0" smtClean="0"/>
              <a:t>Media has to play the role of a true detective</a:t>
            </a:r>
          </a:p>
          <a:p>
            <a:pPr lvl="1">
              <a:buFont typeface="Arial" pitchFamily="34" charset="0"/>
              <a:buChar char="•"/>
            </a:pPr>
            <a:r>
              <a:rPr lang="en-US" dirty="0" smtClean="0"/>
              <a:t>Uncover truth while </a:t>
            </a:r>
            <a:r>
              <a:rPr lang="en-US" dirty="0" smtClean="0"/>
              <a:t>maintaining </a:t>
            </a:r>
            <a:r>
              <a:rPr lang="en-US" dirty="0" smtClean="0"/>
              <a:t>the dignity and </a:t>
            </a:r>
            <a:r>
              <a:rPr lang="en-US" dirty="0" smtClean="0"/>
              <a:t>privacy </a:t>
            </a:r>
            <a:r>
              <a:rPr lang="en-US" dirty="0" smtClean="0"/>
              <a:t>of citizens</a:t>
            </a:r>
          </a:p>
          <a:p>
            <a:pPr lvl="1">
              <a:buFont typeface="Arial" pitchFamily="34" charset="0"/>
              <a:buChar char="•"/>
            </a:pPr>
            <a:r>
              <a:rPr lang="en-US" dirty="0" smtClean="0"/>
              <a:t>Balance between the right to privacy and the right to information</a:t>
            </a:r>
          </a:p>
          <a:p>
            <a:pPr lvl="1">
              <a:buFont typeface="Arial" pitchFamily="34" charset="0"/>
              <a:buChar char="•"/>
            </a:pPr>
            <a:r>
              <a:rPr lang="en-US" dirty="0" smtClean="0"/>
              <a:t>Create a self regulatory process keeping the well being of society in mind</a:t>
            </a:r>
          </a:p>
          <a:p>
            <a:pPr lvl="1">
              <a:buFont typeface="Arial" pitchFamily="34" charset="0"/>
              <a:buChar char="•"/>
            </a:pPr>
            <a:r>
              <a:rPr lang="en-US" dirty="0" smtClean="0"/>
              <a:t>This is where the </a:t>
            </a:r>
            <a:r>
              <a:rPr lang="en-US" dirty="0" smtClean="0"/>
              <a:t>concept </a:t>
            </a:r>
            <a:r>
              <a:rPr lang="en-US" dirty="0" smtClean="0"/>
              <a:t>of CSR fits in media world</a:t>
            </a:r>
          </a:p>
          <a:p>
            <a:pPr lvl="1">
              <a:buFont typeface="Arial" pitchFamily="34" charset="0"/>
              <a:buChar char="•"/>
            </a:pPr>
            <a:r>
              <a:rPr lang="en-US" dirty="0" smtClean="0"/>
              <a:t>Power and pressure that media can exert</a:t>
            </a:r>
          </a:p>
          <a:p>
            <a:pPr lvl="1">
              <a:buFont typeface="Arial" pitchFamily="34" charset="0"/>
              <a:buChar char="•"/>
            </a:pPr>
            <a:r>
              <a:rPr lang="en-US" dirty="0" smtClean="0"/>
              <a:t>It is not the moral police but can promote morality by reporting cases</a:t>
            </a:r>
            <a:endParaRPr lang="en-US" dirty="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sp>
        <p:nvSpPr>
          <p:cNvPr id="4" name="TextBox 3"/>
          <p:cNvSpPr txBox="1"/>
          <p:nvPr/>
        </p:nvSpPr>
        <p:spPr>
          <a:xfrm>
            <a:off x="2209800" y="838200"/>
            <a:ext cx="6629400" cy="2308324"/>
          </a:xfrm>
          <a:prstGeom prst="rect">
            <a:avLst/>
          </a:prstGeom>
          <a:noFill/>
        </p:spPr>
        <p:txBody>
          <a:bodyPr wrap="square" rtlCol="0">
            <a:spAutoFit/>
          </a:bodyPr>
          <a:lstStyle/>
          <a:p>
            <a:pPr>
              <a:buFont typeface="Arial" pitchFamily="34" charset="0"/>
              <a:buChar char="•"/>
            </a:pPr>
            <a:r>
              <a:rPr lang="en-US" dirty="0" smtClean="0"/>
              <a:t>Act as a channel for dialogue between stakeholders</a:t>
            </a:r>
          </a:p>
          <a:p>
            <a:pPr>
              <a:buFont typeface="Arial" pitchFamily="34" charset="0"/>
              <a:buChar char="•"/>
            </a:pPr>
            <a:r>
              <a:rPr lang="en-US" dirty="0" smtClean="0"/>
              <a:t>Be an instrument for disseminating, development and goodwill</a:t>
            </a:r>
          </a:p>
          <a:p>
            <a:pPr>
              <a:buFont typeface="Arial" pitchFamily="34" charset="0"/>
              <a:buChar char="•"/>
            </a:pPr>
            <a:r>
              <a:rPr lang="en-US" dirty="0" smtClean="0"/>
              <a:t>Monitor government and corporations</a:t>
            </a:r>
          </a:p>
          <a:p>
            <a:pPr>
              <a:buFont typeface="Arial" pitchFamily="34" charset="0"/>
              <a:buChar char="•"/>
            </a:pPr>
            <a:r>
              <a:rPr lang="en-US" dirty="0" smtClean="0"/>
              <a:t>Play the role of a mediator</a:t>
            </a:r>
          </a:p>
          <a:p>
            <a:pPr>
              <a:buFont typeface="Arial" pitchFamily="34" charset="0"/>
              <a:buChar char="•"/>
            </a:pPr>
            <a:r>
              <a:rPr lang="en-US" dirty="0" smtClean="0"/>
              <a:t>Media should be transparent and accountable</a:t>
            </a:r>
          </a:p>
          <a:p>
            <a:pPr>
              <a:buFont typeface="Arial" pitchFamily="34" charset="0"/>
              <a:buChar char="•"/>
            </a:pPr>
            <a:r>
              <a:rPr lang="en-US" dirty="0" smtClean="0"/>
              <a:t>Media has to be a role model of CSR</a:t>
            </a:r>
          </a:p>
          <a:p>
            <a:pPr lvl="1">
              <a:buFont typeface="Arial" pitchFamily="34" charset="0"/>
              <a:buChar char="•"/>
            </a:pPr>
            <a:r>
              <a:rPr lang="en-US" dirty="0" smtClean="0"/>
              <a:t>It can motivate companies</a:t>
            </a:r>
          </a:p>
          <a:p>
            <a:pPr lvl="1"/>
            <a:endParaRPr lang="en-US" dirty="0" smtClean="0"/>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Tree>
    <p:extLst>
      <p:ext uri="{BB962C8B-B14F-4D97-AF65-F5344CB8AC3E}">
        <p14:creationId xmlns="" xmlns:p14="http://schemas.microsoft.com/office/powerpoint/2010/main" val="1913146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469</TotalTime>
  <Words>962</Words>
  <Application>Microsoft Office PowerPoint</Application>
  <PresentationFormat>On-screen Show (4:3)</PresentationFormat>
  <Paragraphs>164</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tariq</dc:creator>
  <cp:lastModifiedBy>NTS</cp:lastModifiedBy>
  <cp:revision>111</cp:revision>
  <dcterms:created xsi:type="dcterms:W3CDTF">2012-12-13T04:51:11Z</dcterms:created>
  <dcterms:modified xsi:type="dcterms:W3CDTF">2012-12-27T15:03:36Z</dcterms:modified>
</cp:coreProperties>
</file>