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7" r:id="rId2"/>
    <p:sldId id="309" r:id="rId3"/>
    <p:sldId id="310" r:id="rId4"/>
    <p:sldId id="311" r:id="rId5"/>
    <p:sldId id="258" r:id="rId6"/>
    <p:sldId id="297" r:id="rId7"/>
    <p:sldId id="298"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12/27/2012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14: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09800" y="659429"/>
            <a:ext cx="6705600" cy="69865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algn="ctr" eaLnBrk="1" hangingPunct="1"/>
            <a:r>
              <a:rPr lang="en-US" sz="3200" b="1" dirty="0"/>
              <a:t>Chapter </a:t>
            </a:r>
            <a:r>
              <a:rPr lang="en-US" sz="3200" b="1" dirty="0" smtClean="0"/>
              <a:t>4</a:t>
            </a:r>
            <a:r>
              <a:rPr lang="en-US" sz="3200" b="1" dirty="0"/>
              <a:t/>
            </a:r>
            <a:br>
              <a:rPr lang="en-US" sz="3200" b="1" dirty="0"/>
            </a:br>
            <a:r>
              <a:rPr lang="en-US" sz="3200" b="1" dirty="0"/>
              <a:t> </a:t>
            </a:r>
            <a:r>
              <a:rPr lang="en-US" sz="3200" b="1" dirty="0" smtClean="0"/>
              <a:t>Roles of Various Institutions in CSR</a:t>
            </a:r>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Tree>
    <p:extLst>
      <p:ext uri="{BB962C8B-B14F-4D97-AF65-F5344CB8AC3E}">
        <p14:creationId xmlns:p14="http://schemas.microsoft.com/office/powerpoint/2010/main" xmlns="" val="39019718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7" name="Rectangle 6"/>
          <p:cNvSpPr>
            <a:spLocks noGrp="1" noChangeArrowheads="1"/>
          </p:cNvSpPr>
          <p:nvPr/>
        </p:nvSpPr>
        <p:spPr bwMode="auto">
          <a:xfrm>
            <a:off x="2209800" y="1104900"/>
            <a:ext cx="6934200" cy="464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150000"/>
              </a:lnSpc>
              <a:buFont typeface="Arial" charset="0"/>
              <a:buNone/>
            </a:pPr>
            <a:r>
              <a:rPr lang="en-US" sz="2400" b="1" dirty="0" smtClean="0">
                <a:latin typeface="+mj-lt"/>
              </a:rPr>
              <a:t>LEARNING OBJECTIVES</a:t>
            </a:r>
          </a:p>
          <a:p>
            <a:pPr eaLnBrk="1" hangingPunct="1">
              <a:lnSpc>
                <a:spcPct val="150000"/>
              </a:lnSpc>
            </a:pPr>
            <a:r>
              <a:rPr lang="en-US" sz="2400" dirty="0" smtClean="0">
                <a:latin typeface="+mj-lt"/>
              </a:rPr>
              <a:t>Understand that CSR is integral to the development process </a:t>
            </a:r>
          </a:p>
          <a:p>
            <a:pPr eaLnBrk="1" hangingPunct="1">
              <a:lnSpc>
                <a:spcPct val="150000"/>
              </a:lnSpc>
            </a:pPr>
            <a:r>
              <a:rPr lang="en-US" sz="2400" dirty="0" smtClean="0">
                <a:latin typeface="+mj-lt"/>
              </a:rPr>
              <a:t>Understand and the role of the major institutions of the civil society in CSR </a:t>
            </a:r>
          </a:p>
          <a:p>
            <a:pPr eaLnBrk="1" hangingPunct="1">
              <a:lnSpc>
                <a:spcPct val="150000"/>
              </a:lnSpc>
            </a:pPr>
            <a:r>
              <a:rPr lang="en-US" sz="2400" dirty="0" smtClean="0">
                <a:latin typeface="+mj-lt"/>
              </a:rPr>
              <a:t>Create and awareness of certain institutional initiatives in progress and the need for further contribution in the field</a:t>
            </a:r>
          </a:p>
        </p:txBody>
      </p:sp>
    </p:spTree>
    <p:extLst>
      <p:ext uri="{BB962C8B-B14F-4D97-AF65-F5344CB8AC3E}">
        <p14:creationId xmlns:p14="http://schemas.microsoft.com/office/powerpoint/2010/main" xmlns="" val="98721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4</a:t>
            </a:fld>
            <a:endParaRPr lang="en-US"/>
          </a:p>
        </p:txBody>
      </p:sp>
      <p:sp>
        <p:nvSpPr>
          <p:cNvPr id="2" name="TextBox 1"/>
          <p:cNvSpPr txBox="1"/>
          <p:nvPr/>
        </p:nvSpPr>
        <p:spPr>
          <a:xfrm>
            <a:off x="2209800" y="838200"/>
            <a:ext cx="6705600" cy="5078313"/>
          </a:xfrm>
          <a:prstGeom prst="rect">
            <a:avLst/>
          </a:prstGeom>
          <a:noFill/>
        </p:spPr>
        <p:txBody>
          <a:bodyPr wrap="square" rtlCol="0">
            <a:spAutoFit/>
          </a:bodyPr>
          <a:lstStyle/>
          <a:p>
            <a:pPr marL="285750" indent="-285750">
              <a:buFont typeface="Arial" pitchFamily="34" charset="0"/>
              <a:buChar char="•"/>
            </a:pPr>
            <a:r>
              <a:rPr lang="en-US" dirty="0" smtClean="0"/>
              <a:t>Government has to ensure distributive justice </a:t>
            </a:r>
          </a:p>
          <a:p>
            <a:pPr marL="742950" lvl="1" indent="-285750">
              <a:buFont typeface="Arial" pitchFamily="34" charset="0"/>
              <a:buChar char="•"/>
            </a:pPr>
            <a:r>
              <a:rPr lang="en-US" dirty="0" smtClean="0"/>
              <a:t>It has to be based on the absence of specific information </a:t>
            </a:r>
          </a:p>
          <a:p>
            <a:pPr marL="1200150" lvl="2" indent="-285750">
              <a:buFont typeface="Arial" pitchFamily="34" charset="0"/>
              <a:buChar char="•"/>
            </a:pPr>
            <a:r>
              <a:rPr lang="en-US" dirty="0" smtClean="0"/>
              <a:t>Advantage or disadvantaged based on social class and fortune</a:t>
            </a:r>
          </a:p>
          <a:p>
            <a:pPr marL="285750" indent="-285750">
              <a:buFont typeface="Arial" pitchFamily="34" charset="0"/>
              <a:buChar char="•"/>
            </a:pPr>
            <a:r>
              <a:rPr lang="en-US" dirty="0" smtClean="0"/>
              <a:t>Government should ensure</a:t>
            </a:r>
          </a:p>
          <a:p>
            <a:pPr marL="742950" lvl="1" indent="-285750">
              <a:buFont typeface="Arial" pitchFamily="34" charset="0"/>
              <a:buChar char="•"/>
            </a:pPr>
            <a:r>
              <a:rPr lang="en-US" dirty="0" smtClean="0"/>
              <a:t>Markets remain competitive</a:t>
            </a:r>
          </a:p>
          <a:p>
            <a:pPr marL="742950" lvl="1" indent="-285750">
              <a:buFont typeface="Arial" pitchFamily="34" charset="0"/>
              <a:buChar char="•"/>
            </a:pPr>
            <a:r>
              <a:rPr lang="en-US" dirty="0" smtClean="0"/>
              <a:t>Equal opportunity</a:t>
            </a:r>
          </a:p>
          <a:p>
            <a:pPr marL="742950" lvl="1" indent="-285750">
              <a:buFont typeface="Arial" pitchFamily="34" charset="0"/>
              <a:buChar char="•"/>
            </a:pPr>
            <a:r>
              <a:rPr lang="en-US" dirty="0" smtClean="0"/>
              <a:t>Resources are utilized efficiently </a:t>
            </a:r>
          </a:p>
          <a:p>
            <a:pPr marL="742950" lvl="1" indent="-285750">
              <a:buFont typeface="Arial" pitchFamily="34" charset="0"/>
              <a:buChar char="•"/>
            </a:pPr>
            <a:r>
              <a:rPr lang="en-US" dirty="0" smtClean="0"/>
              <a:t>Outcome of business is  distributed</a:t>
            </a:r>
          </a:p>
          <a:p>
            <a:pPr marL="742950" lvl="1" indent="-285750">
              <a:buFont typeface="Arial" pitchFamily="34" charset="0"/>
              <a:buChar char="•"/>
            </a:pPr>
            <a:r>
              <a:rPr lang="en-US" dirty="0" smtClean="0"/>
              <a:t>Social capital has to be enhanced by developing human capital</a:t>
            </a:r>
          </a:p>
          <a:p>
            <a:pPr marL="742950" lvl="1" indent="-285750">
              <a:buFont typeface="Arial" pitchFamily="34" charset="0"/>
              <a:buChar char="•"/>
            </a:pPr>
            <a:r>
              <a:rPr lang="en-US" dirty="0" smtClean="0"/>
              <a:t>Corruption has to be rooted out to ensure true competitiveness</a:t>
            </a:r>
          </a:p>
          <a:p>
            <a:pPr marL="285750" indent="-285750">
              <a:buFont typeface="Arial" pitchFamily="34" charset="0"/>
              <a:buChar char="•"/>
            </a:pPr>
            <a:r>
              <a:rPr lang="en-US" dirty="0" smtClean="0"/>
              <a:t>The role of the government is to provide guidance to business about CSR</a:t>
            </a:r>
          </a:p>
          <a:p>
            <a:pPr marL="285750" indent="-285750">
              <a:buFont typeface="Arial" pitchFamily="34" charset="0"/>
              <a:buChar char="•"/>
            </a:pPr>
            <a:r>
              <a:rPr lang="en-US" dirty="0" smtClean="0"/>
              <a:t>Unethical activities thrives best in Chaos</a:t>
            </a:r>
          </a:p>
          <a:p>
            <a:pPr marL="285750" indent="-285750">
              <a:buFont typeface="Arial" pitchFamily="34" charset="0"/>
              <a:buChar char="•"/>
            </a:pPr>
            <a:r>
              <a:rPr lang="en-US" dirty="0" smtClean="0"/>
              <a:t>Expectations regarding welfare have to be clear with a  proper chain of accountability laid out for monitoring</a:t>
            </a:r>
            <a:endParaRPr lang="en-US" dirty="0"/>
          </a:p>
        </p:txBody>
      </p:sp>
    </p:spTree>
    <p:extLst>
      <p:ext uri="{BB962C8B-B14F-4D97-AF65-F5344CB8AC3E}">
        <p14:creationId xmlns:p14="http://schemas.microsoft.com/office/powerpoint/2010/main" xmlns="" val="15011925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dirty="0" smtClean="0">
                <a:solidFill>
                  <a:srgbClr val="FF0000"/>
                </a:solidFill>
                <a:cs typeface="Arial" charset="0"/>
              </a:rPr>
              <a:t>Corporate Social Responsibility</a:t>
            </a:r>
          </a:p>
        </p:txBody>
      </p:sp>
      <p:sp>
        <p:nvSpPr>
          <p:cNvPr id="3075" name="TextBox 5"/>
          <p:cNvSpPr txBox="1">
            <a:spLocks noChangeArrowheads="1"/>
          </p:cNvSpPr>
          <p:nvPr/>
        </p:nvSpPr>
        <p:spPr bwMode="auto">
          <a:xfrm>
            <a:off x="2209800" y="659429"/>
            <a:ext cx="67056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algn="ct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6" name="TextBox 5"/>
          <p:cNvSpPr txBox="1"/>
          <p:nvPr/>
        </p:nvSpPr>
        <p:spPr>
          <a:xfrm>
            <a:off x="2209800" y="990600"/>
            <a:ext cx="6781800" cy="3416320"/>
          </a:xfrm>
          <a:prstGeom prst="rect">
            <a:avLst/>
          </a:prstGeom>
          <a:noFill/>
        </p:spPr>
        <p:txBody>
          <a:bodyPr wrap="square" rtlCol="0">
            <a:spAutoFit/>
          </a:bodyPr>
          <a:lstStyle/>
          <a:p>
            <a:pPr>
              <a:buFont typeface="Arial" pitchFamily="34" charset="0"/>
              <a:buChar char="•"/>
            </a:pPr>
            <a:r>
              <a:rPr lang="en-US" dirty="0" smtClean="0"/>
              <a:t>The role of the government is to provide clear guidance to companies regarding CSR</a:t>
            </a:r>
          </a:p>
          <a:p>
            <a:pPr>
              <a:buFont typeface="Arial" pitchFamily="34" charset="0"/>
              <a:buChar char="•"/>
            </a:pPr>
            <a:r>
              <a:rPr lang="en-US" dirty="0" smtClean="0"/>
              <a:t>Government can insist on internalizing the social and environment cost</a:t>
            </a:r>
          </a:p>
          <a:p>
            <a:pPr>
              <a:buFont typeface="Arial" pitchFamily="34" charset="0"/>
              <a:buChar char="•"/>
            </a:pPr>
            <a:r>
              <a:rPr lang="en-US" dirty="0" smtClean="0"/>
              <a:t>Business can pressurize the government for better mechanism of distribution of wealth (result in more purchasing power)</a:t>
            </a:r>
          </a:p>
          <a:p>
            <a:pPr>
              <a:buFont typeface="Arial" pitchFamily="34" charset="0"/>
              <a:buChar char="•"/>
            </a:pPr>
            <a:r>
              <a:rPr lang="en-US" dirty="0" smtClean="0"/>
              <a:t>In a globalized world</a:t>
            </a:r>
          </a:p>
          <a:p>
            <a:pPr lvl="1">
              <a:buFont typeface="Arial" pitchFamily="34" charset="0"/>
              <a:buChar char="•"/>
            </a:pPr>
            <a:r>
              <a:rPr lang="en-US" dirty="0" smtClean="0"/>
              <a:t>The business represents the nation and the governance structure</a:t>
            </a:r>
          </a:p>
          <a:p>
            <a:pPr lvl="1">
              <a:buFont typeface="Arial" pitchFamily="34" charset="0"/>
              <a:buChar char="•"/>
            </a:pPr>
            <a:r>
              <a:rPr lang="en-US" dirty="0" smtClean="0"/>
              <a:t>In the interest of the government that domestic firm adhere to the norms of responsible social behavior</a:t>
            </a:r>
          </a:p>
          <a:p>
            <a:pPr lvl="1">
              <a:buFont typeface="Arial" pitchFamily="34" charset="0"/>
              <a:buChar char="•"/>
            </a:pPr>
            <a:r>
              <a:rPr lang="en-US" dirty="0" smtClean="0"/>
              <a:t>A company misadventure can compromise a country reputation</a:t>
            </a:r>
          </a:p>
          <a:p>
            <a:pPr lvl="1"/>
            <a:endParaRPr lang="en-US" dirty="0"/>
          </a:p>
        </p:txBody>
      </p:sp>
    </p:spTree>
    <p:extLst>
      <p:ext uri="{BB962C8B-B14F-4D97-AF65-F5344CB8AC3E}">
        <p14:creationId xmlns:p14="http://schemas.microsoft.com/office/powerpoint/2010/main" xmlns="" val="25653659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4" name="TextBox 3"/>
          <p:cNvSpPr txBox="1"/>
          <p:nvPr/>
        </p:nvSpPr>
        <p:spPr>
          <a:xfrm>
            <a:off x="2133600" y="914400"/>
            <a:ext cx="6781800" cy="369332"/>
          </a:xfrm>
          <a:prstGeom prst="rect">
            <a:avLst/>
          </a:prstGeom>
          <a:noFill/>
        </p:spPr>
        <p:txBody>
          <a:bodyPr wrap="square" rtlCol="0">
            <a:spAutoFit/>
          </a:bodyPr>
          <a:lstStyle/>
          <a:p>
            <a:endParaRPr lang="en-US"/>
          </a:p>
        </p:txBody>
      </p:sp>
      <p:sp>
        <p:nvSpPr>
          <p:cNvPr id="6" name="TextBox 5"/>
          <p:cNvSpPr txBox="1"/>
          <p:nvPr/>
        </p:nvSpPr>
        <p:spPr>
          <a:xfrm>
            <a:off x="2209800" y="990600"/>
            <a:ext cx="6705600" cy="4247317"/>
          </a:xfrm>
          <a:prstGeom prst="rect">
            <a:avLst/>
          </a:prstGeom>
          <a:noFill/>
        </p:spPr>
        <p:txBody>
          <a:bodyPr wrap="square" rtlCol="0">
            <a:spAutoFit/>
          </a:bodyPr>
          <a:lstStyle/>
          <a:p>
            <a:pPr>
              <a:buFont typeface="Arial" pitchFamily="34" charset="0"/>
              <a:buChar char="•"/>
            </a:pPr>
            <a:r>
              <a:rPr lang="en-US" dirty="0" smtClean="0"/>
              <a:t>A two pronged approach has to be adopted by the government</a:t>
            </a:r>
          </a:p>
          <a:p>
            <a:pPr lvl="1">
              <a:buFont typeface="Arial" pitchFamily="34" charset="0"/>
              <a:buChar char="•"/>
            </a:pPr>
            <a:r>
              <a:rPr lang="en-US" dirty="0" smtClean="0"/>
              <a:t>Mandatory disclosure of the activities impacting society</a:t>
            </a:r>
          </a:p>
          <a:p>
            <a:pPr lvl="1">
              <a:buFont typeface="Arial" pitchFamily="34" charset="0"/>
              <a:buChar char="•"/>
            </a:pPr>
            <a:r>
              <a:rPr lang="en-US" dirty="0" smtClean="0"/>
              <a:t>Educate people to understand such information</a:t>
            </a:r>
          </a:p>
          <a:p>
            <a:pPr lvl="1">
              <a:buFont typeface="Arial" pitchFamily="34" charset="0"/>
              <a:buChar char="•"/>
            </a:pPr>
            <a:r>
              <a:rPr lang="en-US" dirty="0" smtClean="0"/>
              <a:t>Result an environment of informed choices i.e. just and fair decisions</a:t>
            </a:r>
          </a:p>
          <a:p>
            <a:pPr>
              <a:buFont typeface="Arial" pitchFamily="34" charset="0"/>
              <a:buChar char="•"/>
            </a:pPr>
            <a:r>
              <a:rPr lang="en-US" dirty="0" smtClean="0"/>
              <a:t>Government should enforce legislation that should internalize their externalities</a:t>
            </a:r>
          </a:p>
          <a:p>
            <a:pPr>
              <a:buFont typeface="Arial" pitchFamily="34" charset="0"/>
              <a:buChar char="•"/>
            </a:pPr>
            <a:r>
              <a:rPr lang="en-US" dirty="0" smtClean="0"/>
              <a:t>This demands that companies engage in socially relevant activities that are not profitable, thus do not meet the market test, monitoring may become a big challenge</a:t>
            </a:r>
          </a:p>
          <a:p>
            <a:pPr>
              <a:buFont typeface="Arial" pitchFamily="34" charset="0"/>
              <a:buChar char="•"/>
            </a:pPr>
            <a:r>
              <a:rPr lang="en-US" dirty="0" smtClean="0"/>
              <a:t>Companies can falsify information if monitoring is not strict or </a:t>
            </a:r>
            <a:r>
              <a:rPr lang="en-US" dirty="0" err="1" smtClean="0"/>
              <a:t>or</a:t>
            </a:r>
            <a:r>
              <a:rPr lang="en-US" dirty="0" smtClean="0"/>
              <a:t> the government officials join hands with companies</a:t>
            </a:r>
          </a:p>
          <a:p>
            <a:pPr>
              <a:buFont typeface="Arial" pitchFamily="34" charset="0"/>
              <a:buChar char="•"/>
            </a:pPr>
            <a:r>
              <a:rPr lang="en-US" dirty="0" smtClean="0"/>
              <a:t>While monitoring government should ensure that involvement does not become interference and legal coercion</a:t>
            </a:r>
          </a:p>
          <a:p>
            <a:endParaRPr lang="en-US" dirty="0"/>
          </a:p>
        </p:txBody>
      </p:sp>
    </p:spTree>
    <p:extLst>
      <p:ext uri="{BB962C8B-B14F-4D97-AF65-F5344CB8AC3E}">
        <p14:creationId xmlns:p14="http://schemas.microsoft.com/office/powerpoint/2010/main" xmlns="" val="1913146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4" name="TextBox 3"/>
          <p:cNvSpPr txBox="1"/>
          <p:nvPr/>
        </p:nvSpPr>
        <p:spPr>
          <a:xfrm>
            <a:off x="2209800" y="914400"/>
            <a:ext cx="6629400" cy="5355312"/>
          </a:xfrm>
          <a:prstGeom prst="rect">
            <a:avLst/>
          </a:prstGeom>
          <a:noFill/>
        </p:spPr>
        <p:txBody>
          <a:bodyPr wrap="square" rtlCol="0">
            <a:spAutoFit/>
          </a:bodyPr>
          <a:lstStyle/>
          <a:p>
            <a:pPr>
              <a:buFont typeface="Arial" pitchFamily="34" charset="0"/>
              <a:buChar char="•"/>
            </a:pPr>
            <a:r>
              <a:rPr lang="en-US" dirty="0" smtClean="0"/>
              <a:t>Conclusion</a:t>
            </a:r>
          </a:p>
          <a:p>
            <a:pPr lvl="1">
              <a:buFont typeface="Arial" pitchFamily="34" charset="0"/>
              <a:buChar char="•"/>
            </a:pPr>
            <a:r>
              <a:rPr lang="en-US" dirty="0" smtClean="0"/>
              <a:t>Broad based social and moral consensus in the global arena is the need for effective CSR</a:t>
            </a:r>
          </a:p>
          <a:p>
            <a:pPr lvl="1">
              <a:buFont typeface="Arial" pitchFamily="34" charset="0"/>
              <a:buChar char="•"/>
            </a:pPr>
            <a:r>
              <a:rPr lang="en-US" dirty="0" smtClean="0"/>
              <a:t>Sullivan principle</a:t>
            </a:r>
          </a:p>
          <a:p>
            <a:pPr lvl="2">
              <a:buFont typeface="Arial" pitchFamily="34" charset="0"/>
              <a:buChar char="•"/>
            </a:pPr>
            <a:r>
              <a:rPr lang="en-US" dirty="0" smtClean="0"/>
              <a:t>Given by Reverend Leon Sullivan, member board of General Motors in 1977</a:t>
            </a:r>
          </a:p>
          <a:p>
            <a:pPr lvl="2">
              <a:buFont typeface="Arial" pitchFamily="34" charset="0"/>
              <a:buChar char="•"/>
            </a:pPr>
            <a:r>
              <a:rPr lang="en-US" dirty="0" smtClean="0"/>
              <a:t>Persuade US companies with investment in South Africa not to participate in the negative practices </a:t>
            </a:r>
          </a:p>
          <a:p>
            <a:pPr lvl="2">
              <a:buFont typeface="Arial" pitchFamily="34" charset="0"/>
              <a:buChar char="•"/>
            </a:pPr>
            <a:r>
              <a:rPr lang="en-US" dirty="0" smtClean="0"/>
              <a:t>Gained popularity and was </a:t>
            </a:r>
            <a:r>
              <a:rPr lang="en-US" dirty="0" err="1" smtClean="0"/>
              <a:t>relaunched</a:t>
            </a:r>
            <a:r>
              <a:rPr lang="en-US" dirty="0" smtClean="0"/>
              <a:t> in 1999 as a Global Sullivan principle to foster human dignity</a:t>
            </a:r>
          </a:p>
          <a:p>
            <a:pPr lvl="2">
              <a:buFont typeface="Arial" pitchFamily="34" charset="0"/>
              <a:buChar char="•"/>
            </a:pPr>
            <a:r>
              <a:rPr lang="en-US" dirty="0" smtClean="0"/>
              <a:t>This refers to support for universal human rights, equal opportunity, respect for freedom of association, levels of employee compensation, training, health, safety, sustainable development, working in partnership to improve quality of life</a:t>
            </a:r>
          </a:p>
          <a:p>
            <a:pPr lvl="1">
              <a:buFont typeface="Arial" pitchFamily="34" charset="0"/>
              <a:buChar char="•"/>
            </a:pPr>
            <a:r>
              <a:rPr lang="en-US" dirty="0" smtClean="0"/>
              <a:t>This and other UN institutions principles can become yard sticks for the local governments to measure and evaluate their CSR activities</a:t>
            </a:r>
          </a:p>
          <a:p>
            <a:pPr lvl="2">
              <a:buFont typeface="Arial" pitchFamily="34" charset="0"/>
              <a:buChar char="•"/>
            </a:pPr>
            <a:endParaRPr lang="en-US" dirty="0"/>
          </a:p>
        </p:txBody>
      </p:sp>
    </p:spTree>
    <p:extLst>
      <p:ext uri="{BB962C8B-B14F-4D97-AF65-F5344CB8AC3E}">
        <p14:creationId xmlns:p14="http://schemas.microsoft.com/office/powerpoint/2010/main" xmlns="" val="1913146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488</Words>
  <Application>Microsoft Office PowerPoint</Application>
  <PresentationFormat>On-screen Show (4:3)</PresentationFormat>
  <Paragraphs>101</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Slide 1</vt:lpstr>
      <vt:lpstr>Slide 2</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107</cp:revision>
  <dcterms:created xsi:type="dcterms:W3CDTF">2012-12-13T04:51:11Z</dcterms:created>
  <dcterms:modified xsi:type="dcterms:W3CDTF">2012-12-27T13:51:25Z</dcterms:modified>
</cp:coreProperties>
</file>