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8" r:id="rId2"/>
    <p:sldId id="309" r:id="rId3"/>
    <p:sldId id="310" r:id="rId4"/>
    <p:sldId id="295" r:id="rId5"/>
    <p:sldId id="296" r:id="rId6"/>
    <p:sldId id="297" r:id="rId7"/>
    <p:sldId id="298" r:id="rId8"/>
    <p:sldId id="299" r:id="rId9"/>
    <p:sldId id="300" r:id="rId10"/>
    <p:sldId id="311" r:id="rId11"/>
    <p:sldId id="301" r:id="rId12"/>
    <p:sldId id="312" r:id="rId13"/>
    <p:sldId id="302" r:id="rId14"/>
    <p:sldId id="303" r:id="rId15"/>
    <p:sldId id="304" r:id="rId16"/>
    <p:sldId id="305" r:id="rId17"/>
    <p:sldId id="306" r:id="rId18"/>
    <p:sldId id="307" r:id="rId19"/>
    <p:sldId id="313" r:id="rId20"/>
    <p:sldId id="316" r:id="rId21"/>
    <p:sldId id="314" r:id="rId22"/>
    <p:sldId id="31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10: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857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09800" y="659429"/>
            <a:ext cx="6705600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algn="ctr" eaLnBrk="1" hangingPunct="1"/>
            <a:r>
              <a:rPr lang="en-US" sz="3200" b="1" dirty="0"/>
              <a:t>Chapter 3</a:t>
            </a:r>
            <a:br>
              <a:rPr lang="en-US" sz="3200" b="1" dirty="0"/>
            </a:br>
            <a:r>
              <a:rPr lang="en-US" sz="3200" b="1" dirty="0"/>
              <a:t> Stakeholder Theory</a:t>
            </a:r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197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 bwMode="auto">
          <a:xfrm>
            <a:off x="2209800" y="876300"/>
            <a:ext cx="67437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sz="2400" b="1" dirty="0" smtClean="0">
                <a:latin typeface="Baskerville Old Face" pitchFamily="18" charset="0"/>
              </a:rPr>
              <a:t>LEARNING OBJECTIVES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Understand the definition of stakeholder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Understand why the stakeholder theory is important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Learn the taxonomy of </a:t>
            </a:r>
            <a:r>
              <a:rPr lang="en-US" sz="2400" dirty="0" smtClean="0">
                <a:latin typeface="Baskerville Old Face" pitchFamily="18" charset="0"/>
              </a:rPr>
              <a:t>Stakeholder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Analyze </a:t>
            </a:r>
            <a:r>
              <a:rPr lang="en-US" sz="2400" dirty="0" smtClean="0">
                <a:latin typeface="Baskerville Old Face" pitchFamily="18" charset="0"/>
              </a:rPr>
              <a:t>stakeholder </a:t>
            </a:r>
            <a:r>
              <a:rPr lang="en-US" sz="2400" dirty="0" smtClean="0">
                <a:latin typeface="Baskerville Old Face" pitchFamily="18" charset="0"/>
              </a:rPr>
              <a:t> relationship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Understand holistic  </a:t>
            </a:r>
            <a:r>
              <a:rPr lang="en-US" sz="2400" dirty="0" err="1" smtClean="0">
                <a:latin typeface="Baskerville Old Face" pitchFamily="18" charset="0"/>
              </a:rPr>
              <a:t>gowth</a:t>
            </a: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IN" sz="2400" dirty="0" smtClean="0">
                <a:latin typeface="Baskerville Old Face" pitchFamily="18" charset="0"/>
              </a:rPr>
              <a:t>through</a:t>
            </a:r>
            <a:r>
              <a:rPr lang="en-US" sz="2400" dirty="0" smtClean="0">
                <a:latin typeface="Baskerville Old Face" pitchFamily="18" charset="0"/>
              </a:rPr>
              <a:t> tangible and intangible manifestations in a corporate business</a:t>
            </a:r>
          </a:p>
        </p:txBody>
      </p:sp>
    </p:spTree>
    <p:extLst>
      <p:ext uri="{BB962C8B-B14F-4D97-AF65-F5344CB8AC3E}">
        <p14:creationId xmlns:p14="http://schemas.microsoft.com/office/powerpoint/2010/main" xmlns="" val="9872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1066800"/>
            <a:ext cx="6629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Impact and dilemmas of business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Up till now the process of development pursued capital formation and raising GNP in the belief that the mysterious hand would ensure the fair distribution of gains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Affluence cannot be the goal for society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Corporations have to recognize the philosophy of empty plenty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Businesses have to work for the physical and emotional need of the people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Corporation is the best option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Issues of trust and values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Have open directed systems Vs closed entropic systems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To be meaningful the organizations  an honest assessment of internal and external environment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Threats and opportunities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Listening to diverse ideas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Encourage change 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Avoid extremes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Total conformity Vs total disregard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Diversity in ideas is important for CSR to work internally and externally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90600"/>
            <a:ext cx="6629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Impact and dilemmas of </a:t>
            </a:r>
            <a:r>
              <a:rPr lang="en-US" dirty="0" smtClean="0"/>
              <a:t>business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above mentioned system needs to be driven by professionals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Associated with values and ideals. Intertwined with social well being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As professionals cannot have stereotype meanings of entities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Use knowledge to diagnose, infer, analyze and then offer solutions	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danger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Misuse of specialized knowledge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society trust professionals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Individual values that make the organizations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09800" y="1066800"/>
            <a:ext cx="70104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2400" dirty="0"/>
              <a:t>Impact and dilemmas of </a:t>
            </a:r>
            <a:r>
              <a:rPr lang="en-US" sz="2400" dirty="0" smtClean="0"/>
              <a:t>business (</a:t>
            </a:r>
            <a:r>
              <a:rPr lang="en-US" sz="2400" dirty="0" err="1" smtClean="0"/>
              <a:t>contd</a:t>
            </a:r>
            <a:r>
              <a:rPr lang="en-US" sz="2400" dirty="0" smtClean="0"/>
              <a:t>)</a:t>
            </a:r>
            <a:endParaRPr lang="en-US" sz="2400" dirty="0"/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Baskerville Old Face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To be meaningful, organizations have to make life reverent and just. this requires an honest assessment of the internal and external environment, so that the realities are matched.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Importance of professionals- professionalism is associated with certain values and ideals. It is intricately intertwined with a concept of social well-being as that is the prerequisite for any kind of survival— individual or group.</a:t>
            </a:r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066800"/>
            <a:ext cx="6705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Impact and dilemmas of </a:t>
            </a:r>
            <a:r>
              <a:rPr lang="en-US" sz="2400" dirty="0" smtClean="0"/>
              <a:t>business (</a:t>
            </a:r>
            <a:r>
              <a:rPr lang="en-US" sz="2400" dirty="0" err="1" smtClean="0"/>
              <a:t>contd</a:t>
            </a:r>
            <a:r>
              <a:rPr lang="en-US" sz="2400" dirty="0" smtClean="0"/>
              <a:t>)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Intangible aspect of the stakeholders approach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Stakeholders approach is based on long term relationships with stakeholders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Relationships need nurturing and trust has to be maintained so that all stakeholders remain committed to the well being of the organization, society and the community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Values can be experienced  but they cannot be measured and quantified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Values are the intangible aspect of stakeholders approach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838200"/>
            <a:ext cx="6705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Impact and dilemmas of </a:t>
            </a:r>
            <a:r>
              <a:rPr lang="en-US" sz="2000" dirty="0" smtClean="0"/>
              <a:t>business (</a:t>
            </a:r>
            <a:r>
              <a:rPr lang="en-US" sz="2000" dirty="0" err="1" smtClean="0"/>
              <a:t>contd</a:t>
            </a:r>
            <a:r>
              <a:rPr lang="en-US" sz="2000" dirty="0" smtClean="0"/>
              <a:t>)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Balancing Emotional Quotient and Intelligent Quotient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Search for right professional who can make the incentive oriented journey towards perfection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Realty – instead of focusing on emotions  attempts are made to annihilate emotions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Through the concept of an economic man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Asking our professionals to keep emotions at home while they do activities which have profound global influence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The emotional intelligence decides whether the subjective individual is going to deliver the correct objectives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The intelligent brain can justify any activity hence when emotions are not managed individuals can commit the most heinous crimes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838200"/>
            <a:ext cx="6705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Impact and dilemmas of </a:t>
            </a:r>
            <a:r>
              <a:rPr lang="en-US" sz="2000" dirty="0" smtClean="0"/>
              <a:t>business (</a:t>
            </a:r>
            <a:r>
              <a:rPr lang="en-US" sz="2000" dirty="0" err="1" smtClean="0"/>
              <a:t>contd</a:t>
            </a:r>
            <a:r>
              <a:rPr lang="en-US" sz="2000" dirty="0" smtClean="0"/>
              <a:t>)</a:t>
            </a:r>
            <a:endParaRPr lang="en-US" sz="2000" dirty="0"/>
          </a:p>
          <a:p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Unfortunately, management focuses more on skill development and less on value development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Intellect and reasons are tool for skill development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Skills and action need to be guided by values of human existence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Right choice that people have to make as there is no area of life that does not contain value and ethical elements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90317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Impact and dilemmas of business (</a:t>
            </a:r>
            <a:r>
              <a:rPr lang="en-US" sz="2400" dirty="0" err="1"/>
              <a:t>contd</a:t>
            </a:r>
            <a:r>
              <a:rPr lang="en-US" sz="2400" dirty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Importance of ethics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Healthy and wholesome growth in the corporate world cannot ignore ethics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Main concern is to make profit and ethics has to be proactive part of business if profits are to be sustained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Organizations have to pre-suppose accountability and integrity for perfect business processes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Knowledge has no value if it is not creative</a:t>
            </a:r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Impact and dilemmas of business (</a:t>
            </a:r>
            <a:r>
              <a:rPr lang="en-US" sz="2000" dirty="0" err="1"/>
              <a:t>contd</a:t>
            </a:r>
            <a:r>
              <a:rPr lang="en-US" sz="2000" dirty="0"/>
              <a:t>)</a:t>
            </a:r>
          </a:p>
          <a:p>
            <a:endParaRPr lang="en-US" sz="2000" dirty="0" smtClean="0"/>
          </a:p>
          <a:p>
            <a:r>
              <a:rPr lang="en-US" sz="2000" dirty="0" smtClean="0"/>
              <a:t>Importance of ethics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Creativity always related to positive sustainable growth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Difference between the right and the wrong professional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Right people are supposed to make life more comfortable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The purpose of business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To create material wealth so that life can be made enjoyable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As a reward for this, society allows them to make  profits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Material wealth is of value if it results in human preservation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Understand the difference between need, want and greed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Selfish individuals preservation is fueled by want and greed and hence money</a:t>
            </a:r>
          </a:p>
        </p:txBody>
      </p:sp>
    </p:spTree>
    <p:extLst>
      <p:ext uri="{BB962C8B-B14F-4D97-AF65-F5344CB8AC3E}">
        <p14:creationId xmlns:p14="http://schemas.microsoft.com/office/powerpoint/2010/main" xmlns="" val="48828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Impact and dilemmas of business (</a:t>
            </a:r>
            <a:r>
              <a:rPr lang="en-US" sz="2000" dirty="0" err="1"/>
              <a:t>contd</a:t>
            </a:r>
            <a:r>
              <a:rPr lang="en-US" sz="2000" dirty="0"/>
              <a:t>)</a:t>
            </a:r>
          </a:p>
          <a:p>
            <a:endParaRPr lang="en-US" sz="2000" dirty="0" smtClean="0"/>
          </a:p>
          <a:p>
            <a:r>
              <a:rPr lang="en-US" sz="2000" dirty="0" smtClean="0"/>
              <a:t>The tussle between means and ends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Means are as important as the ends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Free from stress and fear when one is committed to means and ends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This dedication leads to a balance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Failure becomes a stepping stone to success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Hope  to try again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There is no alternative to work, it is the motivation which decides whether the result is positive of negative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Unhappiness occurs when somebody else achieves success quicker than us by using unfair mean but the question is that how long can that success last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Impact and dilemmas of business (</a:t>
            </a:r>
            <a:r>
              <a:rPr lang="en-US" sz="2000" dirty="0" err="1"/>
              <a:t>contd</a:t>
            </a:r>
            <a:r>
              <a:rPr lang="en-US" sz="2000" dirty="0"/>
              <a:t>)</a:t>
            </a:r>
          </a:p>
          <a:p>
            <a:endParaRPr lang="en-US" sz="2000" dirty="0" smtClean="0"/>
          </a:p>
          <a:p>
            <a:r>
              <a:rPr lang="en-US" sz="2000" dirty="0" smtClean="0"/>
              <a:t>Combining tangible gains with intangible satisfaction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Can a business ignore its stakeholders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Relationships depends upon trust and not skill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If the individual is not value orientated how can the his action be value oriented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Businesses depends on a vision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Vision is achieved through smaller missions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To achieve this organization should have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Sight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sz="2000" dirty="0" smtClean="0"/>
              <a:t>Day to day activity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Insight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sz="2000" dirty="0" smtClean="0"/>
              <a:t>Debriefing, appraisal is made of the activities and their results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Foresight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sz="2000" dirty="0" smtClean="0"/>
              <a:t>Setting the goals towards which the company ahs to proceed</a:t>
            </a:r>
          </a:p>
          <a:p>
            <a:pPr marL="1200150" lvl="2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0610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15</a:t>
            </a:fld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0825" y="1066800"/>
            <a:ext cx="7623175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610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0" y="1161395"/>
            <a:ext cx="6629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Impact and dilemmas of business (</a:t>
            </a:r>
            <a:r>
              <a:rPr lang="en-US" sz="2800" dirty="0" err="1"/>
              <a:t>contd</a:t>
            </a:r>
            <a:r>
              <a:rPr lang="en-US" sz="2800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To </a:t>
            </a:r>
            <a:r>
              <a:rPr lang="en-US" sz="2800" dirty="0"/>
              <a:t>complete this journey the </a:t>
            </a:r>
            <a:r>
              <a:rPr lang="en-US" sz="2800" dirty="0" smtClean="0"/>
              <a:t>professional </a:t>
            </a:r>
            <a:r>
              <a:rPr lang="en-US" sz="2800" dirty="0"/>
              <a:t>has to move away and look at the work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Learn to delegate and let go to do </a:t>
            </a:r>
            <a:r>
              <a:rPr lang="en-US" sz="2800" dirty="0" smtClean="0"/>
              <a:t>intelligent </a:t>
            </a:r>
            <a:r>
              <a:rPr lang="en-US" sz="2800" dirty="0"/>
              <a:t>wok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True leader will be alert and relaxed to give the right decision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The people have to stand by values and </a:t>
            </a:r>
            <a:r>
              <a:rPr lang="en-US" sz="2800" dirty="0" err="1"/>
              <a:t>orther</a:t>
            </a:r>
            <a:r>
              <a:rPr lang="en-US" sz="2800" dirty="0"/>
              <a:t> will follow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/>
              <a:t>Basic values are </a:t>
            </a:r>
            <a:r>
              <a:rPr lang="en-US" sz="2800" dirty="0" smtClean="0"/>
              <a:t>universal </a:t>
            </a:r>
            <a:r>
              <a:rPr lang="en-US" sz="2800" dirty="0"/>
              <a:t>as they stem from the depth of human </a:t>
            </a:r>
            <a:r>
              <a:rPr lang="en-US" sz="2800" dirty="0" smtClean="0"/>
              <a:t>existence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610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Impact and dilemmas of business (</a:t>
            </a:r>
            <a:r>
              <a:rPr lang="en-US" sz="2400" dirty="0" err="1"/>
              <a:t>contd</a:t>
            </a:r>
            <a:r>
              <a:rPr lang="en-US" sz="2400" dirty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Holistic growth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Professionals cannot work within their respective areas and believe that development would happen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Can magic of the market place resolve the problems of the missions who live below the poverty line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The process of globalization should have a human face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Economic growth has to be shared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610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Stakeholders Trade-Offs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While implementing the stakeholders theory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Tradeoffs between stakeholders as it is not possible to meet the demand of all equally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Donaldson and Preston (1995) proposed three uses of the stakeholder model: </a:t>
            </a:r>
            <a:endParaRPr lang="en-US" sz="2000" dirty="0" smtClean="0">
              <a:latin typeface="+mj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Descriptive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Helps to understand how corporation are organized and managed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Description of the organization and what people believe their roles are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Instrumental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How stakeholders are a practical method of earning profits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>
                <a:latin typeface="+mj-lt"/>
              </a:rPr>
              <a:t>N</a:t>
            </a:r>
            <a:r>
              <a:rPr lang="en-US" sz="2000" dirty="0" smtClean="0">
                <a:latin typeface="+mj-lt"/>
              </a:rPr>
              <a:t>ormative</a:t>
            </a:r>
            <a:r>
              <a:rPr lang="en-US" sz="2000" dirty="0">
                <a:latin typeface="+mj-lt"/>
              </a:rPr>
              <a:t>. </a:t>
            </a:r>
            <a:endParaRPr lang="en-US" sz="2000" dirty="0" smtClean="0">
              <a:latin typeface="+mj-lt"/>
            </a:endParaRP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>
                <a:latin typeface="+mj-lt"/>
              </a:rPr>
              <a:t>It relates to the interest of stakeholders which should be promoted for the sake of the corporation </a:t>
            </a:r>
            <a:endParaRPr lang="en-US" sz="2000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0610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Stakeholders </a:t>
            </a:r>
            <a:r>
              <a:rPr lang="en-US" dirty="0" smtClean="0"/>
              <a:t>Trade-Offs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Mitchell </a:t>
            </a:r>
            <a:r>
              <a:rPr lang="en-US" dirty="0">
                <a:latin typeface="+mj-lt"/>
              </a:rPr>
              <a:t>et al. (1997) suggest that the importance or salience of the stakeholder can be judged from the parameters of power, legitimacy, and </a:t>
            </a:r>
            <a:r>
              <a:rPr lang="en-US" dirty="0" smtClean="0">
                <a:latin typeface="+mj-lt"/>
              </a:rPr>
              <a:t>urgency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Power is the ability to  influence organizations decisions making and actions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Legitimacy relates to how far the organization perceives the activities of stakeholders as appropriate and desirable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Urgency as the word suggests judges the importance of stakeholders claim to immediate action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Based on which stakeholders demonstrate how many attributes, they can be classified as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Latent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Expectant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Definitive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+mj-lt"/>
              </a:rPr>
              <a:t>Then the organization can decide how its would engage with various stakeholders</a:t>
            </a:r>
            <a:endParaRPr lang="en-US" dirty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051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Stakeholders </a:t>
            </a:r>
            <a:r>
              <a:rPr lang="en-US" dirty="0" smtClean="0"/>
              <a:t>Trade-Offs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latin typeface="+mj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 framework for making the trade-off is offered by Jenson (2006). He calls it the enlightened value maximization and enlightened stakeholder theory.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Stakeholders theory directs corporate managers to serve many masters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Experience confusion, conflict, inefficiency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We cannot maximize the long term market value of the organizations if we ignore or mistreat any important constituency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Value criteria would help the organizations to decide the trade-off more effectively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Cautioned that stakeholders theory can play in the hand of special interest groups who would legitimize using resources for their own good under the guise of stakeholders welfare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Result in more harm than good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We must set our organizations so that it is motivated to seek value and make strategies to raise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397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337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337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1392</Words>
  <Application>Microsoft Office PowerPoint</Application>
  <PresentationFormat>On-screen Show (4:3)</PresentationFormat>
  <Paragraphs>230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112</cp:revision>
  <dcterms:created xsi:type="dcterms:W3CDTF">2012-12-13T04:51:11Z</dcterms:created>
  <dcterms:modified xsi:type="dcterms:W3CDTF">2012-12-17T10:20:28Z</dcterms:modified>
</cp:coreProperties>
</file>