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05" r:id="rId2"/>
    <p:sldId id="406" r:id="rId3"/>
    <p:sldId id="342" r:id="rId4"/>
    <p:sldId id="396" r:id="rId5"/>
    <p:sldId id="343" r:id="rId6"/>
    <p:sldId id="395" r:id="rId7"/>
    <p:sldId id="344" r:id="rId8"/>
    <p:sldId id="393" r:id="rId9"/>
    <p:sldId id="345" r:id="rId10"/>
    <p:sldId id="394" r:id="rId11"/>
    <p:sldId id="346" r:id="rId12"/>
    <p:sldId id="347" r:id="rId13"/>
    <p:sldId id="361" r:id="rId14"/>
    <p:sldId id="348" r:id="rId15"/>
    <p:sldId id="397" r:id="rId16"/>
    <p:sldId id="349" r:id="rId17"/>
    <p:sldId id="398" r:id="rId18"/>
    <p:sldId id="366" r:id="rId19"/>
    <p:sldId id="40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17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9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Topics for today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Assumptions of CLRM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 variance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Standard Error or precision of estimates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Gauss-Markov Theorem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Coefficient of determination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Assumptions….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model is Linear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parameters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2-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values are ﬁxed in repeated sampling.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Values taken by the regressor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considered ﬁxed in repeated samples. More technically, X is assumed to be nonstochastic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this means is that our regression analysis is conditional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analysis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that is, conditional on the given values of the regressor(s)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Xi.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Zero mean value of disturbance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Given the value of X, the mean,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expected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value of the random disturbance term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zero.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Technically, the conditional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mean value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Ui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zero.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Symbolically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have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800" dirty="0">
              <a:solidFill>
                <a:srgbClr val="231F20"/>
              </a:solidFill>
              <a:latin typeface="Times New Roman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2650" y="5486400"/>
            <a:ext cx="97155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072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22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Assumptions…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990600"/>
            <a:ext cx="9067800" cy="5410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Homoscedasticity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or equal variance of error term.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Given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value of X,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variance of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same for all observations. That is, the conditional variances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are identical. Symbolically,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352800"/>
            <a:ext cx="25146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2151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4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Assumptions…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5- No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autocorrelation between the disturbances.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Given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any two X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values, Xi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(i not equal to j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), the correlation between any two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zero. Symbolically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6-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Zero covariance between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Xi ,  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    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Xi)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0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781300"/>
            <a:ext cx="39909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287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77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Assumptions….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067800" cy="60198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7-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 number of observations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 must be greater than the number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parameters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be estimated.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8-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 X values in a given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sample must not all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same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Technically, 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X) must be a ﬁnite positive number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9-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 regression model is correctly speciﬁed.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Alternatively, there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 speciﬁcation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bias or error in the model used in empirical analysis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10-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is no perfect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Multicollinearity.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is, there are no perfect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linear relationships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among the explanatory variables. </a:t>
            </a:r>
          </a:p>
        </p:txBody>
      </p:sp>
    </p:spTree>
    <p:extLst>
      <p:ext uri="{BB962C8B-B14F-4D97-AF65-F5344CB8AC3E}">
        <p14:creationId xmlns:p14="http://schemas.microsoft.com/office/powerpoint/2010/main" xmlns="" val="41117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99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Are these assumption realistic?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8674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is worth million $ and old age question in the philosophy of science.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Some argue that reality does not matter it is the prediction that is made.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Assumptions help to build theory.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make the understanding simple.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Latter we can check what happens if these assumption are not maintained.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All theories are based on some assumption.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Researcher must aware of these assumptions.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68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74638"/>
            <a:ext cx="9372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Precision or standard error of OLS estimates.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LSE are the function of the sample data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Estimates change as data changes from sample to sample.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 measure of reliability or precision is needed.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Precision of estimates is measured by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Standard Error.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nothing but the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standard deviation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sample distribution of the estimator.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Sampling distribution of an estimator is simply a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probability distribution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the estimate.</a:t>
            </a:r>
            <a:endParaRPr lang="en-US" sz="2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911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Some Formulas to Remember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4142" y="914400"/>
            <a:ext cx="2255716" cy="307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3338" y="4191000"/>
            <a:ext cx="14573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0888" y="4953000"/>
            <a:ext cx="25622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4225" y="2409825"/>
            <a:ext cx="117157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075" y="3733800"/>
            <a:ext cx="14573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362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9220200" cy="5635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3100" b="1" dirty="0" smtClean="0"/>
                  <a:t>Features of </a:t>
                </a:r>
                <a:r>
                  <a:rPr lang="en-US" sz="3100" b="1" dirty="0"/>
                  <a:t>the </a:t>
                </a:r>
                <a:r>
                  <a:rPr lang="en-US" sz="3100" b="1" dirty="0" smtClean="0"/>
                  <a:t>variances </a:t>
                </a:r>
                <a:r>
                  <a:rPr lang="en-US" sz="3100" b="1" dirty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b="1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100" b="1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100" b="1" i="1" smtClean="0"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31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3100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b="1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100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100" b="1" i="1"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31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endParaRPr lang="en-US" sz="3100" b="1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9220200" cy="563562"/>
              </a:xfrm>
              <a:blipFill rotWithShape="1">
                <a:blip r:embed="rId3" cstate="print"/>
                <a:stretch>
                  <a:fillRect t="-4301" b="-27957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90600"/>
                <a:ext cx="9144000" cy="5943600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The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3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300" b="1" i="1">
                                <a:solidFill>
                                  <a:prstClr val="black"/>
                                </a:solidFill>
                                <a:latin typeface="Cambria Math"/>
                                <a:ea typeface="+mj-ea"/>
                                <a:cs typeface="+mj-cs"/>
                              </a:rPr>
                            </m:ctrlPr>
                          </m:accPr>
                          <m:e>
                            <m:r>
                              <a:rPr lang="en-US" sz="3300" b="1" i="1">
                                <a:solidFill>
                                  <a:prstClr val="black"/>
                                </a:solidFill>
                                <a:latin typeface="Cambria Math"/>
                                <a:ea typeface="+mj-ea"/>
                                <a:cs typeface="+mj-cs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3300" b="1" i="1">
                            <a:solidFill>
                              <a:prstClr val="black"/>
                            </a:solidFill>
                            <a:latin typeface="Cambria Math"/>
                            <a:ea typeface="+mj-ea"/>
                            <a:cs typeface="+mj-cs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i="1" dirty="0">
                            <a:latin typeface="Arial" pitchFamily="34" charset="0"/>
                            <a:cs typeface="Arial" pitchFamily="34" charset="0"/>
                          </a:rPr>
                          <m:t>σ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but inversely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6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  <a:cs typeface="Arial" pitchFamily="34" charset="0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26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i="1" dirty="0" smtClean="0">
                    <a:latin typeface="Arial" pitchFamily="34" charset="0"/>
                    <a:cs typeface="Arial" pitchFamily="34" charset="0"/>
                  </a:rPr>
                  <a:t> .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That is, </a:t>
                </a:r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given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i="1" dirty="0">
                            <a:latin typeface="Arial" pitchFamily="34" charset="0"/>
                            <a:cs typeface="Arial" pitchFamily="34" charset="0"/>
                          </a:rPr>
                          <m:t>σ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larger the variation in the </a:t>
                </a:r>
                <a:r>
                  <a:rPr lang="en-US" sz="2600" i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X </a:t>
                </a:r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values, the smaller the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and hence the greater the precision with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can be estimated.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Also, given  </a:t>
                </a:r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   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the larger the variance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i="1" dirty="0">
                            <a:latin typeface="Arial" pitchFamily="34" charset="0"/>
                            <a:cs typeface="Arial" pitchFamily="34" charset="0"/>
                          </a:rPr>
                          <m:t>σ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, the larger the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:r>
                  <a:rPr lang="en-US" sz="2600" b="1" dirty="0" smtClean="0">
                    <a:latin typeface="Arial" pitchFamily="34" charset="0"/>
                    <a:cs typeface="Arial" pitchFamily="34" charset="0"/>
                  </a:rPr>
                  <a:t>hence the lower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the precision of the parameter.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i="1" dirty="0">
                            <a:latin typeface="Arial" pitchFamily="34" charset="0"/>
                            <a:cs typeface="Arial" pitchFamily="34" charset="0"/>
                          </a:rPr>
                          <m:t>σ</m:t>
                        </m:r>
                      </m:e>
                      <m:sup>
                        <m:r>
                          <a:rPr lang="en-US" sz="26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and         but inversely proportional to        and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the sample size </a:t>
                </a:r>
                <a:r>
                  <a:rPr lang="en-US" sz="2600" i="1" dirty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6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are estimators, they will not only vary from sample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to sample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but in a given sample they are likely to be dependent on each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other, this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dependence being measured by the covariance between them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26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90600"/>
                <a:ext cx="9144000" cy="5943600"/>
              </a:xfrm>
              <a:blipFill rotWithShape="1">
                <a:blip r:embed="rId4" cstate="print"/>
                <a:stretch>
                  <a:fillRect l="-733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143375"/>
            <a:ext cx="523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152775"/>
            <a:ext cx="466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00575"/>
            <a:ext cx="466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7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0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Degree of Freedom and Covariance of Estimates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457200"/>
                <a:ext cx="8991600" cy="64008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The term </a:t>
                </a:r>
                <a:r>
                  <a:rPr lang="en-US" sz="26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number of degrees of freedom means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the total number of observations in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the sample (= n) less </a:t>
                </a:r>
                <a:r>
                  <a:rPr lang="en-US" sz="2600" i="1" dirty="0">
                    <a:latin typeface="Arial" pitchFamily="34" charset="0"/>
                    <a:cs typeface="Arial" pitchFamily="34" charset="0"/>
                  </a:rPr>
                  <a:t>the number of independent (linear) constraints or restrictions put on them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b="1" dirty="0">
                    <a:latin typeface="Arial" pitchFamily="34" charset="0"/>
                    <a:cs typeface="Arial" pitchFamily="34" charset="0"/>
                  </a:rPr>
                  <a:t>The general </a:t>
                </a:r>
                <a:r>
                  <a:rPr lang="en-US" sz="2600" b="1" dirty="0" smtClean="0">
                    <a:latin typeface="Arial" pitchFamily="34" charset="0"/>
                    <a:cs typeface="Arial" pitchFamily="34" charset="0"/>
                  </a:rPr>
                  <a:t>rule: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600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 =(n- number of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parameters estimated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). For example, in </a:t>
                </a:r>
                <a:r>
                  <a:rPr lang="en-US" sz="2600" dirty="0">
                    <a:latin typeface="Arial" pitchFamily="34" charset="0"/>
                    <a:cs typeface="Arial" pitchFamily="34" charset="0"/>
                  </a:rPr>
                  <a:t>the k-variable model it will have n − 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k </a:t>
                </a:r>
                <a:r>
                  <a:rPr lang="en-US" sz="2600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en-US" sz="26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 algn="ctr">
                  <a:lnSpc>
                    <a:spcPct val="170000"/>
                  </a:lnSpc>
                  <a:buNone/>
                </a:pPr>
                <a:r>
                  <a:rPr lang="en-US" sz="2600" b="1" dirty="0" smtClean="0">
                    <a:latin typeface="Arial" pitchFamily="34" charset="0"/>
                    <a:cs typeface="Arial" pitchFamily="34" charset="0"/>
                  </a:rPr>
                  <a:t>Covariance of the estimates</a:t>
                </a:r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 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Estimates </a:t>
                </a:r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differ from sample to sample.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In a </a:t>
                </a:r>
                <a:r>
                  <a:rPr lang="en-US" sz="21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given sample</a:t>
                </a:r>
                <a:r>
                  <a:rPr lang="en-US" sz="21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1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1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1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1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1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100" b="1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1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100" b="1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and may depend on each other.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This dependence </a:t>
                </a:r>
                <a:r>
                  <a:rPr lang="en-US" sz="21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being measured by the </a:t>
                </a:r>
                <a:r>
                  <a:rPr lang="en-US" sz="21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covariance</a:t>
                </a:r>
                <a:r>
                  <a:rPr lang="en-US" sz="21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between them</a:t>
                </a:r>
                <a:r>
                  <a:rPr lang="en-US" sz="21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endParaRPr lang="en-US" sz="26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457200"/>
                <a:ext cx="8991600" cy="6400800"/>
              </a:xfrm>
              <a:blipFill rotWithShape="1">
                <a:blip r:embed="rId4" cstate="print"/>
                <a:stretch>
                  <a:fillRect l="-1017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572125"/>
            <a:ext cx="2714625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46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13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Covariance of estimates….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8991600" cy="5867400"/>
              </a:xfrm>
            </p:spPr>
            <p:txBody>
              <a:bodyPr>
                <a:normAutofit fontScale="92500"/>
              </a:bodyPr>
              <a:lstStyle/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Since variance of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always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positive, as the variance of any variable is positive,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nature of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covariance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depends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on the sign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positive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then as the formula shows, the covariance will be negative.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the slope coefﬁcient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overestimated (i.e., the slope is too steep),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intercept coefﬁcient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0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will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be underestimated (i.e., the intercept will be too small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).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8991600" cy="5867400"/>
              </a:xfrm>
              <a:blipFill rotWithShape="1">
                <a:blip r:embed="rId2" cstate="print"/>
                <a:stretch>
                  <a:fillRect l="-475" r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2276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Assumptions of CLRM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 variance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Standard Error or precision of estimates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77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4935</TotalTime>
  <Words>502</Words>
  <Application>Microsoft Office PowerPoint</Application>
  <PresentationFormat>On-screen Show (4:3)</PresentationFormat>
  <Paragraphs>60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Lecture 9</vt:lpstr>
      <vt:lpstr>Assumptions….</vt:lpstr>
      <vt:lpstr>Slide 4</vt:lpstr>
      <vt:lpstr>Assumptions…</vt:lpstr>
      <vt:lpstr>Slide 6</vt:lpstr>
      <vt:lpstr>Assumptions…</vt:lpstr>
      <vt:lpstr>Slide 8</vt:lpstr>
      <vt:lpstr>Assumptions….</vt:lpstr>
      <vt:lpstr>Slide 10</vt:lpstr>
      <vt:lpstr>Are these assumption realistic?</vt:lpstr>
      <vt:lpstr>Precision or standard error of OLS estimates.</vt:lpstr>
      <vt:lpstr>Some Formulas to Remember </vt:lpstr>
      <vt:lpstr> </vt:lpstr>
      <vt:lpstr>Slide 15</vt:lpstr>
      <vt:lpstr>Degree of Freedom and Covariance of Estimates</vt:lpstr>
      <vt:lpstr>Slide 17</vt:lpstr>
      <vt:lpstr>Covariance of estimates….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986</cp:revision>
  <dcterms:created xsi:type="dcterms:W3CDTF">2006-08-16T00:00:00Z</dcterms:created>
  <dcterms:modified xsi:type="dcterms:W3CDTF">2013-03-12T05:19:00Z</dcterms:modified>
</cp:coreProperties>
</file>