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96" r:id="rId2"/>
    <p:sldId id="360" r:id="rId3"/>
    <p:sldId id="340" r:id="rId4"/>
    <p:sldId id="366" r:id="rId5"/>
    <p:sldId id="367" r:id="rId6"/>
    <p:sldId id="372" r:id="rId7"/>
    <p:sldId id="373" r:id="rId8"/>
    <p:sldId id="374" r:id="rId9"/>
    <p:sldId id="341" r:id="rId10"/>
    <p:sldId id="342" r:id="rId11"/>
    <p:sldId id="368" r:id="rId12"/>
    <p:sldId id="375" r:id="rId13"/>
    <p:sldId id="343" r:id="rId14"/>
    <p:sldId id="344" r:id="rId15"/>
    <p:sldId id="369" r:id="rId16"/>
    <p:sldId id="345" r:id="rId17"/>
    <p:sldId id="371" r:id="rId18"/>
    <p:sldId id="346" r:id="rId19"/>
    <p:sldId id="347" r:id="rId20"/>
    <p:sldId id="361" r:id="rId21"/>
    <p:sldId id="348" r:id="rId22"/>
    <p:sldId id="349" r:id="rId23"/>
    <p:sldId id="350" r:id="rId24"/>
    <p:sldId id="351" r:id="rId25"/>
    <p:sldId id="352" r:id="rId26"/>
    <p:sldId id="353" r:id="rId27"/>
    <p:sldId id="363" r:id="rId28"/>
    <p:sldId id="354" r:id="rId29"/>
    <p:sldId id="355" r:id="rId30"/>
    <p:sldId id="358" r:id="rId31"/>
    <p:sldId id="359" r:id="rId32"/>
    <p:sldId id="362" r:id="rId33"/>
    <p:sldId id="364" r:id="rId34"/>
    <p:sldId id="36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NY" initials="S" lastIdx="51" clrIdx="0"/>
  <p:cmAuthor id="1" name="MyUserName" initials="M"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26" autoAdjust="0"/>
    <p:restoredTop sz="86387" autoAdjust="0"/>
  </p:normalViewPr>
  <p:slideViewPr>
    <p:cSldViewPr>
      <p:cViewPr>
        <p:scale>
          <a:sx n="40" d="100"/>
          <a:sy n="40" d="100"/>
        </p:scale>
        <p:origin x="-1411"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96FEF8-77DD-4E7D-AE09-F13C52EF85B1}" type="datetimeFigureOut">
              <a:rPr lang="en-US" smtClean="0"/>
              <a:pPr/>
              <a:t>3/11/2013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E58592-A82D-476E-8783-18AB677BB517}" type="slidenum">
              <a:rPr lang="en-US" smtClean="0"/>
              <a:pPr/>
              <a:t>‹#›</a:t>
            </a:fld>
            <a:endParaRPr lang="en-US"/>
          </a:p>
        </p:txBody>
      </p:sp>
    </p:spTree>
    <p:extLst>
      <p:ext uri="{BB962C8B-B14F-4D97-AF65-F5344CB8AC3E}">
        <p14:creationId xmlns:p14="http://schemas.microsoft.com/office/powerpoint/2010/main" xmlns="" val="1053737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E58592-A82D-476E-8783-18AB677BB517}"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xmlns="" val="3282170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Lecture </a:t>
            </a:r>
            <a:r>
              <a:rPr lang="en-US" sz="2800" b="1" dirty="0" smtClean="0"/>
              <a:t>8</a:t>
            </a:r>
            <a:endParaRPr lang="en-US" sz="2800" b="1" dirty="0"/>
          </a:p>
        </p:txBody>
      </p:sp>
      <p:sp>
        <p:nvSpPr>
          <p:cNvPr id="3" name="Content Placeholder 2"/>
          <p:cNvSpPr>
            <a:spLocks noGrp="1"/>
          </p:cNvSpPr>
          <p:nvPr>
            <p:ph idx="1"/>
          </p:nvPr>
        </p:nvSpPr>
        <p:spPr>
          <a:xfrm>
            <a:off x="152400" y="914400"/>
            <a:ext cx="8991600" cy="5486400"/>
          </a:xfrm>
        </p:spPr>
        <p:txBody>
          <a:bodyPr/>
          <a:lstStyle/>
          <a:p>
            <a:pPr marL="0" indent="0" algn="ctr">
              <a:lnSpc>
                <a:spcPct val="200000"/>
              </a:lnSpc>
              <a:buNone/>
            </a:pPr>
            <a:r>
              <a:rPr lang="en-US" sz="2000" dirty="0" smtClean="0">
                <a:latin typeface="Arial" pitchFamily="34" charset="0"/>
                <a:cs typeface="Arial" pitchFamily="34" charset="0"/>
              </a:rPr>
              <a:t> Topics for today </a:t>
            </a:r>
          </a:p>
          <a:p>
            <a:pPr>
              <a:lnSpc>
                <a:spcPct val="200000"/>
              </a:lnSpc>
              <a:buFont typeface="Wingdings" pitchFamily="2" charset="2"/>
              <a:buChar char="Ø"/>
            </a:pPr>
            <a:r>
              <a:rPr lang="en-US" sz="2000" dirty="0" smtClean="0">
                <a:latin typeface="Arial" pitchFamily="34" charset="0"/>
                <a:cs typeface="Arial" pitchFamily="34" charset="0"/>
              </a:rPr>
              <a:t>Derivation of the OLS estimators  </a:t>
            </a:r>
          </a:p>
          <a:p>
            <a:pPr>
              <a:lnSpc>
                <a:spcPct val="200000"/>
              </a:lnSpc>
              <a:buFont typeface="Wingdings" pitchFamily="2" charset="2"/>
              <a:buChar char="Ø"/>
            </a:pPr>
            <a:r>
              <a:rPr lang="en-US" sz="2000" dirty="0" smtClean="0">
                <a:latin typeface="Arial" pitchFamily="34" charset="0"/>
                <a:cs typeface="Arial" pitchFamily="34" charset="0"/>
              </a:rPr>
              <a:t>Assumptions of CLRM and Derivation of OLS estimates </a:t>
            </a:r>
          </a:p>
        </p:txBody>
      </p:sp>
    </p:spTree>
    <p:extLst>
      <p:ext uri="{BB962C8B-B14F-4D97-AF65-F5344CB8AC3E}">
        <p14:creationId xmlns:p14="http://schemas.microsoft.com/office/powerpoint/2010/main" xmlns="" val="43039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a:latin typeface="Arial" pitchFamily="34" charset="0"/>
                <a:cs typeface="Arial" pitchFamily="34" charset="0"/>
              </a:rPr>
              <a:t>Derivation of OLS estimators</a:t>
            </a:r>
          </a:p>
        </p:txBody>
      </p:sp>
      <p:sp>
        <p:nvSpPr>
          <p:cNvPr id="3" name="Content Placeholder 2"/>
          <p:cNvSpPr>
            <a:spLocks noGrp="1"/>
          </p:cNvSpPr>
          <p:nvPr>
            <p:ph idx="1"/>
          </p:nvPr>
        </p:nvSpPr>
        <p:spPr>
          <a:xfrm>
            <a:off x="152400" y="990600"/>
            <a:ext cx="8839200" cy="5135563"/>
          </a:xfrm>
        </p:spPr>
        <p:txBody>
          <a:bodyPr/>
          <a:lstStyle/>
          <a:p>
            <a:pPr marL="0" indent="0">
              <a:buNone/>
            </a:pPr>
            <a:endParaRPr lang="en-US" dirty="0"/>
          </a:p>
        </p:txBody>
      </p:sp>
    </p:spTree>
    <p:extLst>
      <p:ext uri="{BB962C8B-B14F-4D97-AF65-F5344CB8AC3E}">
        <p14:creationId xmlns:p14="http://schemas.microsoft.com/office/powerpoint/2010/main" xmlns="" val="746617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chor="ctr"/>
          <a:lstStyle/>
          <a:p>
            <a:pPr marL="0" indent="0" algn="ctr">
              <a:buNone/>
            </a:pPr>
            <a:endParaRPr lang="en-US" dirty="0"/>
          </a:p>
        </p:txBody>
      </p:sp>
    </p:spTree>
    <p:extLst>
      <p:ext uri="{BB962C8B-B14F-4D97-AF65-F5344CB8AC3E}">
        <p14:creationId xmlns:p14="http://schemas.microsoft.com/office/powerpoint/2010/main" xmlns="" val="2916690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3462662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40391782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b="1" dirty="0" smtClean="0">
                <a:latin typeface="Arial" pitchFamily="34" charset="0"/>
                <a:cs typeface="Arial" pitchFamily="34" charset="0"/>
              </a:rPr>
              <a:t>Assumption of CLRM</a:t>
            </a:r>
            <a:endParaRPr lang="en-US" sz="2800" b="1" dirty="0">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152400" y="1066800"/>
                <a:ext cx="8991600" cy="5715000"/>
              </a:xfrm>
            </p:spPr>
            <p:txBody>
              <a:bodyPr>
                <a:normAutofit/>
              </a:bodyPr>
              <a:lstStyle/>
              <a:p>
                <a:pPr>
                  <a:lnSpc>
                    <a:spcPct val="150000"/>
                  </a:lnSpc>
                  <a:buFont typeface="Wingdings" pitchFamily="2" charset="2"/>
                  <a:buChar char="Ø"/>
                </a:pPr>
                <a:r>
                  <a:rPr lang="en-US" sz="2400" dirty="0" smtClean="0">
                    <a:latin typeface="Arial" pitchFamily="34" charset="0"/>
                    <a:cs typeface="Arial" pitchFamily="34" charset="0"/>
                  </a:rPr>
                  <a:t>Our objective </a:t>
                </a:r>
                <a:r>
                  <a:rPr lang="en-US" sz="2400" dirty="0">
                    <a:latin typeface="Arial" pitchFamily="34" charset="0"/>
                    <a:cs typeface="Arial" pitchFamily="34" charset="0"/>
                  </a:rPr>
                  <a:t>is to </a:t>
                </a:r>
                <a:r>
                  <a:rPr lang="en-US" sz="2400" dirty="0" smtClean="0">
                    <a:latin typeface="Arial" pitchFamily="34" charset="0"/>
                    <a:cs typeface="Arial" pitchFamily="34" charset="0"/>
                  </a:rPr>
                  <a:t>estimate β1 and β2.</a:t>
                </a:r>
              </a:p>
              <a:p>
                <a:pPr>
                  <a:lnSpc>
                    <a:spcPct val="150000"/>
                  </a:lnSpc>
                  <a:buFont typeface="Wingdings" pitchFamily="2" charset="2"/>
                  <a:buChar char="Ø"/>
                </a:pPr>
                <a:r>
                  <a:rPr lang="en-US" sz="2400" dirty="0" smtClean="0">
                    <a:latin typeface="Arial" pitchFamily="34" charset="0"/>
                    <a:cs typeface="Arial" pitchFamily="34" charset="0"/>
                  </a:rPr>
                  <a:t>The method </a:t>
                </a:r>
                <a:r>
                  <a:rPr lang="en-US" sz="2400" dirty="0">
                    <a:latin typeface="Arial" pitchFamily="34" charset="0"/>
                    <a:cs typeface="Arial" pitchFamily="34" charset="0"/>
                  </a:rPr>
                  <a:t>of OLS discussed </a:t>
                </a:r>
                <a:r>
                  <a:rPr lang="en-US" sz="2400" dirty="0" smtClean="0">
                    <a:latin typeface="Arial" pitchFamily="34" charset="0"/>
                    <a:cs typeface="Arial" pitchFamily="34" charset="0"/>
                  </a:rPr>
                  <a:t>does this job.</a:t>
                </a:r>
              </a:p>
              <a:p>
                <a:pPr>
                  <a:lnSpc>
                    <a:spcPct val="150000"/>
                  </a:lnSpc>
                  <a:buFont typeface="Wingdings" pitchFamily="2" charset="2"/>
                  <a:buChar char="Ø"/>
                </a:pPr>
                <a:r>
                  <a:rPr lang="en-US" sz="2400" dirty="0" smtClean="0">
                    <a:latin typeface="Arial" pitchFamily="34" charset="0"/>
                    <a:cs typeface="Arial" pitchFamily="34" charset="0"/>
                  </a:rPr>
                  <a:t>We would </a:t>
                </a:r>
                <a:r>
                  <a:rPr lang="en-US" sz="2400" dirty="0">
                    <a:latin typeface="Arial" pitchFamily="34" charset="0"/>
                    <a:cs typeface="Arial" pitchFamily="34" charset="0"/>
                  </a:rPr>
                  <a:t>like to know </a:t>
                </a:r>
                <a:r>
                  <a:rPr lang="en-US" sz="2400" dirty="0" smtClean="0">
                    <a:latin typeface="Arial" pitchFamily="34" charset="0"/>
                    <a:cs typeface="Arial" pitchFamily="34" charset="0"/>
                  </a:rPr>
                  <a:t>how close </a:t>
                </a:r>
                <a14:m>
                  <m:oMath xmlns:m="http://schemas.openxmlformats.org/officeDocument/2006/math">
                    <m:acc>
                      <m:accPr>
                        <m:chr m:val="̂"/>
                        <m:ctrlPr>
                          <a:rPr lang="en-US" sz="2400" i="1" smtClean="0">
                            <a:latin typeface="Cambria Math"/>
                            <a:cs typeface="Arial" pitchFamily="34" charset="0"/>
                          </a:rPr>
                        </m:ctrlPr>
                      </m:accPr>
                      <m:e>
                        <m:sSub>
                          <m:sSubPr>
                            <m:ctrlPr>
                              <a:rPr lang="en-US" sz="2400" i="1" smtClean="0">
                                <a:latin typeface="Cambria Math"/>
                                <a:cs typeface="Arial" pitchFamily="34" charset="0"/>
                              </a:rPr>
                            </m:ctrlPr>
                          </m:sSubPr>
                          <m:e>
                            <m:r>
                              <a:rPr lang="en-US" sz="2400" b="0" i="1" smtClean="0">
                                <a:latin typeface="Cambria Math"/>
                                <a:cs typeface="Arial" pitchFamily="34" charset="0"/>
                              </a:rPr>
                              <m:t>𝐵</m:t>
                            </m:r>
                          </m:e>
                          <m:sub>
                            <m:r>
                              <a:rPr lang="en-US" sz="2400" b="0" i="1" smtClean="0">
                                <a:latin typeface="Cambria Math"/>
                                <a:cs typeface="Arial" pitchFamily="34" charset="0"/>
                              </a:rPr>
                              <m:t>1</m:t>
                            </m:r>
                          </m:sub>
                        </m:sSub>
                      </m:e>
                    </m:acc>
                  </m:oMath>
                </a14:m>
                <a:r>
                  <a:rPr lang="en-US" sz="2400" dirty="0" smtClean="0">
                    <a:latin typeface="Arial" pitchFamily="34" charset="0"/>
                    <a:cs typeface="Arial" pitchFamily="34" charset="0"/>
                  </a:rPr>
                  <a:t> and </a:t>
                </a:r>
                <a14:m>
                  <m:oMath xmlns:m="http://schemas.openxmlformats.org/officeDocument/2006/math">
                    <m:acc>
                      <m:accPr>
                        <m:chr m:val="̂"/>
                        <m:ctrlPr>
                          <a:rPr lang="en-US" sz="2400" i="1">
                            <a:latin typeface="Cambria Math"/>
                            <a:cs typeface="Arial" pitchFamily="34" charset="0"/>
                          </a:rPr>
                        </m:ctrlPr>
                      </m:accPr>
                      <m:e>
                        <m:sSub>
                          <m:sSubPr>
                            <m:ctrlPr>
                              <a:rPr lang="en-US" sz="2400" i="1">
                                <a:latin typeface="Cambria Math"/>
                                <a:cs typeface="Arial" pitchFamily="34" charset="0"/>
                              </a:rPr>
                            </m:ctrlPr>
                          </m:sSubPr>
                          <m:e>
                            <m:r>
                              <a:rPr lang="en-US" sz="2400" i="1">
                                <a:latin typeface="Cambria Math"/>
                                <a:cs typeface="Arial" pitchFamily="34" charset="0"/>
                              </a:rPr>
                              <m:t>𝐵</m:t>
                            </m:r>
                          </m:e>
                          <m:sub>
                            <m:r>
                              <a:rPr lang="en-US" sz="2400" b="0" i="1" smtClean="0">
                                <a:latin typeface="Cambria Math"/>
                                <a:cs typeface="Arial" pitchFamily="34" charset="0"/>
                              </a:rPr>
                              <m:t>2</m:t>
                            </m:r>
                          </m:sub>
                        </m:sSub>
                      </m:e>
                    </m:acc>
                  </m:oMath>
                </a14:m>
                <a:r>
                  <a:rPr lang="en-US" sz="2400" dirty="0" smtClean="0">
                    <a:latin typeface="Arial" pitchFamily="34" charset="0"/>
                    <a:cs typeface="Arial" pitchFamily="34" charset="0"/>
                  </a:rPr>
                  <a:t> are </a:t>
                </a:r>
                <a:r>
                  <a:rPr lang="en-US" sz="2400" dirty="0">
                    <a:latin typeface="Arial" pitchFamily="34" charset="0"/>
                    <a:cs typeface="Arial" pitchFamily="34" charset="0"/>
                  </a:rPr>
                  <a:t>to their counterparts in the population or how </a:t>
                </a:r>
                <a:r>
                  <a:rPr lang="en-US" sz="2400" dirty="0" smtClean="0">
                    <a:latin typeface="Arial" pitchFamily="34" charset="0"/>
                    <a:cs typeface="Arial" pitchFamily="34" charset="0"/>
                  </a:rPr>
                  <a:t>close </a:t>
                </a:r>
                <a14:m>
                  <m:oMath xmlns:m="http://schemas.openxmlformats.org/officeDocument/2006/math">
                    <m:acc>
                      <m:accPr>
                        <m:chr m:val="̂"/>
                        <m:ctrlPr>
                          <a:rPr lang="en-US" sz="2400" i="1" smtClean="0">
                            <a:latin typeface="Cambria Math"/>
                            <a:cs typeface="Arial" pitchFamily="34" charset="0"/>
                          </a:rPr>
                        </m:ctrlPr>
                      </m:accPr>
                      <m:e>
                        <m:sSub>
                          <m:sSubPr>
                            <m:ctrlPr>
                              <a:rPr lang="en-US" sz="2400" i="1" smtClean="0">
                                <a:latin typeface="Cambria Math"/>
                                <a:cs typeface="Arial" pitchFamily="34" charset="0"/>
                              </a:rPr>
                            </m:ctrlPr>
                          </m:sSubPr>
                          <m:e>
                            <m:r>
                              <a:rPr lang="en-US" sz="2400" b="0" i="1" smtClean="0">
                                <a:latin typeface="Cambria Math"/>
                                <a:cs typeface="Arial" pitchFamily="34" charset="0"/>
                              </a:rPr>
                              <m:t>𝑌</m:t>
                            </m:r>
                          </m:e>
                          <m:sub>
                            <m:r>
                              <a:rPr lang="en-US" sz="2400" b="0" i="1" smtClean="0">
                                <a:latin typeface="Cambria Math"/>
                                <a:cs typeface="Arial" pitchFamily="34" charset="0"/>
                              </a:rPr>
                              <m:t>𝑖</m:t>
                            </m:r>
                          </m:sub>
                        </m:sSub>
                      </m:e>
                    </m:acc>
                  </m:oMath>
                </a14:m>
                <a:r>
                  <a:rPr lang="en-US" sz="2400" dirty="0" smtClean="0">
                    <a:latin typeface="Arial" pitchFamily="34" charset="0"/>
                    <a:cs typeface="Arial" pitchFamily="34" charset="0"/>
                  </a:rPr>
                  <a:t> is to </a:t>
                </a:r>
                <a:r>
                  <a:rPr lang="en-US" sz="2400" dirty="0">
                    <a:latin typeface="Arial" pitchFamily="34" charset="0"/>
                    <a:cs typeface="Arial" pitchFamily="34" charset="0"/>
                  </a:rPr>
                  <a:t>the </a:t>
                </a:r>
                <a:r>
                  <a:rPr lang="en-US" sz="2400" dirty="0" smtClean="0">
                    <a:latin typeface="Arial" pitchFamily="34" charset="0"/>
                    <a:cs typeface="Arial" pitchFamily="34" charset="0"/>
                  </a:rPr>
                  <a:t>true E(Y </a:t>
                </a:r>
                <a:r>
                  <a:rPr lang="en-US" sz="2400" dirty="0">
                    <a:latin typeface="Arial" pitchFamily="34" charset="0"/>
                    <a:cs typeface="Arial" pitchFamily="34" charset="0"/>
                  </a:rPr>
                  <a:t>| </a:t>
                </a:r>
                <a:r>
                  <a:rPr lang="en-US" sz="2400" dirty="0" smtClean="0">
                    <a:latin typeface="Arial" pitchFamily="34" charset="0"/>
                    <a:cs typeface="Arial" pitchFamily="34" charset="0"/>
                  </a:rPr>
                  <a:t>Xi). </a:t>
                </a:r>
              </a:p>
              <a:p>
                <a:pPr>
                  <a:lnSpc>
                    <a:spcPct val="150000"/>
                  </a:lnSpc>
                  <a:buFont typeface="Wingdings" pitchFamily="2" charset="2"/>
                  <a:buChar char="Ø"/>
                </a:pPr>
                <a:r>
                  <a:rPr lang="en-US" sz="2400" dirty="0" smtClean="0">
                    <a:latin typeface="Arial" pitchFamily="34" charset="0"/>
                    <a:cs typeface="Arial" pitchFamily="34" charset="0"/>
                  </a:rPr>
                  <a:t>As dependent variable depends on regressors and error term. We must know how these are generated.</a:t>
                </a:r>
              </a:p>
              <a:p>
                <a:pPr>
                  <a:lnSpc>
                    <a:spcPct val="150000"/>
                  </a:lnSpc>
                  <a:buFont typeface="Wingdings" pitchFamily="2" charset="2"/>
                  <a:buChar char="Ø"/>
                </a:pPr>
                <a:r>
                  <a:rPr lang="en-US" sz="2400" dirty="0" smtClean="0">
                    <a:latin typeface="Arial" pitchFamily="34" charset="0"/>
                    <a:cs typeface="Arial" pitchFamily="34" charset="0"/>
                  </a:rPr>
                  <a:t>That is why we have to make assumptions about explanatory variables and the error term.</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52400" y="1066800"/>
                <a:ext cx="8991600" cy="5715000"/>
              </a:xfrm>
              <a:blipFill rotWithShape="1">
                <a:blip r:embed="rId3" cstate="print"/>
                <a:stretch>
                  <a:fillRect l="-881" r="-542"/>
                </a:stretch>
              </a:blipFill>
            </p:spPr>
            <p:txBody>
              <a:bodyPr/>
              <a:lstStyle/>
              <a:p>
                <a:r>
                  <a:rPr lang="en-US">
                    <a:noFill/>
                  </a:rPr>
                  <a:t> </a:t>
                </a:r>
              </a:p>
            </p:txBody>
          </p:sp>
        </mc:Fallback>
      </mc:AlternateContent>
    </p:spTree>
    <p:extLst>
      <p:ext uri="{BB962C8B-B14F-4D97-AF65-F5344CB8AC3E}">
        <p14:creationId xmlns:p14="http://schemas.microsoft.com/office/powerpoint/2010/main" xmlns="" val="22677352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latin typeface="Arial" pitchFamily="34" charset="0"/>
                <a:cs typeface="Arial" pitchFamily="34" charset="0"/>
              </a:rPr>
              <a:t>Assumptions….</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0" y="914400"/>
            <a:ext cx="9144000" cy="5943600"/>
          </a:xfrm>
        </p:spPr>
        <p:txBody>
          <a:bodyPr>
            <a:normAutofit/>
          </a:bodyPr>
          <a:lstStyle/>
          <a:p>
            <a:pPr marL="0" indent="0">
              <a:lnSpc>
                <a:spcPct val="150000"/>
              </a:lnSpc>
              <a:buNone/>
            </a:pPr>
            <a:r>
              <a:rPr lang="en-US" sz="2000" dirty="0" smtClean="0">
                <a:latin typeface="Arial" pitchFamily="34" charset="0"/>
                <a:cs typeface="Arial" pitchFamily="34" charset="0"/>
              </a:rPr>
              <a:t>1- </a:t>
            </a:r>
            <a:r>
              <a:rPr lang="en-US" sz="2000" b="1" dirty="0" smtClean="0">
                <a:latin typeface="Arial" pitchFamily="34" charset="0"/>
                <a:cs typeface="Arial" pitchFamily="34" charset="0"/>
              </a:rPr>
              <a:t>The model is Linear </a:t>
            </a:r>
            <a:r>
              <a:rPr lang="en-US" sz="2000" b="1" dirty="0">
                <a:latin typeface="Arial" pitchFamily="34" charset="0"/>
                <a:cs typeface="Arial" pitchFamily="34" charset="0"/>
              </a:rPr>
              <a:t>in </a:t>
            </a:r>
            <a:r>
              <a:rPr lang="en-US" sz="2000" b="1" dirty="0" smtClean="0">
                <a:latin typeface="Arial" pitchFamily="34" charset="0"/>
                <a:cs typeface="Arial" pitchFamily="34" charset="0"/>
              </a:rPr>
              <a:t>parameters</a:t>
            </a:r>
            <a:endParaRPr lang="en-US" sz="2000" b="1" dirty="0">
              <a:latin typeface="Arial" pitchFamily="34" charset="0"/>
              <a:cs typeface="Arial" pitchFamily="34" charset="0"/>
            </a:endParaRPr>
          </a:p>
          <a:p>
            <a:pPr marL="0" indent="0">
              <a:lnSpc>
                <a:spcPct val="150000"/>
              </a:lnSpc>
              <a:buNone/>
            </a:pPr>
            <a:r>
              <a:rPr lang="en-US" sz="2000" dirty="0">
                <a:latin typeface="Arial" pitchFamily="34" charset="0"/>
                <a:cs typeface="Arial" pitchFamily="34" charset="0"/>
              </a:rPr>
              <a:t>2- </a:t>
            </a:r>
            <a:r>
              <a:rPr lang="en-US" sz="2000" b="1" dirty="0" smtClean="0">
                <a:latin typeface="Arial" pitchFamily="34" charset="0"/>
                <a:cs typeface="Arial" pitchFamily="34" charset="0"/>
              </a:rPr>
              <a:t>X </a:t>
            </a:r>
            <a:r>
              <a:rPr lang="en-US" sz="2000" b="1" dirty="0">
                <a:latin typeface="Arial" pitchFamily="34" charset="0"/>
                <a:cs typeface="Arial" pitchFamily="34" charset="0"/>
              </a:rPr>
              <a:t>values are ﬁxed in repeated sampling.</a:t>
            </a:r>
            <a:r>
              <a:rPr lang="en-US" sz="2000" dirty="0">
                <a:latin typeface="Arial" pitchFamily="34" charset="0"/>
                <a:cs typeface="Arial" pitchFamily="34" charset="0"/>
              </a:rPr>
              <a:t> Values taken by the regressor </a:t>
            </a:r>
            <a:r>
              <a:rPr lang="en-US" sz="2000" dirty="0" smtClean="0">
                <a:latin typeface="Arial" pitchFamily="34" charset="0"/>
                <a:cs typeface="Arial" pitchFamily="34" charset="0"/>
              </a:rPr>
              <a:t>X are </a:t>
            </a:r>
            <a:r>
              <a:rPr lang="en-US" sz="2000" dirty="0">
                <a:latin typeface="Arial" pitchFamily="34" charset="0"/>
                <a:cs typeface="Arial" pitchFamily="34" charset="0"/>
              </a:rPr>
              <a:t>considered ﬁxed in repeated samples. More technically, X is assumed to be nonstochastic</a:t>
            </a:r>
            <a:r>
              <a:rPr lang="en-US" sz="2000" dirty="0" smtClean="0">
                <a:latin typeface="Arial" pitchFamily="34" charset="0"/>
                <a:cs typeface="Arial" pitchFamily="34" charset="0"/>
              </a:rPr>
              <a:t>.</a:t>
            </a:r>
          </a:p>
          <a:p>
            <a:pPr marL="0" indent="0">
              <a:lnSpc>
                <a:spcPct val="150000"/>
              </a:lnSpc>
              <a:buNone/>
            </a:pPr>
            <a:r>
              <a:rPr lang="en-US" sz="2000" dirty="0" smtClean="0">
                <a:latin typeface="Arial" pitchFamily="34" charset="0"/>
                <a:cs typeface="Arial" pitchFamily="34" charset="0"/>
              </a:rPr>
              <a:t>What </a:t>
            </a:r>
            <a:r>
              <a:rPr lang="en-US" sz="2000" dirty="0">
                <a:latin typeface="Arial" pitchFamily="34" charset="0"/>
                <a:cs typeface="Arial" pitchFamily="34" charset="0"/>
              </a:rPr>
              <a:t>this means is that our regression analysis is conditional </a:t>
            </a:r>
            <a:r>
              <a:rPr lang="en-US" sz="2000" dirty="0" smtClean="0">
                <a:latin typeface="Arial" pitchFamily="34" charset="0"/>
                <a:cs typeface="Arial" pitchFamily="34" charset="0"/>
              </a:rPr>
              <a:t>regression analysis</a:t>
            </a:r>
            <a:r>
              <a:rPr lang="en-US" sz="2000" dirty="0">
                <a:latin typeface="Arial" pitchFamily="34" charset="0"/>
                <a:cs typeface="Arial" pitchFamily="34" charset="0"/>
              </a:rPr>
              <a:t>, that is, conditional on the given values of the regressor(s) </a:t>
            </a:r>
            <a:r>
              <a:rPr lang="en-US" sz="2000" dirty="0" smtClean="0">
                <a:latin typeface="Arial" pitchFamily="34" charset="0"/>
                <a:cs typeface="Arial" pitchFamily="34" charset="0"/>
              </a:rPr>
              <a:t>Xi.</a:t>
            </a:r>
          </a:p>
          <a:p>
            <a:pPr marL="0" indent="0">
              <a:lnSpc>
                <a:spcPct val="150000"/>
              </a:lnSpc>
              <a:buNone/>
            </a:pPr>
            <a:r>
              <a:rPr lang="en-US" sz="2000" b="1" dirty="0" smtClean="0">
                <a:latin typeface="Arial" pitchFamily="34" charset="0"/>
                <a:cs typeface="Arial" pitchFamily="34" charset="0"/>
              </a:rPr>
              <a:t>3</a:t>
            </a:r>
            <a:r>
              <a:rPr lang="en-US" sz="2000" b="1" dirty="0">
                <a:latin typeface="Arial" pitchFamily="34" charset="0"/>
                <a:cs typeface="Arial" pitchFamily="34" charset="0"/>
              </a:rPr>
              <a:t>:</a:t>
            </a:r>
            <a:r>
              <a:rPr lang="en-US" sz="2000" dirty="0">
                <a:latin typeface="Arial" pitchFamily="34" charset="0"/>
                <a:cs typeface="Arial" pitchFamily="34" charset="0"/>
              </a:rPr>
              <a:t> </a:t>
            </a:r>
            <a:r>
              <a:rPr lang="en-US" sz="2000" b="1" dirty="0">
                <a:latin typeface="Arial" pitchFamily="34" charset="0"/>
                <a:cs typeface="Arial" pitchFamily="34" charset="0"/>
              </a:rPr>
              <a:t>Zero mean value of disturbance </a:t>
            </a:r>
            <a:r>
              <a:rPr lang="en-US" sz="2000" b="1" dirty="0" err="1">
                <a:latin typeface="Arial" pitchFamily="34" charset="0"/>
                <a:cs typeface="Arial" pitchFamily="34" charset="0"/>
              </a:rPr>
              <a:t>U</a:t>
            </a:r>
            <a:r>
              <a:rPr lang="en-US" sz="2000" b="1" dirty="0" err="1" smtClean="0">
                <a:latin typeface="Arial" pitchFamily="34" charset="0"/>
                <a:cs typeface="Arial" pitchFamily="34" charset="0"/>
              </a:rPr>
              <a:t>i</a:t>
            </a:r>
            <a:r>
              <a:rPr lang="en-US" sz="2000" b="1" dirty="0" smtClean="0">
                <a:latin typeface="Arial" pitchFamily="34" charset="0"/>
                <a:cs typeface="Arial" pitchFamily="34" charset="0"/>
              </a:rPr>
              <a:t>.</a:t>
            </a:r>
          </a:p>
          <a:p>
            <a:pPr marL="0" indent="0">
              <a:lnSpc>
                <a:spcPct val="150000"/>
              </a:lnSpc>
              <a:buNone/>
            </a:pPr>
            <a:r>
              <a:rPr lang="en-US" sz="2000" dirty="0" smtClean="0">
                <a:latin typeface="Arial" pitchFamily="34" charset="0"/>
                <a:cs typeface="Arial" pitchFamily="34" charset="0"/>
              </a:rPr>
              <a:t> </a:t>
            </a:r>
            <a:r>
              <a:rPr lang="en-US" sz="2000" dirty="0">
                <a:latin typeface="Arial" pitchFamily="34" charset="0"/>
                <a:cs typeface="Arial" pitchFamily="34" charset="0"/>
              </a:rPr>
              <a:t>Given the value of X, the mean, </a:t>
            </a:r>
            <a:r>
              <a:rPr lang="en-US" sz="2000" dirty="0" smtClean="0">
                <a:latin typeface="Arial" pitchFamily="34" charset="0"/>
                <a:cs typeface="Arial" pitchFamily="34" charset="0"/>
              </a:rPr>
              <a:t>or expected</a:t>
            </a:r>
            <a:r>
              <a:rPr lang="en-US" sz="2000" dirty="0">
                <a:latin typeface="Arial" pitchFamily="34" charset="0"/>
                <a:cs typeface="Arial" pitchFamily="34" charset="0"/>
              </a:rPr>
              <a:t>, value of the random disturbance term </a:t>
            </a:r>
            <a:r>
              <a:rPr lang="en-US" sz="2000" dirty="0" err="1" smtClean="0">
                <a:latin typeface="Arial" pitchFamily="34" charset="0"/>
                <a:cs typeface="Arial" pitchFamily="34" charset="0"/>
              </a:rPr>
              <a:t>Ui</a:t>
            </a:r>
            <a:r>
              <a:rPr lang="en-US" sz="2000" dirty="0" smtClean="0">
                <a:latin typeface="Arial" pitchFamily="34" charset="0"/>
                <a:cs typeface="Arial" pitchFamily="34" charset="0"/>
              </a:rPr>
              <a:t> is </a:t>
            </a:r>
            <a:r>
              <a:rPr lang="en-US" sz="2000" dirty="0">
                <a:latin typeface="Arial" pitchFamily="34" charset="0"/>
                <a:cs typeface="Arial" pitchFamily="34" charset="0"/>
              </a:rPr>
              <a:t>zero. </a:t>
            </a:r>
            <a:r>
              <a:rPr lang="en-US" sz="2000" dirty="0">
                <a:solidFill>
                  <a:srgbClr val="FF0000"/>
                </a:solidFill>
                <a:latin typeface="Arial" pitchFamily="34" charset="0"/>
                <a:cs typeface="Arial" pitchFamily="34" charset="0"/>
              </a:rPr>
              <a:t>Technically, the conditional </a:t>
            </a:r>
            <a:r>
              <a:rPr lang="en-US" sz="2000" dirty="0" smtClean="0">
                <a:solidFill>
                  <a:srgbClr val="FF0000"/>
                </a:solidFill>
                <a:latin typeface="Arial" pitchFamily="34" charset="0"/>
                <a:cs typeface="Arial" pitchFamily="34" charset="0"/>
              </a:rPr>
              <a:t>mean value </a:t>
            </a:r>
            <a:r>
              <a:rPr lang="en-US" sz="2000" dirty="0">
                <a:solidFill>
                  <a:srgbClr val="FF0000"/>
                </a:solidFill>
                <a:latin typeface="Arial" pitchFamily="34" charset="0"/>
                <a:cs typeface="Arial" pitchFamily="34" charset="0"/>
              </a:rPr>
              <a:t>of </a:t>
            </a:r>
            <a:r>
              <a:rPr lang="en-US" sz="2000" dirty="0" err="1" smtClean="0">
                <a:solidFill>
                  <a:srgbClr val="FF0000"/>
                </a:solidFill>
                <a:latin typeface="Arial" pitchFamily="34" charset="0"/>
                <a:cs typeface="Arial" pitchFamily="34" charset="0"/>
              </a:rPr>
              <a:t>Ui</a:t>
            </a:r>
            <a:r>
              <a:rPr lang="en-US" sz="2000" dirty="0" smtClean="0">
                <a:solidFill>
                  <a:srgbClr val="FF0000"/>
                </a:solidFill>
                <a:latin typeface="Arial" pitchFamily="34" charset="0"/>
                <a:cs typeface="Arial" pitchFamily="34" charset="0"/>
              </a:rPr>
              <a:t> is </a:t>
            </a:r>
            <a:r>
              <a:rPr lang="en-US" sz="2000" dirty="0">
                <a:solidFill>
                  <a:srgbClr val="FF0000"/>
                </a:solidFill>
                <a:latin typeface="Arial" pitchFamily="34" charset="0"/>
                <a:cs typeface="Arial" pitchFamily="34" charset="0"/>
              </a:rPr>
              <a:t>zero.</a:t>
            </a:r>
            <a:r>
              <a:rPr lang="en-US" sz="2000" dirty="0">
                <a:latin typeface="Arial" pitchFamily="34" charset="0"/>
                <a:cs typeface="Arial" pitchFamily="34" charset="0"/>
              </a:rPr>
              <a:t> </a:t>
            </a:r>
            <a:r>
              <a:rPr lang="en-US" sz="2000" dirty="0" smtClean="0">
                <a:latin typeface="Arial" pitchFamily="34" charset="0"/>
                <a:cs typeface="Arial" pitchFamily="34" charset="0"/>
              </a:rPr>
              <a:t>Symbolically</a:t>
            </a:r>
            <a:r>
              <a:rPr lang="en-US" sz="2000" dirty="0">
                <a:latin typeface="Arial" pitchFamily="34" charset="0"/>
                <a:cs typeface="Arial" pitchFamily="34" charset="0"/>
              </a:rPr>
              <a:t>, we </a:t>
            </a:r>
            <a:r>
              <a:rPr lang="en-US" sz="2000" dirty="0" smtClean="0">
                <a:latin typeface="Arial" pitchFamily="34" charset="0"/>
                <a:cs typeface="Arial" pitchFamily="34" charset="0"/>
              </a:rPr>
              <a:t>have </a:t>
            </a:r>
          </a:p>
          <a:p>
            <a:pPr marL="0" indent="0">
              <a:buNone/>
            </a:pPr>
            <a:endParaRPr lang="en-US" dirty="0" smtClean="0"/>
          </a:p>
          <a:p>
            <a:pPr marL="0" indent="0">
              <a:buNone/>
            </a:pPr>
            <a:endParaRPr lang="en-US" sz="800" dirty="0">
              <a:solidFill>
                <a:srgbClr val="231F20"/>
              </a:solidFill>
              <a:latin typeface="Times New Roman"/>
            </a:endParaRPr>
          </a:p>
          <a:p>
            <a:pPr marL="0" indent="0">
              <a:buNone/>
            </a:pPr>
            <a:endParaRPr lang="en-US" dirty="0"/>
          </a:p>
          <a:p>
            <a:endParaRPr lang="en-US" dirty="0"/>
          </a:p>
          <a:p>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62650" y="5486400"/>
            <a:ext cx="971550" cy="238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0724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3916837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b="1" dirty="0" smtClean="0">
                <a:latin typeface="Arial" pitchFamily="34" charset="0"/>
                <a:cs typeface="Arial" pitchFamily="34" charset="0"/>
              </a:rPr>
              <a:t>Assumptions…</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76200" y="990600"/>
            <a:ext cx="9067800" cy="5410200"/>
          </a:xfrm>
        </p:spPr>
        <p:txBody>
          <a:bodyPr>
            <a:normAutofit/>
          </a:bodyPr>
          <a:lstStyle/>
          <a:p>
            <a:pPr marL="0" indent="0">
              <a:lnSpc>
                <a:spcPct val="150000"/>
              </a:lnSpc>
              <a:buNone/>
            </a:pPr>
            <a:r>
              <a:rPr lang="en-US" sz="2400" b="1" dirty="0" smtClean="0">
                <a:latin typeface="Arial" pitchFamily="34" charset="0"/>
                <a:cs typeface="Arial" pitchFamily="34" charset="0"/>
              </a:rPr>
              <a:t>4-</a:t>
            </a:r>
            <a:r>
              <a:rPr lang="en-US" sz="2400" dirty="0" smtClean="0">
                <a:latin typeface="Arial" pitchFamily="34" charset="0"/>
                <a:cs typeface="Arial" pitchFamily="34" charset="0"/>
              </a:rPr>
              <a:t> </a:t>
            </a:r>
            <a:r>
              <a:rPr lang="en-US" sz="2400" b="1" i="1" dirty="0" smtClean="0">
                <a:latin typeface="Arial" pitchFamily="34" charset="0"/>
                <a:cs typeface="Arial" pitchFamily="34" charset="0"/>
              </a:rPr>
              <a:t>Homoscedasticity</a:t>
            </a:r>
            <a:r>
              <a:rPr lang="en-US" sz="2400" b="1" dirty="0" smtClean="0">
                <a:latin typeface="Arial" pitchFamily="34" charset="0"/>
                <a:cs typeface="Arial" pitchFamily="34" charset="0"/>
              </a:rPr>
              <a:t> or equal variance of error term.</a:t>
            </a:r>
          </a:p>
          <a:p>
            <a:pPr marL="0" indent="0">
              <a:lnSpc>
                <a:spcPct val="150000"/>
              </a:lnSpc>
              <a:buNone/>
            </a:pPr>
            <a:r>
              <a:rPr lang="en-US" sz="2400" dirty="0" smtClean="0">
                <a:latin typeface="Arial" pitchFamily="34" charset="0"/>
                <a:cs typeface="Arial" pitchFamily="34" charset="0"/>
              </a:rPr>
              <a:t>Given </a:t>
            </a:r>
            <a:r>
              <a:rPr lang="en-US" sz="2400" dirty="0">
                <a:latin typeface="Arial" pitchFamily="34" charset="0"/>
                <a:cs typeface="Arial" pitchFamily="34" charset="0"/>
              </a:rPr>
              <a:t>the value of X, the </a:t>
            </a:r>
            <a:r>
              <a:rPr lang="en-US" sz="2400" dirty="0" smtClean="0">
                <a:latin typeface="Arial" pitchFamily="34" charset="0"/>
                <a:cs typeface="Arial" pitchFamily="34" charset="0"/>
              </a:rPr>
              <a:t>variance of </a:t>
            </a:r>
            <a:r>
              <a:rPr lang="en-US" sz="2400" dirty="0" err="1">
                <a:latin typeface="Arial" pitchFamily="34" charset="0"/>
                <a:cs typeface="Arial" pitchFamily="34" charset="0"/>
              </a:rPr>
              <a:t>U</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is </a:t>
            </a:r>
            <a:r>
              <a:rPr lang="en-US" sz="2400" dirty="0">
                <a:latin typeface="Arial" pitchFamily="34" charset="0"/>
                <a:cs typeface="Arial" pitchFamily="34" charset="0"/>
              </a:rPr>
              <a:t>the same for all observations. That is, the conditional variances of </a:t>
            </a:r>
            <a:r>
              <a:rPr lang="en-US" sz="2400" dirty="0" err="1" smtClean="0">
                <a:latin typeface="Arial" pitchFamily="34" charset="0"/>
                <a:cs typeface="Arial" pitchFamily="34" charset="0"/>
              </a:rPr>
              <a:t>Ui</a:t>
            </a:r>
            <a:r>
              <a:rPr lang="en-US" sz="2400" dirty="0" smtClean="0">
                <a:latin typeface="Arial" pitchFamily="34" charset="0"/>
                <a:cs typeface="Arial" pitchFamily="34" charset="0"/>
              </a:rPr>
              <a:t> are identical. Symbolically, </a:t>
            </a:r>
            <a:endParaRPr lang="en-US" sz="2400" dirty="0">
              <a:latin typeface="Arial" pitchFamily="34" charset="0"/>
              <a:cs typeface="Arial" pitchFamily="34" charset="0"/>
            </a:endParaRPr>
          </a:p>
          <a:p>
            <a:pPr marL="0" indent="0">
              <a:buNone/>
            </a:pPr>
            <a:endParaRPr lang="en-US" dirty="0"/>
          </a:p>
          <a:p>
            <a:pPr marL="0" indent="0">
              <a:buNone/>
            </a:pPr>
            <a:r>
              <a:rPr lang="en-US" dirty="0" smtClean="0"/>
              <a:t> </a:t>
            </a:r>
          </a:p>
          <a:p>
            <a:pPr marL="0" indent="0">
              <a:buNone/>
            </a:pPr>
            <a:endParaRPr lang="en-US" dirty="0"/>
          </a:p>
          <a:p>
            <a:pPr marL="0" indent="0">
              <a:buNone/>
            </a:pPr>
            <a:endParaRPr lang="en-US" dirty="0" smtClean="0"/>
          </a:p>
          <a:p>
            <a:pPr marL="0" indent="0">
              <a:buNone/>
            </a:pPr>
            <a:endParaRPr lang="en-US"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29200" y="3352800"/>
            <a:ext cx="2514600" cy="800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21518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latin typeface="Arial" pitchFamily="34" charset="0"/>
                <a:cs typeface="Arial" pitchFamily="34" charset="0"/>
              </a:rPr>
              <a:t>Assumptions…</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0" y="914400"/>
            <a:ext cx="9144000" cy="5943600"/>
          </a:xfrm>
        </p:spPr>
        <p:txBody>
          <a:bodyPr>
            <a:normAutofit/>
          </a:bodyPr>
          <a:lstStyle/>
          <a:p>
            <a:pPr marL="0" indent="0">
              <a:lnSpc>
                <a:spcPct val="150000"/>
              </a:lnSpc>
              <a:buNone/>
            </a:pPr>
            <a:r>
              <a:rPr lang="en-US" sz="2400" b="1" dirty="0" smtClean="0">
                <a:latin typeface="Arial" pitchFamily="34" charset="0"/>
                <a:cs typeface="Arial" pitchFamily="34" charset="0"/>
              </a:rPr>
              <a:t>5- No </a:t>
            </a:r>
            <a:r>
              <a:rPr lang="en-US" sz="2400" b="1" dirty="0">
                <a:latin typeface="Arial" pitchFamily="34" charset="0"/>
                <a:cs typeface="Arial" pitchFamily="34" charset="0"/>
              </a:rPr>
              <a:t>autocorrelation between the disturbances.</a:t>
            </a:r>
            <a:r>
              <a:rPr lang="en-US" sz="2400" dirty="0">
                <a:latin typeface="Arial" pitchFamily="34" charset="0"/>
                <a:cs typeface="Arial" pitchFamily="34" charset="0"/>
              </a:rPr>
              <a:t> </a:t>
            </a:r>
            <a:r>
              <a:rPr lang="en-US" sz="2400" dirty="0" smtClean="0">
                <a:latin typeface="Arial" pitchFamily="34" charset="0"/>
                <a:cs typeface="Arial" pitchFamily="34" charset="0"/>
              </a:rPr>
              <a:t> Given </a:t>
            </a:r>
            <a:r>
              <a:rPr lang="en-US" sz="2400" dirty="0">
                <a:latin typeface="Arial" pitchFamily="34" charset="0"/>
                <a:cs typeface="Arial" pitchFamily="34" charset="0"/>
              </a:rPr>
              <a:t>any two X </a:t>
            </a:r>
            <a:r>
              <a:rPr lang="en-US" sz="2400" dirty="0" smtClean="0">
                <a:latin typeface="Arial" pitchFamily="34" charset="0"/>
                <a:cs typeface="Arial" pitchFamily="34" charset="0"/>
              </a:rPr>
              <a:t>values, Xi and </a:t>
            </a:r>
            <a:r>
              <a:rPr lang="en-US" sz="2400" dirty="0" err="1" smtClean="0">
                <a:latin typeface="Arial" pitchFamily="34" charset="0"/>
                <a:cs typeface="Arial" pitchFamily="34" charset="0"/>
              </a:rPr>
              <a:t>Xj</a:t>
            </a:r>
            <a:r>
              <a:rPr lang="en-US" sz="2400" dirty="0" smtClean="0">
                <a:latin typeface="Arial" pitchFamily="34" charset="0"/>
                <a:cs typeface="Arial" pitchFamily="34" charset="0"/>
              </a:rPr>
              <a:t> (i not equal to j </a:t>
            </a:r>
            <a:r>
              <a:rPr lang="en-US" sz="2400" dirty="0">
                <a:latin typeface="Arial" pitchFamily="34" charset="0"/>
                <a:cs typeface="Arial" pitchFamily="34" charset="0"/>
              </a:rPr>
              <a:t>), the correlation between any two </a:t>
            </a:r>
            <a:r>
              <a:rPr lang="en-US" sz="2400" dirty="0" err="1" smtClean="0">
                <a:latin typeface="Arial" pitchFamily="34" charset="0"/>
                <a:cs typeface="Arial" pitchFamily="34" charset="0"/>
              </a:rPr>
              <a:t>Ui</a:t>
            </a:r>
            <a:r>
              <a:rPr lang="en-US" sz="2400" dirty="0" smtClean="0">
                <a:latin typeface="Arial" pitchFamily="34" charset="0"/>
                <a:cs typeface="Arial" pitchFamily="34" charset="0"/>
              </a:rPr>
              <a:t> and </a:t>
            </a:r>
            <a:r>
              <a:rPr lang="en-US" sz="2400" dirty="0" err="1" smtClean="0">
                <a:latin typeface="Arial" pitchFamily="34" charset="0"/>
                <a:cs typeface="Arial" pitchFamily="34" charset="0"/>
              </a:rPr>
              <a:t>Uj</a:t>
            </a:r>
            <a:r>
              <a:rPr lang="en-US" sz="2400" dirty="0" smtClean="0">
                <a:latin typeface="Arial" pitchFamily="34" charset="0"/>
                <a:cs typeface="Arial" pitchFamily="34" charset="0"/>
              </a:rPr>
              <a:t> </a:t>
            </a:r>
            <a:r>
              <a:rPr lang="en-US" sz="2400" dirty="0">
                <a:latin typeface="Arial" pitchFamily="34" charset="0"/>
                <a:cs typeface="Arial" pitchFamily="34" charset="0"/>
              </a:rPr>
              <a:t>is zero. Symbolically</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p>
            <a:pPr marL="0" indent="0">
              <a:buNone/>
            </a:pPr>
            <a:endParaRPr lang="en-US" dirty="0" smtClean="0"/>
          </a:p>
          <a:p>
            <a:pPr marL="0" indent="0">
              <a:buNone/>
            </a:pPr>
            <a:endParaRPr lang="en-US" b="1" dirty="0" smtClean="0"/>
          </a:p>
          <a:p>
            <a:pPr marL="0" indent="0">
              <a:buNone/>
            </a:pPr>
            <a:r>
              <a:rPr lang="en-US" sz="2000" b="1" dirty="0" smtClean="0">
                <a:latin typeface="Arial" pitchFamily="34" charset="0"/>
                <a:cs typeface="Arial" pitchFamily="34" charset="0"/>
              </a:rPr>
              <a:t>6- </a:t>
            </a:r>
            <a:r>
              <a:rPr lang="en-US" sz="2000" b="1" dirty="0">
                <a:latin typeface="Arial" pitchFamily="34" charset="0"/>
                <a:cs typeface="Arial" pitchFamily="34" charset="0"/>
              </a:rPr>
              <a:t>Zero covariance between </a:t>
            </a:r>
            <a:r>
              <a:rPr lang="en-US" sz="2000" dirty="0" err="1" smtClean="0">
                <a:latin typeface="Arial" pitchFamily="34" charset="0"/>
                <a:cs typeface="Arial" pitchFamily="34" charset="0"/>
              </a:rPr>
              <a:t>Ui</a:t>
            </a:r>
            <a:r>
              <a:rPr lang="en-US" sz="2000" dirty="0" smtClean="0">
                <a:latin typeface="Arial" pitchFamily="34" charset="0"/>
                <a:cs typeface="Arial" pitchFamily="34" charset="0"/>
              </a:rPr>
              <a:t> and Xi ,  </a:t>
            </a:r>
          </a:p>
          <a:p>
            <a:pPr marL="0" indent="0">
              <a:buNone/>
            </a:pPr>
            <a:r>
              <a:rPr lang="en-US" sz="2000" dirty="0">
                <a:latin typeface="Arial" pitchFamily="34" charset="0"/>
                <a:cs typeface="Arial" pitchFamily="34" charset="0"/>
              </a:rPr>
              <a:t> </a:t>
            </a:r>
            <a:r>
              <a:rPr lang="en-US" sz="2000" dirty="0" smtClean="0">
                <a:latin typeface="Arial" pitchFamily="34" charset="0"/>
                <a:cs typeface="Arial" pitchFamily="34" charset="0"/>
              </a:rPr>
              <a:t>                                                        E(</a:t>
            </a:r>
            <a:r>
              <a:rPr lang="en-US" sz="2000" dirty="0" err="1" smtClean="0">
                <a:latin typeface="Arial" pitchFamily="34" charset="0"/>
                <a:cs typeface="Arial" pitchFamily="34" charset="0"/>
              </a:rPr>
              <a:t>Ui</a:t>
            </a:r>
            <a:r>
              <a:rPr lang="en-US" sz="2000" dirty="0" smtClean="0">
                <a:latin typeface="Arial" pitchFamily="34" charset="0"/>
                <a:cs typeface="Arial" pitchFamily="34" charset="0"/>
              </a:rPr>
              <a:t>, Xi) </a:t>
            </a:r>
            <a:r>
              <a:rPr lang="en-US" sz="2000" dirty="0">
                <a:latin typeface="Arial" pitchFamily="34" charset="0"/>
                <a:cs typeface="Arial" pitchFamily="34" charset="0"/>
              </a:rPr>
              <a:t>= 0</a:t>
            </a:r>
            <a:r>
              <a:rPr lang="en-US" dirty="0" smtClean="0">
                <a:latin typeface="Arial" pitchFamily="34" charset="0"/>
                <a:cs typeface="Arial" pitchFamily="34" charset="0"/>
              </a:rPr>
              <a:t>.</a:t>
            </a:r>
          </a:p>
          <a:p>
            <a:pPr marL="0" indent="0">
              <a:buNone/>
            </a:pPr>
            <a:endParaRPr lang="en-US" dirty="0"/>
          </a:p>
          <a:p>
            <a:pPr marL="0" indent="0">
              <a:buNone/>
            </a:pPr>
            <a:endParaRPr lang="en-US" dirty="0" smtClean="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57625" y="2781300"/>
            <a:ext cx="3990975" cy="876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32875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3139787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latin typeface="Arial" pitchFamily="34" charset="0"/>
                <a:cs typeface="Arial" pitchFamily="34" charset="0"/>
              </a:rPr>
              <a:t>Assumptions….</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0" y="533400"/>
            <a:ext cx="9067800" cy="6019800"/>
          </a:xfrm>
        </p:spPr>
        <p:txBody>
          <a:bodyPr>
            <a:normAutofit fontScale="92500"/>
          </a:bodyPr>
          <a:lstStyle/>
          <a:p>
            <a:pPr marL="0" indent="0">
              <a:lnSpc>
                <a:spcPct val="200000"/>
              </a:lnSpc>
              <a:buNone/>
            </a:pPr>
            <a:r>
              <a:rPr lang="en-US" sz="2400" dirty="0" smtClean="0">
                <a:latin typeface="Arial" pitchFamily="34" charset="0"/>
                <a:cs typeface="Arial" pitchFamily="34" charset="0"/>
              </a:rPr>
              <a:t>7- </a:t>
            </a:r>
            <a:r>
              <a:rPr lang="en-US" sz="2400" b="1" dirty="0">
                <a:latin typeface="Arial" pitchFamily="34" charset="0"/>
                <a:cs typeface="Arial" pitchFamily="34" charset="0"/>
              </a:rPr>
              <a:t>The number of observations </a:t>
            </a:r>
            <a:r>
              <a:rPr lang="en-US" sz="2400" dirty="0">
                <a:latin typeface="Arial" pitchFamily="34" charset="0"/>
                <a:cs typeface="Arial" pitchFamily="34" charset="0"/>
              </a:rPr>
              <a:t>n must be greater than the number </a:t>
            </a:r>
            <a:r>
              <a:rPr lang="en-US" sz="2400" dirty="0" smtClean="0">
                <a:latin typeface="Arial" pitchFamily="34" charset="0"/>
                <a:cs typeface="Arial" pitchFamily="34" charset="0"/>
              </a:rPr>
              <a:t>of parameters </a:t>
            </a:r>
            <a:r>
              <a:rPr lang="en-US" sz="2400" dirty="0">
                <a:latin typeface="Arial" pitchFamily="34" charset="0"/>
                <a:cs typeface="Arial" pitchFamily="34" charset="0"/>
              </a:rPr>
              <a:t>to be estimated. </a:t>
            </a:r>
            <a:endParaRPr lang="en-US" sz="2400" dirty="0" smtClean="0">
              <a:latin typeface="Arial" pitchFamily="34" charset="0"/>
              <a:cs typeface="Arial" pitchFamily="34" charset="0"/>
            </a:endParaRPr>
          </a:p>
          <a:p>
            <a:pPr marL="0" indent="0">
              <a:lnSpc>
                <a:spcPct val="200000"/>
              </a:lnSpc>
              <a:buNone/>
            </a:pPr>
            <a:r>
              <a:rPr lang="en-US" sz="2400" dirty="0">
                <a:latin typeface="Arial" pitchFamily="34" charset="0"/>
                <a:cs typeface="Arial" pitchFamily="34" charset="0"/>
              </a:rPr>
              <a:t>8- </a:t>
            </a:r>
            <a:r>
              <a:rPr lang="en-US" sz="2400" b="1" dirty="0">
                <a:latin typeface="Arial" pitchFamily="34" charset="0"/>
                <a:cs typeface="Arial" pitchFamily="34" charset="0"/>
              </a:rPr>
              <a:t>The X values in a given</a:t>
            </a:r>
            <a:r>
              <a:rPr lang="en-US" sz="2400" dirty="0">
                <a:latin typeface="Arial" pitchFamily="34" charset="0"/>
                <a:cs typeface="Arial" pitchFamily="34" charset="0"/>
              </a:rPr>
              <a:t> sample must not all be </a:t>
            </a:r>
            <a:r>
              <a:rPr lang="en-US" sz="2400" dirty="0" smtClean="0">
                <a:latin typeface="Arial" pitchFamily="34" charset="0"/>
                <a:cs typeface="Arial" pitchFamily="34" charset="0"/>
              </a:rPr>
              <a:t>the same</a:t>
            </a:r>
            <a:r>
              <a:rPr lang="en-US" sz="2400" dirty="0">
                <a:latin typeface="Arial" pitchFamily="34" charset="0"/>
                <a:cs typeface="Arial" pitchFamily="34" charset="0"/>
              </a:rPr>
              <a:t>. </a:t>
            </a:r>
            <a:r>
              <a:rPr lang="en-US" sz="2400" dirty="0">
                <a:solidFill>
                  <a:srgbClr val="FF0000"/>
                </a:solidFill>
                <a:latin typeface="Arial" pitchFamily="34" charset="0"/>
                <a:cs typeface="Arial" pitchFamily="34" charset="0"/>
              </a:rPr>
              <a:t>Technically, </a:t>
            </a:r>
            <a:r>
              <a:rPr lang="en-US" sz="2400" dirty="0" err="1" smtClean="0">
                <a:solidFill>
                  <a:srgbClr val="FF0000"/>
                </a:solidFill>
                <a:latin typeface="Arial" pitchFamily="34" charset="0"/>
                <a:cs typeface="Arial" pitchFamily="34" charset="0"/>
              </a:rPr>
              <a:t>Var</a:t>
            </a:r>
            <a:r>
              <a:rPr lang="en-US" sz="2400" dirty="0" smtClean="0">
                <a:solidFill>
                  <a:srgbClr val="FF0000"/>
                </a:solidFill>
                <a:latin typeface="Arial" pitchFamily="34" charset="0"/>
                <a:cs typeface="Arial" pitchFamily="34" charset="0"/>
              </a:rPr>
              <a:t> (</a:t>
            </a:r>
            <a:r>
              <a:rPr lang="en-US" sz="2400" dirty="0">
                <a:solidFill>
                  <a:srgbClr val="FF0000"/>
                </a:solidFill>
                <a:latin typeface="Arial" pitchFamily="34" charset="0"/>
                <a:cs typeface="Arial" pitchFamily="34" charset="0"/>
              </a:rPr>
              <a:t>X) must be a ﬁnite positive number</a:t>
            </a:r>
            <a:r>
              <a:rPr lang="en-US" sz="2400" dirty="0" smtClean="0">
                <a:solidFill>
                  <a:srgbClr val="FF0000"/>
                </a:solidFill>
                <a:latin typeface="Arial" pitchFamily="34" charset="0"/>
                <a:cs typeface="Arial" pitchFamily="34" charset="0"/>
              </a:rPr>
              <a:t>.</a:t>
            </a:r>
          </a:p>
          <a:p>
            <a:pPr marL="0" indent="0">
              <a:lnSpc>
                <a:spcPct val="200000"/>
              </a:lnSpc>
              <a:buNone/>
            </a:pPr>
            <a:r>
              <a:rPr lang="en-US" sz="2400" dirty="0">
                <a:latin typeface="Arial" pitchFamily="34" charset="0"/>
                <a:cs typeface="Arial" pitchFamily="34" charset="0"/>
              </a:rPr>
              <a:t>9-</a:t>
            </a:r>
            <a:r>
              <a:rPr lang="en-US" sz="2400" b="1" dirty="0">
                <a:latin typeface="Arial" pitchFamily="34" charset="0"/>
                <a:cs typeface="Arial" pitchFamily="34" charset="0"/>
              </a:rPr>
              <a:t>The regression model is correctly speciﬁed. </a:t>
            </a:r>
            <a:r>
              <a:rPr lang="en-US" sz="2400" dirty="0">
                <a:latin typeface="Arial" pitchFamily="34" charset="0"/>
                <a:cs typeface="Arial" pitchFamily="34" charset="0"/>
              </a:rPr>
              <a:t>Alternatively, there is </a:t>
            </a:r>
            <a:r>
              <a:rPr lang="en-US" sz="2400" dirty="0" smtClean="0">
                <a:latin typeface="Arial" pitchFamily="34" charset="0"/>
                <a:cs typeface="Arial" pitchFamily="34" charset="0"/>
              </a:rPr>
              <a:t>no speciﬁcation </a:t>
            </a:r>
            <a:r>
              <a:rPr lang="en-US" sz="2400" dirty="0">
                <a:latin typeface="Arial" pitchFamily="34" charset="0"/>
                <a:cs typeface="Arial" pitchFamily="34" charset="0"/>
              </a:rPr>
              <a:t>bias or error in the model used in empirical analysis</a:t>
            </a:r>
            <a:r>
              <a:rPr lang="en-US" sz="2400" dirty="0" smtClean="0">
                <a:latin typeface="Arial" pitchFamily="34" charset="0"/>
                <a:cs typeface="Arial" pitchFamily="34" charset="0"/>
              </a:rPr>
              <a:t>.</a:t>
            </a:r>
          </a:p>
          <a:p>
            <a:pPr marL="0" indent="0">
              <a:lnSpc>
                <a:spcPct val="200000"/>
              </a:lnSpc>
              <a:buNone/>
            </a:pPr>
            <a:r>
              <a:rPr lang="en-US" sz="2400" dirty="0" smtClean="0">
                <a:latin typeface="Arial" pitchFamily="34" charset="0"/>
                <a:cs typeface="Arial" pitchFamily="34" charset="0"/>
              </a:rPr>
              <a:t>10- </a:t>
            </a:r>
            <a:r>
              <a:rPr lang="en-US" sz="2400" b="1" dirty="0" smtClean="0">
                <a:latin typeface="Arial" pitchFamily="34" charset="0"/>
                <a:cs typeface="Arial" pitchFamily="34" charset="0"/>
              </a:rPr>
              <a:t>There </a:t>
            </a:r>
            <a:r>
              <a:rPr lang="en-US" sz="2400" b="1" dirty="0">
                <a:latin typeface="Arial" pitchFamily="34" charset="0"/>
                <a:cs typeface="Arial" pitchFamily="34" charset="0"/>
              </a:rPr>
              <a:t>is no perfect </a:t>
            </a:r>
            <a:r>
              <a:rPr lang="en-US" sz="2400" b="1" dirty="0" smtClean="0">
                <a:latin typeface="Arial" pitchFamily="34" charset="0"/>
                <a:cs typeface="Arial" pitchFamily="34" charset="0"/>
              </a:rPr>
              <a:t>Multicollinearity.</a:t>
            </a:r>
            <a:r>
              <a:rPr lang="en-US" sz="2400" dirty="0" smtClean="0">
                <a:latin typeface="Arial" pitchFamily="34" charset="0"/>
                <a:cs typeface="Arial" pitchFamily="34" charset="0"/>
              </a:rPr>
              <a:t> </a:t>
            </a:r>
            <a:r>
              <a:rPr lang="en-US" sz="2400" dirty="0">
                <a:latin typeface="Arial" pitchFamily="34" charset="0"/>
                <a:cs typeface="Arial" pitchFamily="34" charset="0"/>
              </a:rPr>
              <a:t>That is, there are no perfect </a:t>
            </a:r>
            <a:r>
              <a:rPr lang="en-US" sz="2400" dirty="0" smtClean="0">
                <a:latin typeface="Arial" pitchFamily="34" charset="0"/>
                <a:cs typeface="Arial" pitchFamily="34" charset="0"/>
              </a:rPr>
              <a:t>linear relationships </a:t>
            </a:r>
            <a:r>
              <a:rPr lang="en-US" sz="2400" dirty="0">
                <a:latin typeface="Arial" pitchFamily="34" charset="0"/>
                <a:cs typeface="Arial" pitchFamily="34" charset="0"/>
              </a:rPr>
              <a:t>among the explanatory variables. </a:t>
            </a:r>
          </a:p>
        </p:txBody>
      </p:sp>
    </p:spTree>
    <p:extLst>
      <p:ext uri="{BB962C8B-B14F-4D97-AF65-F5344CB8AC3E}">
        <p14:creationId xmlns:p14="http://schemas.microsoft.com/office/powerpoint/2010/main" xmlns="" val="4111798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500400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latin typeface="Arial" pitchFamily="34" charset="0"/>
                <a:cs typeface="Arial" pitchFamily="34" charset="0"/>
              </a:rPr>
              <a:t>Are these assumption realistic?</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76200" y="914400"/>
            <a:ext cx="9067800" cy="5867400"/>
          </a:xfrm>
        </p:spPr>
        <p:txBody>
          <a:bodyPr>
            <a:normAutofit fontScale="92500"/>
          </a:bodyPr>
          <a:lstStyle/>
          <a:p>
            <a:pPr>
              <a:lnSpc>
                <a:spcPct val="200000"/>
              </a:lnSpc>
              <a:buFont typeface="Wingdings" pitchFamily="2" charset="2"/>
              <a:buChar char="Ø"/>
            </a:pPr>
            <a:r>
              <a:rPr lang="en-US" sz="2200" dirty="0" smtClean="0">
                <a:latin typeface="Arial" pitchFamily="34" charset="0"/>
                <a:cs typeface="Arial" pitchFamily="34" charset="0"/>
              </a:rPr>
              <a:t>It is worth million $ and old age question in the philosophy of science. </a:t>
            </a:r>
          </a:p>
          <a:p>
            <a:pPr>
              <a:lnSpc>
                <a:spcPct val="200000"/>
              </a:lnSpc>
              <a:buFont typeface="Wingdings" pitchFamily="2" charset="2"/>
              <a:buChar char="Ø"/>
            </a:pPr>
            <a:r>
              <a:rPr lang="en-US" sz="2200" dirty="0" smtClean="0">
                <a:latin typeface="Arial" pitchFamily="34" charset="0"/>
                <a:cs typeface="Arial" pitchFamily="34" charset="0"/>
              </a:rPr>
              <a:t>Some argue that reality does not matter it is the prediction that is made.</a:t>
            </a:r>
          </a:p>
          <a:p>
            <a:pPr>
              <a:lnSpc>
                <a:spcPct val="200000"/>
              </a:lnSpc>
              <a:buFont typeface="Wingdings" pitchFamily="2" charset="2"/>
              <a:buChar char="Ø"/>
            </a:pPr>
            <a:r>
              <a:rPr lang="en-US" sz="2200" dirty="0" smtClean="0">
                <a:latin typeface="Arial" pitchFamily="34" charset="0"/>
                <a:cs typeface="Arial" pitchFamily="34" charset="0"/>
              </a:rPr>
              <a:t>Assumptions help to build theory.</a:t>
            </a:r>
          </a:p>
          <a:p>
            <a:pPr>
              <a:lnSpc>
                <a:spcPct val="200000"/>
              </a:lnSpc>
              <a:buFont typeface="Wingdings" pitchFamily="2" charset="2"/>
              <a:buChar char="Ø"/>
            </a:pPr>
            <a:r>
              <a:rPr lang="en-US" sz="2200" dirty="0" smtClean="0">
                <a:latin typeface="Arial" pitchFamily="34" charset="0"/>
                <a:cs typeface="Arial" pitchFamily="34" charset="0"/>
              </a:rPr>
              <a:t>It make the understanding simple.</a:t>
            </a:r>
          </a:p>
          <a:p>
            <a:pPr>
              <a:lnSpc>
                <a:spcPct val="200000"/>
              </a:lnSpc>
              <a:buFont typeface="Wingdings" pitchFamily="2" charset="2"/>
              <a:buChar char="Ø"/>
            </a:pPr>
            <a:r>
              <a:rPr lang="en-US" sz="2200" dirty="0" smtClean="0">
                <a:latin typeface="Arial" pitchFamily="34" charset="0"/>
                <a:cs typeface="Arial" pitchFamily="34" charset="0"/>
              </a:rPr>
              <a:t>Latter we can check what happens if these assumption are not maintained. </a:t>
            </a:r>
          </a:p>
          <a:p>
            <a:pPr>
              <a:lnSpc>
                <a:spcPct val="200000"/>
              </a:lnSpc>
              <a:buFont typeface="Wingdings" pitchFamily="2" charset="2"/>
              <a:buChar char="Ø"/>
            </a:pPr>
            <a:r>
              <a:rPr lang="en-US" sz="2200" dirty="0" smtClean="0">
                <a:latin typeface="Arial" pitchFamily="34" charset="0"/>
                <a:cs typeface="Arial" pitchFamily="34" charset="0"/>
              </a:rPr>
              <a:t>All theories are based on some assumption.</a:t>
            </a:r>
          </a:p>
          <a:p>
            <a:pPr>
              <a:lnSpc>
                <a:spcPct val="200000"/>
              </a:lnSpc>
              <a:buFont typeface="Wingdings" pitchFamily="2" charset="2"/>
              <a:buChar char="Ø"/>
            </a:pPr>
            <a:r>
              <a:rPr lang="en-US" sz="2200" dirty="0" smtClean="0">
                <a:latin typeface="Arial" pitchFamily="34" charset="0"/>
                <a:cs typeface="Arial" pitchFamily="34" charset="0"/>
              </a:rPr>
              <a:t>Researcher must aware of these assumptions. </a:t>
            </a:r>
          </a:p>
          <a:p>
            <a:endParaRPr lang="en-US" dirty="0"/>
          </a:p>
        </p:txBody>
      </p:sp>
    </p:spTree>
    <p:extLst>
      <p:ext uri="{BB962C8B-B14F-4D97-AF65-F5344CB8AC3E}">
        <p14:creationId xmlns:p14="http://schemas.microsoft.com/office/powerpoint/2010/main" xmlns="" val="39668444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9372600" cy="563562"/>
          </a:xfrm>
        </p:spPr>
        <p:txBody>
          <a:bodyPr>
            <a:normAutofit/>
          </a:bodyPr>
          <a:lstStyle/>
          <a:p>
            <a:r>
              <a:rPr lang="en-US" sz="2800" b="1" dirty="0" smtClean="0">
                <a:latin typeface="Arial" pitchFamily="34" charset="0"/>
                <a:cs typeface="Arial" pitchFamily="34" charset="0"/>
              </a:rPr>
              <a:t>Precision or standard error of OLS estimates.</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0" y="762000"/>
            <a:ext cx="9144000" cy="6096000"/>
          </a:xfrm>
        </p:spPr>
        <p:txBody>
          <a:bodyPr>
            <a:normAutofit lnSpcReduction="10000"/>
          </a:bodyPr>
          <a:lstStyle/>
          <a:p>
            <a:pPr>
              <a:lnSpc>
                <a:spcPct val="150000"/>
              </a:lnSpc>
              <a:buFont typeface="Wingdings" pitchFamily="2" charset="2"/>
              <a:buChar char="Ø"/>
            </a:pPr>
            <a:r>
              <a:rPr lang="en-US" sz="2400" dirty="0" smtClean="0">
                <a:latin typeface="Arial" pitchFamily="34" charset="0"/>
                <a:cs typeface="Arial" pitchFamily="34" charset="0"/>
              </a:rPr>
              <a:t>LSE are the function of the sample data</a:t>
            </a:r>
          </a:p>
          <a:p>
            <a:pPr>
              <a:lnSpc>
                <a:spcPct val="150000"/>
              </a:lnSpc>
              <a:buFont typeface="Wingdings" pitchFamily="2" charset="2"/>
              <a:buChar char="Ø"/>
            </a:pPr>
            <a:r>
              <a:rPr lang="en-US" sz="2400" dirty="0" smtClean="0">
                <a:latin typeface="Arial" pitchFamily="34" charset="0"/>
                <a:cs typeface="Arial" pitchFamily="34" charset="0"/>
              </a:rPr>
              <a:t>Estimates change as data changes from sample to sample.</a:t>
            </a:r>
          </a:p>
          <a:p>
            <a:pPr>
              <a:lnSpc>
                <a:spcPct val="150000"/>
              </a:lnSpc>
              <a:buFont typeface="Wingdings" pitchFamily="2" charset="2"/>
              <a:buChar char="Ø"/>
            </a:pPr>
            <a:r>
              <a:rPr lang="en-US" sz="2400" dirty="0" smtClean="0">
                <a:latin typeface="Arial" pitchFamily="34" charset="0"/>
                <a:cs typeface="Arial" pitchFamily="34" charset="0"/>
              </a:rPr>
              <a:t>Some measure of reliability or precision is needed. </a:t>
            </a:r>
          </a:p>
          <a:p>
            <a:pPr>
              <a:lnSpc>
                <a:spcPct val="150000"/>
              </a:lnSpc>
              <a:buFont typeface="Wingdings" pitchFamily="2" charset="2"/>
              <a:buChar char="Ø"/>
            </a:pPr>
            <a:r>
              <a:rPr lang="en-US" sz="2400" dirty="0" smtClean="0">
                <a:latin typeface="Arial" pitchFamily="34" charset="0"/>
                <a:cs typeface="Arial" pitchFamily="34" charset="0"/>
              </a:rPr>
              <a:t>In statistics precision of estimates is measured by </a:t>
            </a:r>
            <a:r>
              <a:rPr lang="en-US" sz="2400" b="1" dirty="0" smtClean="0">
                <a:latin typeface="Arial" pitchFamily="34" charset="0"/>
                <a:cs typeface="Arial" pitchFamily="34" charset="0"/>
              </a:rPr>
              <a:t>Standard Error. </a:t>
            </a:r>
          </a:p>
          <a:p>
            <a:pPr>
              <a:lnSpc>
                <a:spcPct val="150000"/>
              </a:lnSpc>
              <a:buFont typeface="Wingdings" pitchFamily="2" charset="2"/>
              <a:buChar char="Ø"/>
            </a:pPr>
            <a:r>
              <a:rPr lang="en-US" sz="2400" b="1" dirty="0" smtClean="0">
                <a:latin typeface="Arial" pitchFamily="34" charset="0"/>
                <a:cs typeface="Arial" pitchFamily="34" charset="0"/>
              </a:rPr>
              <a:t>SE </a:t>
            </a:r>
            <a:r>
              <a:rPr lang="en-US" sz="2400" dirty="0" smtClean="0">
                <a:latin typeface="Arial" pitchFamily="34" charset="0"/>
                <a:cs typeface="Arial" pitchFamily="34" charset="0"/>
              </a:rPr>
              <a:t>is nothing but the standard deviation of the sample distribution of the estimator. </a:t>
            </a:r>
          </a:p>
          <a:p>
            <a:pPr>
              <a:lnSpc>
                <a:spcPct val="150000"/>
              </a:lnSpc>
              <a:buFont typeface="Wingdings" pitchFamily="2" charset="2"/>
              <a:buChar char="Ø"/>
            </a:pPr>
            <a:r>
              <a:rPr lang="en-US" sz="2400" dirty="0" smtClean="0">
                <a:latin typeface="Arial" pitchFamily="34" charset="0"/>
                <a:cs typeface="Arial" pitchFamily="34" charset="0"/>
              </a:rPr>
              <a:t>Sampling distribution of an estimator is simply a probability distribution of the estimate- </a:t>
            </a:r>
            <a:r>
              <a:rPr lang="en-US" sz="2400" dirty="0" smtClean="0">
                <a:solidFill>
                  <a:srgbClr val="FF0000"/>
                </a:solidFill>
                <a:latin typeface="Arial" pitchFamily="34" charset="0"/>
                <a:cs typeface="Arial" pitchFamily="34" charset="0"/>
              </a:rPr>
              <a:t>the set of values of the estimator obtained from all possible samples of the same size from a given population.  </a:t>
            </a:r>
          </a:p>
          <a:p>
            <a:pPr marL="0" indent="0">
              <a:buNone/>
            </a:pPr>
            <a:endParaRPr lang="en-US" dirty="0"/>
          </a:p>
        </p:txBody>
      </p:sp>
    </p:spTree>
    <p:extLst>
      <p:ext uri="{BB962C8B-B14F-4D97-AF65-F5344CB8AC3E}">
        <p14:creationId xmlns:p14="http://schemas.microsoft.com/office/powerpoint/2010/main" xmlns="" val="29791115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latin typeface="Arial" pitchFamily="34" charset="0"/>
                <a:cs typeface="Arial" pitchFamily="34" charset="0"/>
              </a:rPr>
              <a:t>Some Formulas to Remember </a:t>
            </a:r>
            <a:endParaRPr lang="en-US" sz="2800" b="1" dirty="0">
              <a:latin typeface="Arial" pitchFamily="34" charset="0"/>
              <a:cs typeface="Arial" pitchFamily="34" charset="0"/>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44142" y="914400"/>
            <a:ext cx="2255716" cy="30787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43338" y="4800600"/>
            <a:ext cx="1457325"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736290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a:xfrm>
                <a:off x="152400" y="274638"/>
                <a:ext cx="9220200" cy="563562"/>
              </a:xfrm>
            </p:spPr>
            <p:txBody>
              <a:bodyPr>
                <a:normAutofit fontScale="90000"/>
              </a:bodyPr>
              <a:lstStyle/>
              <a:p>
                <a:r>
                  <a:rPr lang="en-US" sz="3100" b="1" dirty="0" smtClean="0"/>
                  <a:t>Features of </a:t>
                </a:r>
                <a:r>
                  <a:rPr lang="en-US" sz="3100" b="1" dirty="0"/>
                  <a:t>the </a:t>
                </a:r>
                <a:r>
                  <a:rPr lang="en-US" sz="3100" b="1" dirty="0" smtClean="0"/>
                  <a:t>variances </a:t>
                </a:r>
                <a:r>
                  <a:rPr lang="en-US" sz="3100" b="1" dirty="0"/>
                  <a:t>of </a:t>
                </a:r>
                <a14:m>
                  <m:oMath xmlns:m="http://schemas.openxmlformats.org/officeDocument/2006/math">
                    <m:sSub>
                      <m:sSubPr>
                        <m:ctrlPr>
                          <a:rPr lang="en-US" sz="3100" b="1" i="1" smtClean="0">
                            <a:latin typeface="Cambria Math"/>
                          </a:rPr>
                        </m:ctrlPr>
                      </m:sSubPr>
                      <m:e>
                        <m:acc>
                          <m:accPr>
                            <m:chr m:val="̂"/>
                            <m:ctrlPr>
                              <a:rPr lang="en-US" sz="3100" b="1" i="1" smtClean="0">
                                <a:latin typeface="Cambria Math"/>
                              </a:rPr>
                            </m:ctrlPr>
                          </m:accPr>
                          <m:e>
                            <m:r>
                              <a:rPr lang="en-US" sz="3100" b="1" i="1" smtClean="0">
                                <a:latin typeface="Cambria Math"/>
                              </a:rPr>
                              <m:t>𝑩</m:t>
                            </m:r>
                          </m:e>
                        </m:acc>
                      </m:e>
                      <m:sub>
                        <m:r>
                          <a:rPr lang="en-US" sz="3100" b="1" i="1" smtClean="0">
                            <a:latin typeface="Cambria Math"/>
                          </a:rPr>
                          <m:t>𝟏</m:t>
                        </m:r>
                      </m:sub>
                    </m:sSub>
                  </m:oMath>
                </a14:m>
                <a:r>
                  <a:rPr lang="en-US" sz="3100" b="1" dirty="0" smtClean="0"/>
                  <a:t> and </a:t>
                </a:r>
                <a14:m>
                  <m:oMath xmlns:m="http://schemas.openxmlformats.org/officeDocument/2006/math">
                    <m:sSub>
                      <m:sSubPr>
                        <m:ctrlPr>
                          <a:rPr lang="en-US" sz="3100" b="1" i="1">
                            <a:latin typeface="Cambria Math"/>
                          </a:rPr>
                        </m:ctrlPr>
                      </m:sSubPr>
                      <m:e>
                        <m:acc>
                          <m:accPr>
                            <m:chr m:val="̂"/>
                            <m:ctrlPr>
                              <a:rPr lang="en-US" sz="3100" b="1" i="1">
                                <a:latin typeface="Cambria Math"/>
                              </a:rPr>
                            </m:ctrlPr>
                          </m:accPr>
                          <m:e>
                            <m:r>
                              <a:rPr lang="en-US" sz="3100" b="1" i="1">
                                <a:latin typeface="Cambria Math"/>
                              </a:rPr>
                              <m:t>𝑩</m:t>
                            </m:r>
                          </m:e>
                        </m:acc>
                      </m:e>
                      <m:sub>
                        <m:r>
                          <a:rPr lang="en-US" sz="3100" b="1" i="1" smtClean="0">
                            <a:latin typeface="Cambria Math"/>
                          </a:rPr>
                          <m:t>𝟐</m:t>
                        </m:r>
                      </m:sub>
                    </m:sSub>
                  </m:oMath>
                </a14:m>
                <a:endParaRPr lang="en-US" sz="3100" b="1"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152400" y="274638"/>
                <a:ext cx="9220200" cy="563562"/>
              </a:xfrm>
              <a:blipFill rotWithShape="1">
                <a:blip r:embed="rId2" cstate="print"/>
                <a:stretch>
                  <a:fillRect t="-4301" b="-279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0" y="990600"/>
                <a:ext cx="9144000" cy="5943600"/>
              </a:xfrm>
            </p:spPr>
            <p:txBody>
              <a:bodyPr>
                <a:normAutofit fontScale="85000" lnSpcReduction="20000"/>
              </a:bodyPr>
              <a:lstStyle/>
              <a:p>
                <a:pPr>
                  <a:lnSpc>
                    <a:spcPct val="150000"/>
                  </a:lnSpc>
                </a:pPr>
                <a:r>
                  <a:rPr lang="en-US" sz="2600" dirty="0" smtClean="0">
                    <a:latin typeface="Arial" pitchFamily="34" charset="0"/>
                    <a:cs typeface="Arial" pitchFamily="34" charset="0"/>
                  </a:rPr>
                  <a:t>The variance of </a:t>
                </a:r>
                <a14:m>
                  <m:oMath xmlns:m="http://schemas.openxmlformats.org/officeDocument/2006/math">
                    <m:sSub>
                      <m:sSubPr>
                        <m:ctrlPr>
                          <a:rPr lang="en-US" sz="3300" b="1" i="1">
                            <a:solidFill>
                              <a:prstClr val="black"/>
                            </a:solidFill>
                            <a:latin typeface="Cambria Math"/>
                            <a:ea typeface="+mj-ea"/>
                            <a:cs typeface="+mj-cs"/>
                          </a:rPr>
                        </m:ctrlPr>
                      </m:sSubPr>
                      <m:e>
                        <m:acc>
                          <m:accPr>
                            <m:chr m:val="̂"/>
                            <m:ctrlPr>
                              <a:rPr lang="en-US" sz="3300" b="1" i="1">
                                <a:solidFill>
                                  <a:prstClr val="black"/>
                                </a:solidFill>
                                <a:latin typeface="Cambria Math"/>
                                <a:ea typeface="+mj-ea"/>
                                <a:cs typeface="+mj-cs"/>
                              </a:rPr>
                            </m:ctrlPr>
                          </m:accPr>
                          <m:e>
                            <m:r>
                              <a:rPr lang="en-US" sz="3300" b="1" i="1">
                                <a:solidFill>
                                  <a:prstClr val="black"/>
                                </a:solidFill>
                                <a:latin typeface="Cambria Math"/>
                                <a:ea typeface="+mj-ea"/>
                                <a:cs typeface="+mj-cs"/>
                              </a:rPr>
                              <m:t>𝑩</m:t>
                            </m:r>
                          </m:e>
                        </m:acc>
                      </m:e>
                      <m:sub>
                        <m:r>
                          <a:rPr lang="en-US" sz="3300" b="1" i="1">
                            <a:solidFill>
                              <a:prstClr val="black"/>
                            </a:solidFill>
                            <a:latin typeface="Cambria Math"/>
                            <a:ea typeface="+mj-ea"/>
                            <a:cs typeface="+mj-cs"/>
                          </a:rPr>
                          <m:t>𝟐</m:t>
                        </m:r>
                      </m:sub>
                    </m:sSub>
                  </m:oMath>
                </a14:m>
                <a:r>
                  <a:rPr lang="en-US" sz="2600" dirty="0" smtClean="0">
                    <a:latin typeface="Arial" pitchFamily="34" charset="0"/>
                    <a:cs typeface="Arial" pitchFamily="34" charset="0"/>
                  </a:rPr>
                  <a:t>is directly proportional to </a:t>
                </a:r>
                <a14:m>
                  <m:oMath xmlns:m="http://schemas.openxmlformats.org/officeDocument/2006/math">
                    <m:sSup>
                      <m:sSupPr>
                        <m:ctrlPr>
                          <a:rPr lang="en-US" sz="2600" i="1" smtClean="0">
                            <a:latin typeface="Cambria Math"/>
                            <a:cs typeface="Arial" pitchFamily="34" charset="0"/>
                          </a:rPr>
                        </m:ctrlPr>
                      </m:sSupPr>
                      <m:e>
                        <m:r>
                          <m:rPr>
                            <m:nor/>
                          </m:rPr>
                          <a:rPr lang="en-US" sz="2600" i="1" dirty="0">
                            <a:latin typeface="Arial" pitchFamily="34" charset="0"/>
                            <a:cs typeface="Arial" pitchFamily="34" charset="0"/>
                          </a:rPr>
                          <m:t>σ</m:t>
                        </m:r>
                      </m:e>
                      <m:sup>
                        <m:r>
                          <a:rPr lang="en-US" sz="2600" b="0" i="1" smtClean="0">
                            <a:latin typeface="Cambria Math"/>
                            <a:cs typeface="Arial" pitchFamily="34" charset="0"/>
                          </a:rPr>
                          <m:t>2</m:t>
                        </m:r>
                      </m:sup>
                    </m:sSup>
                  </m:oMath>
                </a14:m>
                <a:r>
                  <a:rPr lang="en-US" sz="2600" dirty="0" smtClean="0">
                    <a:latin typeface="Arial" pitchFamily="34" charset="0"/>
                    <a:cs typeface="Arial" pitchFamily="34" charset="0"/>
                  </a:rPr>
                  <a:t> but inversely proportional to </a:t>
                </a:r>
                <a14:m>
                  <m:oMath xmlns:m="http://schemas.openxmlformats.org/officeDocument/2006/math">
                    <m:sSup>
                      <m:sSupPr>
                        <m:ctrlPr>
                          <a:rPr lang="en-US" sz="2600" i="1" smtClean="0">
                            <a:latin typeface="Cambria Math"/>
                            <a:cs typeface="Arial" pitchFamily="34" charset="0"/>
                          </a:rPr>
                        </m:ctrlPr>
                      </m:sSupPr>
                      <m:e>
                        <m:sSub>
                          <m:sSubPr>
                            <m:ctrlPr>
                              <a:rPr lang="en-US" sz="2600" i="1" smtClean="0">
                                <a:latin typeface="Cambria Math"/>
                                <a:cs typeface="Arial" pitchFamily="34" charset="0"/>
                              </a:rPr>
                            </m:ctrlPr>
                          </m:sSubPr>
                          <m:e>
                            <m:r>
                              <a:rPr lang="en-US" sz="2600" b="0" i="1" smtClean="0">
                                <a:latin typeface="Cambria Math"/>
                                <a:cs typeface="Arial" pitchFamily="34" charset="0"/>
                              </a:rPr>
                              <m:t>𝑥</m:t>
                            </m:r>
                          </m:e>
                          <m:sub>
                            <m:r>
                              <a:rPr lang="en-US" sz="2600" b="0" i="1" smtClean="0">
                                <a:latin typeface="Cambria Math"/>
                                <a:cs typeface="Arial" pitchFamily="34" charset="0"/>
                              </a:rPr>
                              <m:t>𝑖</m:t>
                            </m:r>
                          </m:sub>
                        </m:sSub>
                      </m:e>
                      <m:sup>
                        <m:r>
                          <a:rPr lang="en-US" sz="2600" b="0" i="1" smtClean="0">
                            <a:latin typeface="Cambria Math"/>
                            <a:cs typeface="Arial" pitchFamily="34" charset="0"/>
                          </a:rPr>
                          <m:t>2</m:t>
                        </m:r>
                      </m:sup>
                    </m:sSup>
                  </m:oMath>
                </a14:m>
                <a:r>
                  <a:rPr lang="en-US" sz="2600" i="1" dirty="0" smtClean="0">
                    <a:latin typeface="Arial" pitchFamily="34" charset="0"/>
                    <a:cs typeface="Arial" pitchFamily="34" charset="0"/>
                  </a:rPr>
                  <a:t> . </a:t>
                </a:r>
                <a:r>
                  <a:rPr lang="en-US" sz="2600" dirty="0" smtClean="0">
                    <a:latin typeface="Arial" pitchFamily="34" charset="0"/>
                    <a:cs typeface="Arial" pitchFamily="34" charset="0"/>
                  </a:rPr>
                  <a:t>That is, </a:t>
                </a:r>
                <a:r>
                  <a:rPr lang="en-US" sz="2600" dirty="0" smtClean="0">
                    <a:solidFill>
                      <a:srgbClr val="FF0000"/>
                    </a:solidFill>
                    <a:latin typeface="Arial" pitchFamily="34" charset="0"/>
                    <a:cs typeface="Arial" pitchFamily="34" charset="0"/>
                  </a:rPr>
                  <a:t>given </a:t>
                </a:r>
                <a14:m>
                  <m:oMath xmlns:m="http://schemas.openxmlformats.org/officeDocument/2006/math">
                    <m:sSup>
                      <m:sSupPr>
                        <m:ctrlPr>
                          <a:rPr lang="en-US" sz="2600" i="1">
                            <a:latin typeface="Cambria Math"/>
                            <a:cs typeface="Arial" pitchFamily="34" charset="0"/>
                          </a:rPr>
                        </m:ctrlPr>
                      </m:sSupPr>
                      <m:e>
                        <m:r>
                          <m:rPr>
                            <m:nor/>
                          </m:rPr>
                          <a:rPr lang="en-US" sz="2600" i="1" dirty="0">
                            <a:latin typeface="Arial" pitchFamily="34" charset="0"/>
                            <a:cs typeface="Arial" pitchFamily="34" charset="0"/>
                          </a:rPr>
                          <m:t>σ</m:t>
                        </m:r>
                      </m:e>
                      <m:sup>
                        <m:r>
                          <a:rPr lang="en-US" sz="2600" i="1">
                            <a:latin typeface="Cambria Math"/>
                            <a:cs typeface="Arial" pitchFamily="34" charset="0"/>
                          </a:rPr>
                          <m:t>2</m:t>
                        </m:r>
                      </m:sup>
                    </m:sSup>
                    <m:r>
                      <a:rPr lang="en-US" sz="2600" i="1">
                        <a:latin typeface="Cambria Math"/>
                        <a:cs typeface="Arial" pitchFamily="34" charset="0"/>
                      </a:rPr>
                      <m:t> </m:t>
                    </m:r>
                  </m:oMath>
                </a14:m>
                <a:r>
                  <a:rPr lang="en-US" sz="2600" dirty="0" smtClean="0">
                    <a:solidFill>
                      <a:srgbClr val="FF0000"/>
                    </a:solidFill>
                    <a:latin typeface="Arial" pitchFamily="34" charset="0"/>
                    <a:cs typeface="Arial" pitchFamily="34" charset="0"/>
                  </a:rPr>
                  <a:t>the larger the variation in the </a:t>
                </a:r>
                <a:r>
                  <a:rPr lang="en-US" sz="2600" i="1" dirty="0" smtClean="0">
                    <a:solidFill>
                      <a:srgbClr val="FF0000"/>
                    </a:solidFill>
                    <a:latin typeface="Arial" pitchFamily="34" charset="0"/>
                    <a:cs typeface="Arial" pitchFamily="34" charset="0"/>
                  </a:rPr>
                  <a:t>X </a:t>
                </a:r>
                <a:r>
                  <a:rPr lang="en-US" sz="2600" dirty="0" smtClean="0">
                    <a:solidFill>
                      <a:srgbClr val="FF0000"/>
                    </a:solidFill>
                    <a:latin typeface="Arial" pitchFamily="34" charset="0"/>
                    <a:cs typeface="Arial" pitchFamily="34" charset="0"/>
                  </a:rPr>
                  <a:t>values, the smaller the variance of </a:t>
                </a:r>
                <a14:m>
                  <m:oMath xmlns:m="http://schemas.openxmlformats.org/officeDocument/2006/math">
                    <m:sSub>
                      <m:sSubPr>
                        <m:ctrlPr>
                          <a:rPr lang="en-US" sz="2800" b="1" i="1">
                            <a:solidFill>
                              <a:prstClr val="black"/>
                            </a:solidFill>
                            <a:latin typeface="Cambria Math"/>
                          </a:rPr>
                        </m:ctrlPr>
                      </m:sSubPr>
                      <m:e>
                        <m:acc>
                          <m:accPr>
                            <m:chr m:val="̂"/>
                            <m:ctrlPr>
                              <a:rPr lang="en-US" sz="2800" b="1" i="1">
                                <a:solidFill>
                                  <a:prstClr val="black"/>
                                </a:solidFill>
                                <a:latin typeface="Cambria Math"/>
                              </a:rPr>
                            </m:ctrlPr>
                          </m:accPr>
                          <m:e>
                            <m:r>
                              <a:rPr lang="en-US" sz="2800" b="1" i="1">
                                <a:solidFill>
                                  <a:prstClr val="black"/>
                                </a:solidFill>
                                <a:latin typeface="Cambria Math"/>
                              </a:rPr>
                              <m:t>𝑩</m:t>
                            </m:r>
                          </m:e>
                        </m:acc>
                      </m:e>
                      <m:sub>
                        <m:r>
                          <a:rPr lang="en-US" sz="2800" b="1" i="1">
                            <a:solidFill>
                              <a:prstClr val="black"/>
                            </a:solidFill>
                            <a:latin typeface="Cambria Math"/>
                          </a:rPr>
                          <m:t>𝟐</m:t>
                        </m:r>
                      </m:sub>
                    </m:sSub>
                    <m:r>
                      <a:rPr lang="en-US" sz="2800" b="1" i="1">
                        <a:solidFill>
                          <a:prstClr val="black"/>
                        </a:solidFill>
                        <a:latin typeface="Cambria Math"/>
                      </a:rPr>
                      <m:t> </m:t>
                    </m:r>
                  </m:oMath>
                </a14:m>
                <a:r>
                  <a:rPr lang="en-US" sz="2600" dirty="0" smtClean="0">
                    <a:latin typeface="Arial" pitchFamily="34" charset="0"/>
                    <a:cs typeface="Arial" pitchFamily="34" charset="0"/>
                  </a:rPr>
                  <a:t> and hence the greater the precision with which </a:t>
                </a:r>
                <a14:m>
                  <m:oMath xmlns:m="http://schemas.openxmlformats.org/officeDocument/2006/math">
                    <m:sSub>
                      <m:sSubPr>
                        <m:ctrlPr>
                          <a:rPr lang="en-US" sz="2800" b="1" i="1">
                            <a:solidFill>
                              <a:prstClr val="black"/>
                            </a:solidFill>
                            <a:latin typeface="Cambria Math"/>
                          </a:rPr>
                        </m:ctrlPr>
                      </m:sSubPr>
                      <m:e>
                        <m:acc>
                          <m:accPr>
                            <m:chr m:val="̂"/>
                            <m:ctrlPr>
                              <a:rPr lang="en-US" sz="2800" b="1" i="1">
                                <a:solidFill>
                                  <a:prstClr val="black"/>
                                </a:solidFill>
                                <a:latin typeface="Cambria Math"/>
                              </a:rPr>
                            </m:ctrlPr>
                          </m:accPr>
                          <m:e>
                            <m:r>
                              <a:rPr lang="en-US" sz="2800" b="1" i="1">
                                <a:solidFill>
                                  <a:prstClr val="black"/>
                                </a:solidFill>
                                <a:latin typeface="Cambria Math"/>
                              </a:rPr>
                              <m:t>𝑩</m:t>
                            </m:r>
                          </m:e>
                        </m:acc>
                      </m:e>
                      <m:sub>
                        <m:r>
                          <a:rPr lang="en-US" sz="2800" b="1" i="1">
                            <a:solidFill>
                              <a:prstClr val="black"/>
                            </a:solidFill>
                            <a:latin typeface="Cambria Math"/>
                          </a:rPr>
                          <m:t>𝟐</m:t>
                        </m:r>
                      </m:sub>
                    </m:sSub>
                    <m:r>
                      <a:rPr lang="en-US" sz="2800" b="1" i="1">
                        <a:solidFill>
                          <a:prstClr val="black"/>
                        </a:solidFill>
                        <a:latin typeface="Cambria Math"/>
                      </a:rPr>
                      <m:t> </m:t>
                    </m:r>
                  </m:oMath>
                </a14:m>
                <a:r>
                  <a:rPr lang="en-US" sz="2600" dirty="0" smtClean="0">
                    <a:latin typeface="Arial" pitchFamily="34" charset="0"/>
                    <a:cs typeface="Arial" pitchFamily="34" charset="0"/>
                  </a:rPr>
                  <a:t>can be estimated. </a:t>
                </a:r>
              </a:p>
              <a:p>
                <a:pPr>
                  <a:lnSpc>
                    <a:spcPct val="150000"/>
                  </a:lnSpc>
                </a:pPr>
                <a:r>
                  <a:rPr lang="en-US" sz="2600" dirty="0" smtClean="0">
                    <a:latin typeface="Arial" pitchFamily="34" charset="0"/>
                    <a:cs typeface="Arial" pitchFamily="34" charset="0"/>
                  </a:rPr>
                  <a:t>Also, given  </a:t>
                </a:r>
                <a:r>
                  <a:rPr lang="en-US" sz="2600" dirty="0" smtClean="0">
                    <a:solidFill>
                      <a:srgbClr val="FF0000"/>
                    </a:solidFill>
                    <a:latin typeface="Arial" pitchFamily="34" charset="0"/>
                    <a:cs typeface="Arial" pitchFamily="34" charset="0"/>
                  </a:rPr>
                  <a:t>     </a:t>
                </a:r>
                <a:r>
                  <a:rPr lang="en-US" sz="2600" dirty="0" smtClean="0">
                    <a:latin typeface="Arial" pitchFamily="34" charset="0"/>
                    <a:cs typeface="Arial" pitchFamily="34" charset="0"/>
                  </a:rPr>
                  <a:t>the larger the variance of </a:t>
                </a:r>
                <a14:m>
                  <m:oMath xmlns:m="http://schemas.openxmlformats.org/officeDocument/2006/math">
                    <m:sSup>
                      <m:sSupPr>
                        <m:ctrlPr>
                          <a:rPr lang="en-US" sz="2600" i="1">
                            <a:latin typeface="Cambria Math"/>
                            <a:cs typeface="Arial" pitchFamily="34" charset="0"/>
                          </a:rPr>
                        </m:ctrlPr>
                      </m:sSupPr>
                      <m:e>
                        <m:r>
                          <m:rPr>
                            <m:nor/>
                          </m:rPr>
                          <a:rPr lang="en-US" sz="2600" i="1" dirty="0">
                            <a:latin typeface="Arial" pitchFamily="34" charset="0"/>
                            <a:cs typeface="Arial" pitchFamily="34" charset="0"/>
                          </a:rPr>
                          <m:t>σ</m:t>
                        </m:r>
                      </m:e>
                      <m:sup>
                        <m:r>
                          <a:rPr lang="en-US" sz="2600" i="1">
                            <a:latin typeface="Cambria Math"/>
                            <a:cs typeface="Arial" pitchFamily="34" charset="0"/>
                          </a:rPr>
                          <m:t>2</m:t>
                        </m:r>
                      </m:sup>
                    </m:sSup>
                  </m:oMath>
                </a14:m>
                <a:r>
                  <a:rPr lang="en-US" sz="2600" dirty="0" smtClean="0">
                    <a:latin typeface="Arial" pitchFamily="34" charset="0"/>
                    <a:cs typeface="Arial" pitchFamily="34" charset="0"/>
                  </a:rPr>
                  <a:t>, the larger the variance of </a:t>
                </a:r>
                <a14:m>
                  <m:oMath xmlns:m="http://schemas.openxmlformats.org/officeDocument/2006/math">
                    <m:sSub>
                      <m:sSubPr>
                        <m:ctrlPr>
                          <a:rPr lang="en-US" sz="2400" b="1" i="1">
                            <a:solidFill>
                              <a:prstClr val="black"/>
                            </a:solidFill>
                            <a:latin typeface="Cambria Math"/>
                          </a:rPr>
                        </m:ctrlPr>
                      </m:sSubPr>
                      <m:e>
                        <m:acc>
                          <m:accPr>
                            <m:chr m:val="̂"/>
                            <m:ctrlPr>
                              <a:rPr lang="en-US" sz="2400" b="1" i="1">
                                <a:solidFill>
                                  <a:prstClr val="black"/>
                                </a:solidFill>
                                <a:latin typeface="Cambria Math"/>
                              </a:rPr>
                            </m:ctrlPr>
                          </m:accPr>
                          <m:e>
                            <m:r>
                              <a:rPr lang="en-US" sz="2400" b="1" i="1">
                                <a:solidFill>
                                  <a:prstClr val="black"/>
                                </a:solidFill>
                                <a:latin typeface="Cambria Math"/>
                              </a:rPr>
                              <m:t>𝑩</m:t>
                            </m:r>
                          </m:e>
                        </m:acc>
                      </m:e>
                      <m:sub>
                        <m:r>
                          <a:rPr lang="en-US" sz="2400" b="1" i="1">
                            <a:solidFill>
                              <a:prstClr val="black"/>
                            </a:solidFill>
                            <a:latin typeface="Cambria Math"/>
                          </a:rPr>
                          <m:t>𝟐</m:t>
                        </m:r>
                      </m:sub>
                    </m:sSub>
                    <m:r>
                      <a:rPr lang="en-US" sz="2400" b="1" i="1" smtClean="0">
                        <a:solidFill>
                          <a:prstClr val="black"/>
                        </a:solidFill>
                        <a:latin typeface="Cambria Math"/>
                      </a:rPr>
                      <m:t>.</m:t>
                    </m:r>
                  </m:oMath>
                </a14:m>
                <a:endParaRPr lang="en-US" sz="2600" dirty="0" smtClean="0">
                  <a:latin typeface="Arial" pitchFamily="34" charset="0"/>
                  <a:cs typeface="Arial" pitchFamily="34" charset="0"/>
                </a:endParaRPr>
              </a:p>
              <a:p>
                <a:pPr>
                  <a:lnSpc>
                    <a:spcPct val="150000"/>
                  </a:lnSpc>
                </a:pPr>
                <a:r>
                  <a:rPr lang="en-US" sz="2600" b="1" dirty="0" smtClean="0">
                    <a:latin typeface="Arial" pitchFamily="34" charset="0"/>
                    <a:cs typeface="Arial" pitchFamily="34" charset="0"/>
                  </a:rPr>
                  <a:t>2</a:t>
                </a:r>
                <a:r>
                  <a:rPr lang="en-US" sz="2600" b="1" dirty="0">
                    <a:latin typeface="Arial" pitchFamily="34" charset="0"/>
                    <a:cs typeface="Arial" pitchFamily="34" charset="0"/>
                  </a:rPr>
                  <a:t>. </a:t>
                </a:r>
                <a:r>
                  <a:rPr lang="en-US" sz="2600" dirty="0">
                    <a:latin typeface="Arial" pitchFamily="34" charset="0"/>
                    <a:cs typeface="Arial" pitchFamily="34" charset="0"/>
                  </a:rPr>
                  <a:t>The variance of </a:t>
                </a:r>
                <a14:m>
                  <m:oMath xmlns:m="http://schemas.openxmlformats.org/officeDocument/2006/math">
                    <m:sSub>
                      <m:sSubPr>
                        <m:ctrlPr>
                          <a:rPr lang="en-US" sz="2400" b="1" i="1">
                            <a:solidFill>
                              <a:prstClr val="black"/>
                            </a:solidFill>
                            <a:latin typeface="Cambria Math"/>
                          </a:rPr>
                        </m:ctrlPr>
                      </m:sSubPr>
                      <m:e>
                        <m:acc>
                          <m:accPr>
                            <m:chr m:val="̂"/>
                            <m:ctrlPr>
                              <a:rPr lang="en-US" sz="2400" b="1" i="1">
                                <a:solidFill>
                                  <a:prstClr val="black"/>
                                </a:solidFill>
                                <a:latin typeface="Cambria Math"/>
                              </a:rPr>
                            </m:ctrlPr>
                          </m:accPr>
                          <m:e>
                            <m:r>
                              <a:rPr lang="en-US" sz="2400" b="1" i="1">
                                <a:solidFill>
                                  <a:prstClr val="black"/>
                                </a:solidFill>
                                <a:latin typeface="Cambria Math"/>
                              </a:rPr>
                              <m:t>𝑩</m:t>
                            </m:r>
                          </m:e>
                        </m:acc>
                      </m:e>
                      <m:sub>
                        <m:r>
                          <a:rPr lang="en-US" sz="2400" b="1" i="1" smtClean="0">
                            <a:solidFill>
                              <a:prstClr val="black"/>
                            </a:solidFill>
                            <a:latin typeface="Cambria Math"/>
                          </a:rPr>
                          <m:t>𝟏</m:t>
                        </m:r>
                      </m:sub>
                    </m:sSub>
                    <m:r>
                      <a:rPr lang="en-US" sz="2400" b="1" i="1">
                        <a:solidFill>
                          <a:prstClr val="black"/>
                        </a:solidFill>
                        <a:latin typeface="Cambria Math"/>
                      </a:rPr>
                      <m:t> </m:t>
                    </m:r>
                  </m:oMath>
                </a14:m>
                <a:r>
                  <a:rPr lang="en-US" sz="2600" dirty="0" smtClean="0">
                    <a:latin typeface="Arial" pitchFamily="34" charset="0"/>
                    <a:cs typeface="Arial" pitchFamily="34" charset="0"/>
                  </a:rPr>
                  <a:t>is </a:t>
                </a:r>
                <a:r>
                  <a:rPr lang="en-US" sz="2600" dirty="0">
                    <a:latin typeface="Arial" pitchFamily="34" charset="0"/>
                    <a:cs typeface="Arial" pitchFamily="34" charset="0"/>
                  </a:rPr>
                  <a:t>directly proportional to </a:t>
                </a:r>
                <a14:m>
                  <m:oMath xmlns:m="http://schemas.openxmlformats.org/officeDocument/2006/math">
                    <m:sSup>
                      <m:sSupPr>
                        <m:ctrlPr>
                          <a:rPr lang="en-US" sz="2600" i="1">
                            <a:latin typeface="Cambria Math"/>
                            <a:cs typeface="Arial" pitchFamily="34" charset="0"/>
                          </a:rPr>
                        </m:ctrlPr>
                      </m:sSupPr>
                      <m:e>
                        <m:r>
                          <m:rPr>
                            <m:nor/>
                          </m:rPr>
                          <a:rPr lang="en-US" sz="2600" i="1" dirty="0">
                            <a:latin typeface="Arial" pitchFamily="34" charset="0"/>
                            <a:cs typeface="Arial" pitchFamily="34" charset="0"/>
                          </a:rPr>
                          <m:t>σ</m:t>
                        </m:r>
                      </m:e>
                      <m:sup>
                        <m:r>
                          <a:rPr lang="en-US" sz="2600" i="1">
                            <a:latin typeface="Cambria Math"/>
                            <a:cs typeface="Arial" pitchFamily="34" charset="0"/>
                          </a:rPr>
                          <m:t>2</m:t>
                        </m:r>
                      </m:sup>
                    </m:sSup>
                    <m:r>
                      <a:rPr lang="en-US" sz="2600" i="1">
                        <a:latin typeface="Cambria Math"/>
                        <a:cs typeface="Arial" pitchFamily="34" charset="0"/>
                      </a:rPr>
                      <m:t> </m:t>
                    </m:r>
                  </m:oMath>
                </a14:m>
                <a:r>
                  <a:rPr lang="en-US" sz="2600" dirty="0" smtClean="0">
                    <a:latin typeface="Arial" pitchFamily="34" charset="0"/>
                    <a:cs typeface="Arial" pitchFamily="34" charset="0"/>
                  </a:rPr>
                  <a:t>and        but inversely proportional to        and </a:t>
                </a:r>
                <a:r>
                  <a:rPr lang="en-US" sz="2600" dirty="0">
                    <a:latin typeface="Arial" pitchFamily="34" charset="0"/>
                    <a:cs typeface="Arial" pitchFamily="34" charset="0"/>
                  </a:rPr>
                  <a:t>the sample size </a:t>
                </a:r>
                <a:r>
                  <a:rPr lang="en-US" sz="2600" i="1" dirty="0">
                    <a:latin typeface="Arial" pitchFamily="34" charset="0"/>
                    <a:cs typeface="Arial" pitchFamily="34" charset="0"/>
                  </a:rPr>
                  <a:t>n</a:t>
                </a:r>
                <a:r>
                  <a:rPr lang="en-US" sz="2600" dirty="0">
                    <a:latin typeface="Arial" pitchFamily="34" charset="0"/>
                    <a:cs typeface="Arial" pitchFamily="34" charset="0"/>
                  </a:rPr>
                  <a:t>.</a:t>
                </a:r>
              </a:p>
              <a:p>
                <a:pPr>
                  <a:lnSpc>
                    <a:spcPct val="150000"/>
                  </a:lnSpc>
                </a:pPr>
                <a:r>
                  <a:rPr lang="en-US" sz="2600" b="1" dirty="0">
                    <a:latin typeface="Arial" pitchFamily="34" charset="0"/>
                    <a:cs typeface="Arial" pitchFamily="34" charset="0"/>
                  </a:rPr>
                  <a:t>3. </a:t>
                </a:r>
                <a:r>
                  <a:rPr lang="en-US" sz="2600" dirty="0">
                    <a:latin typeface="Arial" pitchFamily="34" charset="0"/>
                    <a:cs typeface="Arial" pitchFamily="34" charset="0"/>
                  </a:rPr>
                  <a:t>Since </a:t>
                </a:r>
                <a14:m>
                  <m:oMath xmlns:m="http://schemas.openxmlformats.org/officeDocument/2006/math">
                    <m:sSub>
                      <m:sSubPr>
                        <m:ctrlPr>
                          <a:rPr lang="en-US" sz="2800" b="1" i="1">
                            <a:solidFill>
                              <a:prstClr val="black"/>
                            </a:solidFill>
                            <a:latin typeface="Cambria Math"/>
                          </a:rPr>
                        </m:ctrlPr>
                      </m:sSubPr>
                      <m:e>
                        <m:acc>
                          <m:accPr>
                            <m:chr m:val="̂"/>
                            <m:ctrlPr>
                              <a:rPr lang="en-US" sz="2800" b="1" i="1">
                                <a:solidFill>
                                  <a:prstClr val="black"/>
                                </a:solidFill>
                                <a:latin typeface="Cambria Math"/>
                              </a:rPr>
                            </m:ctrlPr>
                          </m:accPr>
                          <m:e>
                            <m:r>
                              <a:rPr lang="en-US" sz="2800" b="1" i="1">
                                <a:solidFill>
                                  <a:prstClr val="black"/>
                                </a:solidFill>
                                <a:latin typeface="Cambria Math"/>
                              </a:rPr>
                              <m:t>𝑩</m:t>
                            </m:r>
                          </m:e>
                        </m:acc>
                      </m:e>
                      <m:sub>
                        <m:r>
                          <a:rPr lang="en-US" sz="2800" b="1" i="1">
                            <a:solidFill>
                              <a:prstClr val="black"/>
                            </a:solidFill>
                            <a:latin typeface="Cambria Math"/>
                          </a:rPr>
                          <m:t>𝟏</m:t>
                        </m:r>
                      </m:sub>
                    </m:sSub>
                    <m:r>
                      <a:rPr lang="en-US" sz="2800" b="1" i="1">
                        <a:solidFill>
                          <a:prstClr val="black"/>
                        </a:solidFill>
                        <a:latin typeface="Cambria Math"/>
                      </a:rPr>
                      <m:t> </m:t>
                    </m:r>
                  </m:oMath>
                </a14:m>
                <a:r>
                  <a:rPr lang="en-US" sz="2600" dirty="0" smtClean="0">
                    <a:latin typeface="Arial" pitchFamily="34" charset="0"/>
                    <a:cs typeface="Arial" pitchFamily="34" charset="0"/>
                  </a:rPr>
                  <a:t>and </a:t>
                </a:r>
                <a14:m>
                  <m:oMath xmlns:m="http://schemas.openxmlformats.org/officeDocument/2006/math">
                    <m:sSub>
                      <m:sSubPr>
                        <m:ctrlPr>
                          <a:rPr lang="en-US" sz="2800" b="1" i="1">
                            <a:solidFill>
                              <a:prstClr val="black"/>
                            </a:solidFill>
                            <a:latin typeface="Cambria Math"/>
                          </a:rPr>
                        </m:ctrlPr>
                      </m:sSubPr>
                      <m:e>
                        <m:acc>
                          <m:accPr>
                            <m:chr m:val="̂"/>
                            <m:ctrlPr>
                              <a:rPr lang="en-US" sz="2800" b="1" i="1">
                                <a:solidFill>
                                  <a:prstClr val="black"/>
                                </a:solidFill>
                                <a:latin typeface="Cambria Math"/>
                              </a:rPr>
                            </m:ctrlPr>
                          </m:accPr>
                          <m:e>
                            <m:r>
                              <a:rPr lang="en-US" sz="2800" b="1" i="1">
                                <a:solidFill>
                                  <a:prstClr val="black"/>
                                </a:solidFill>
                                <a:latin typeface="Cambria Math"/>
                              </a:rPr>
                              <m:t>𝑩</m:t>
                            </m:r>
                          </m:e>
                        </m:acc>
                      </m:e>
                      <m:sub>
                        <m:r>
                          <a:rPr lang="en-US" sz="2800" b="1" i="1">
                            <a:solidFill>
                              <a:prstClr val="black"/>
                            </a:solidFill>
                            <a:latin typeface="Cambria Math"/>
                          </a:rPr>
                          <m:t>𝟐</m:t>
                        </m:r>
                      </m:sub>
                    </m:sSub>
                  </m:oMath>
                </a14:m>
                <a:r>
                  <a:rPr lang="en-US" sz="2600" dirty="0" smtClean="0">
                    <a:latin typeface="Arial" pitchFamily="34" charset="0"/>
                    <a:cs typeface="Arial" pitchFamily="34" charset="0"/>
                  </a:rPr>
                  <a:t> </a:t>
                </a:r>
                <a:r>
                  <a:rPr lang="en-US" sz="2600" dirty="0">
                    <a:latin typeface="Arial" pitchFamily="34" charset="0"/>
                    <a:cs typeface="Arial" pitchFamily="34" charset="0"/>
                  </a:rPr>
                  <a:t>are estimators, they will not only vary from sample </a:t>
                </a:r>
                <a:r>
                  <a:rPr lang="en-US" sz="2600" dirty="0" smtClean="0">
                    <a:latin typeface="Arial" pitchFamily="34" charset="0"/>
                    <a:cs typeface="Arial" pitchFamily="34" charset="0"/>
                  </a:rPr>
                  <a:t>to sample </a:t>
                </a:r>
                <a:r>
                  <a:rPr lang="en-US" sz="2600" dirty="0">
                    <a:latin typeface="Arial" pitchFamily="34" charset="0"/>
                    <a:cs typeface="Arial" pitchFamily="34" charset="0"/>
                  </a:rPr>
                  <a:t>but in a given sample they are likely to be dependent on each </a:t>
                </a:r>
                <a:r>
                  <a:rPr lang="en-US" sz="2600" dirty="0" smtClean="0">
                    <a:latin typeface="Arial" pitchFamily="34" charset="0"/>
                    <a:cs typeface="Arial" pitchFamily="34" charset="0"/>
                  </a:rPr>
                  <a:t>other, this </a:t>
                </a:r>
                <a:r>
                  <a:rPr lang="en-US" sz="2600" dirty="0">
                    <a:latin typeface="Arial" pitchFamily="34" charset="0"/>
                    <a:cs typeface="Arial" pitchFamily="34" charset="0"/>
                  </a:rPr>
                  <a:t>dependence being measured by the covariance between them</a:t>
                </a:r>
                <a:r>
                  <a:rPr lang="en-US" sz="2600" dirty="0" smtClean="0">
                    <a:latin typeface="Arial" pitchFamily="34" charset="0"/>
                    <a:cs typeface="Arial" pitchFamily="34" charset="0"/>
                  </a:rPr>
                  <a:t>.</a:t>
                </a:r>
                <a:endParaRPr lang="en-US" sz="2600" dirty="0">
                  <a:solidFill>
                    <a:srgbClr val="FF0000"/>
                  </a:solidFill>
                  <a:latin typeface="Arial" pitchFamily="34" charset="0"/>
                  <a:cs typeface="Arial" pitchFamily="34" charset="0"/>
                </a:endParaRP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990600"/>
                <a:ext cx="9144000" cy="5943600"/>
              </a:xfrm>
              <a:blipFill rotWithShape="1">
                <a:blip r:embed="rId3" cstate="print"/>
                <a:stretch>
                  <a:fillRect l="-733"/>
                </a:stretch>
              </a:blipFill>
            </p:spPr>
            <p:txBody>
              <a:bodyPr/>
              <a:lstStyle/>
              <a:p>
                <a:r>
                  <a:rPr lang="en-US">
                    <a:noFill/>
                  </a:rPr>
                  <a:t> </a:t>
                </a:r>
              </a:p>
            </p:txBody>
          </p:sp>
        </mc:Fallback>
      </mc:AlternateContent>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72325" y="4143375"/>
            <a:ext cx="523875"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828800" y="3152775"/>
            <a:ext cx="466725"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27866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Covariance of Estimates</a:t>
            </a:r>
            <a:endParaRPr lang="en-US" dirty="0"/>
          </a:p>
        </p:txBody>
      </p:sp>
      <p:sp>
        <p:nvSpPr>
          <p:cNvPr id="3" name="Content Placeholder 2"/>
          <p:cNvSpPr>
            <a:spLocks noGrp="1"/>
          </p:cNvSpPr>
          <p:nvPr>
            <p:ph idx="1"/>
          </p:nvPr>
        </p:nvSpPr>
        <p:spPr>
          <a:xfrm>
            <a:off x="152400" y="838200"/>
            <a:ext cx="8991600" cy="5287963"/>
          </a:xfrm>
        </p:spPr>
        <p:txBody>
          <a:bodyPr>
            <a:normAutofit fontScale="85000" lnSpcReduction="10000"/>
          </a:bodyPr>
          <a:lstStyle/>
          <a:p>
            <a:r>
              <a:rPr lang="en-US" dirty="0" smtClean="0">
                <a:solidFill>
                  <a:srgbClr val="FF0000"/>
                </a:solidFill>
              </a:rPr>
              <a:t>After noting the formula from notes:</a:t>
            </a:r>
          </a:p>
          <a:p>
            <a:r>
              <a:rPr lang="en-US" dirty="0" err="1" smtClean="0"/>
              <a:t>Var</a:t>
            </a:r>
            <a:r>
              <a:rPr lang="en-US" dirty="0" smtClean="0"/>
              <a:t> (</a:t>
            </a:r>
            <a:r>
              <a:rPr lang="en-US" dirty="0"/>
              <a:t>βˆ2) is always positive, as is the variance of any variable, the </a:t>
            </a:r>
            <a:r>
              <a:rPr lang="en-US" dirty="0" smtClean="0"/>
              <a:t>nature of </a:t>
            </a:r>
            <a:r>
              <a:rPr lang="en-US" dirty="0"/>
              <a:t>the covariance between βˆ1 and βˆ2 depends on the sign of X¯ . If X¯ is </a:t>
            </a:r>
            <a:r>
              <a:rPr lang="en-US" dirty="0" smtClean="0"/>
              <a:t>positive, then </a:t>
            </a:r>
            <a:r>
              <a:rPr lang="en-US" dirty="0"/>
              <a:t>as the formula shows, the covariance will be negative. Thus, if </a:t>
            </a:r>
            <a:r>
              <a:rPr lang="en-US" dirty="0" smtClean="0"/>
              <a:t>the slope </a:t>
            </a:r>
            <a:r>
              <a:rPr lang="en-US" dirty="0"/>
              <a:t>coefficient β2 is overestimated (i.e., the slope is too steep), the </a:t>
            </a:r>
            <a:r>
              <a:rPr lang="en-US" dirty="0" smtClean="0"/>
              <a:t>intercept coefficient </a:t>
            </a:r>
            <a:r>
              <a:rPr lang="en-US" dirty="0"/>
              <a:t>β1 will be underestimated (i.e., the intercept will be too small</a:t>
            </a:r>
            <a:r>
              <a:rPr lang="en-US" dirty="0" smtClean="0"/>
              <a:t>).</a:t>
            </a:r>
            <a:r>
              <a:rPr lang="en-US" b="1" dirty="0" smtClean="0"/>
              <a:t> (loan example of negative mean)</a:t>
            </a:r>
            <a:endParaRPr lang="en-US" b="1" dirty="0"/>
          </a:p>
          <a:p>
            <a:r>
              <a:rPr lang="en-US" dirty="0" smtClean="0">
                <a:solidFill>
                  <a:srgbClr val="FF0000"/>
                </a:solidFill>
              </a:rPr>
              <a:t>How </a:t>
            </a:r>
            <a:r>
              <a:rPr lang="en-US" dirty="0">
                <a:solidFill>
                  <a:srgbClr val="FF0000"/>
                </a:solidFill>
              </a:rPr>
              <a:t>do the variances and standard errors of the estimated </a:t>
            </a:r>
            <a:r>
              <a:rPr lang="en-US" dirty="0" smtClean="0">
                <a:solidFill>
                  <a:srgbClr val="FF0000"/>
                </a:solidFill>
              </a:rPr>
              <a:t>regression coefficients </a:t>
            </a:r>
            <a:r>
              <a:rPr lang="en-US" dirty="0">
                <a:solidFill>
                  <a:srgbClr val="FF0000"/>
                </a:solidFill>
              </a:rPr>
              <a:t>enable one to judge the reliability of these estimates?</a:t>
            </a:r>
            <a:r>
              <a:rPr lang="en-US" dirty="0"/>
              <a:t> This is </a:t>
            </a:r>
            <a:r>
              <a:rPr lang="en-US" dirty="0" smtClean="0"/>
              <a:t>a problem </a:t>
            </a:r>
            <a:r>
              <a:rPr lang="en-US" dirty="0"/>
              <a:t>in statistical </a:t>
            </a:r>
            <a:r>
              <a:rPr lang="en-US" dirty="0" smtClean="0"/>
              <a:t>inference.</a:t>
            </a:r>
            <a:endParaRPr lang="en-US" dirty="0"/>
          </a:p>
        </p:txBody>
      </p:sp>
    </p:spTree>
    <p:extLst>
      <p:ext uri="{BB962C8B-B14F-4D97-AF65-F5344CB8AC3E}">
        <p14:creationId xmlns:p14="http://schemas.microsoft.com/office/powerpoint/2010/main" xmlns="" val="17246348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9067800" cy="1143000"/>
          </a:xfrm>
        </p:spPr>
        <p:txBody>
          <a:bodyPr>
            <a:normAutofit fontScale="90000"/>
          </a:bodyPr>
          <a:lstStyle/>
          <a:p>
            <a:r>
              <a:rPr lang="en-US" dirty="0" smtClean="0"/>
              <a:t>Properties of OLS- Gauss Markov Theorem</a:t>
            </a:r>
            <a:endParaRPr lang="en-US" dirty="0"/>
          </a:p>
        </p:txBody>
      </p:sp>
      <p:sp>
        <p:nvSpPr>
          <p:cNvPr id="3" name="Content Placeholder 2"/>
          <p:cNvSpPr>
            <a:spLocks noGrp="1"/>
          </p:cNvSpPr>
          <p:nvPr>
            <p:ph idx="1"/>
          </p:nvPr>
        </p:nvSpPr>
        <p:spPr>
          <a:xfrm>
            <a:off x="0" y="1219200"/>
            <a:ext cx="9067800" cy="5562600"/>
          </a:xfrm>
        </p:spPr>
        <p:txBody>
          <a:bodyPr>
            <a:normAutofit fontScale="77500" lnSpcReduction="20000"/>
          </a:bodyPr>
          <a:lstStyle/>
          <a:p>
            <a:pPr marL="0" indent="0">
              <a:buNone/>
            </a:pPr>
            <a:r>
              <a:rPr lang="en-US" b="1" dirty="0"/>
              <a:t>Gauss–Markov Theorem: </a:t>
            </a:r>
            <a:r>
              <a:rPr lang="en-US" dirty="0"/>
              <a:t>Given the assumptions of the classical linear regression </a:t>
            </a:r>
            <a:r>
              <a:rPr lang="en-US" dirty="0" smtClean="0"/>
              <a:t>model, the </a:t>
            </a:r>
            <a:r>
              <a:rPr lang="en-US" dirty="0"/>
              <a:t>least-squares estimators, in the class of unbiased linear estimators, have </a:t>
            </a:r>
            <a:r>
              <a:rPr lang="en-US" dirty="0" smtClean="0"/>
              <a:t>minimum variance</a:t>
            </a:r>
            <a:r>
              <a:rPr lang="en-US" dirty="0"/>
              <a:t>, that is, they are BLUE.</a:t>
            </a:r>
          </a:p>
          <a:p>
            <a:r>
              <a:rPr lang="en-US" sz="3400" dirty="0" smtClean="0"/>
              <a:t>We need to Know the </a:t>
            </a:r>
            <a:r>
              <a:rPr lang="en-US" sz="3400" b="1" dirty="0" smtClean="0"/>
              <a:t>BLUE</a:t>
            </a:r>
            <a:r>
              <a:rPr lang="en-US" sz="3400" dirty="0" smtClean="0"/>
              <a:t> property of the estimate.</a:t>
            </a:r>
          </a:p>
          <a:p>
            <a:r>
              <a:rPr lang="en-US" sz="3400" dirty="0" smtClean="0"/>
              <a:t>An estimator</a:t>
            </a:r>
            <a:r>
              <a:rPr lang="en-US" sz="3400" dirty="0"/>
              <a:t>, say the OLS estimator </a:t>
            </a:r>
            <a:r>
              <a:rPr lang="en-US" sz="3400" i="1" dirty="0"/>
              <a:t>β</a:t>
            </a:r>
            <a:r>
              <a:rPr lang="en-US" sz="3400" dirty="0"/>
              <a:t>ˆ2, is said to be a best linear </a:t>
            </a:r>
            <a:r>
              <a:rPr lang="en-US" sz="3400" dirty="0" smtClean="0"/>
              <a:t>unbiased estimator </a:t>
            </a:r>
            <a:r>
              <a:rPr lang="en-US" sz="3400" dirty="0"/>
              <a:t>(BLUE) of </a:t>
            </a:r>
            <a:r>
              <a:rPr lang="en-US" sz="3400" i="1" dirty="0"/>
              <a:t>β</a:t>
            </a:r>
            <a:r>
              <a:rPr lang="en-US" sz="3400" dirty="0"/>
              <a:t>2 if the following hold:</a:t>
            </a:r>
          </a:p>
          <a:p>
            <a:pPr marL="0" indent="0">
              <a:buNone/>
            </a:pPr>
            <a:r>
              <a:rPr lang="en-US" sz="3400" b="1" dirty="0"/>
              <a:t>1. </a:t>
            </a:r>
            <a:r>
              <a:rPr lang="en-US" sz="3400" dirty="0"/>
              <a:t>It is </a:t>
            </a:r>
            <a:r>
              <a:rPr lang="en-US" sz="3400" b="1" dirty="0"/>
              <a:t>linear, </a:t>
            </a:r>
            <a:r>
              <a:rPr lang="en-US" sz="3400" dirty="0"/>
              <a:t>that is, a linear function of a random variable, such as </a:t>
            </a:r>
            <a:r>
              <a:rPr lang="en-US" sz="3400" dirty="0" smtClean="0"/>
              <a:t>the dependent </a:t>
            </a:r>
            <a:r>
              <a:rPr lang="en-US" sz="3400" dirty="0"/>
              <a:t>variable </a:t>
            </a:r>
            <a:r>
              <a:rPr lang="en-US" sz="3400" i="1" dirty="0"/>
              <a:t>Y </a:t>
            </a:r>
            <a:r>
              <a:rPr lang="en-US" sz="3400" dirty="0"/>
              <a:t>in the regression model.</a:t>
            </a:r>
          </a:p>
          <a:p>
            <a:pPr marL="0" indent="0">
              <a:buNone/>
            </a:pPr>
            <a:r>
              <a:rPr lang="en-US" sz="3400" b="1" dirty="0"/>
              <a:t>2. </a:t>
            </a:r>
            <a:r>
              <a:rPr lang="en-US" sz="3400" dirty="0"/>
              <a:t>It is </a:t>
            </a:r>
            <a:r>
              <a:rPr lang="en-US" sz="3400" b="1" dirty="0"/>
              <a:t>unbiased, </a:t>
            </a:r>
            <a:r>
              <a:rPr lang="en-US" sz="3400" dirty="0"/>
              <a:t>that is, its average or expected value, </a:t>
            </a:r>
            <a:r>
              <a:rPr lang="en-US" sz="3400" i="1" dirty="0"/>
              <a:t>E</a:t>
            </a:r>
            <a:r>
              <a:rPr lang="en-US" sz="3400" dirty="0"/>
              <a:t>(</a:t>
            </a:r>
            <a:r>
              <a:rPr lang="en-US" sz="3400" i="1" dirty="0"/>
              <a:t>β</a:t>
            </a:r>
            <a:r>
              <a:rPr lang="en-US" sz="3400" dirty="0"/>
              <a:t>ˆ2), is equal </a:t>
            </a:r>
            <a:r>
              <a:rPr lang="en-US" sz="3400" dirty="0" smtClean="0"/>
              <a:t>to the </a:t>
            </a:r>
            <a:r>
              <a:rPr lang="en-US" sz="3400" dirty="0"/>
              <a:t>true value, </a:t>
            </a:r>
            <a:r>
              <a:rPr lang="el-GR" sz="3400" i="1" dirty="0"/>
              <a:t>β</a:t>
            </a:r>
            <a:r>
              <a:rPr lang="el-GR" sz="3400" dirty="0"/>
              <a:t>2</a:t>
            </a:r>
            <a:r>
              <a:rPr lang="el-GR" sz="3400" i="1" dirty="0"/>
              <a:t>.</a:t>
            </a:r>
          </a:p>
          <a:p>
            <a:pPr marL="0" indent="0">
              <a:buNone/>
            </a:pPr>
            <a:r>
              <a:rPr lang="en-US" sz="3400" b="1" dirty="0"/>
              <a:t>3. </a:t>
            </a:r>
            <a:r>
              <a:rPr lang="en-US" sz="3400" dirty="0"/>
              <a:t>It has minimum variance in the class of all such linear </a:t>
            </a:r>
            <a:r>
              <a:rPr lang="en-US" sz="3400" dirty="0" smtClean="0"/>
              <a:t>unbiased estimators</a:t>
            </a:r>
            <a:r>
              <a:rPr lang="en-US" sz="3400" dirty="0"/>
              <a:t>; an unbiased estimator with the least variance is known as </a:t>
            </a:r>
            <a:r>
              <a:rPr lang="en-US" sz="3400" dirty="0" smtClean="0"/>
              <a:t>an </a:t>
            </a:r>
            <a:r>
              <a:rPr lang="en-US" sz="3400" b="1" dirty="0" smtClean="0"/>
              <a:t>efficient </a:t>
            </a:r>
            <a:r>
              <a:rPr lang="en-US" sz="3400" b="1" dirty="0"/>
              <a:t>estimator.</a:t>
            </a:r>
            <a:endParaRPr lang="en-US" sz="3400" dirty="0"/>
          </a:p>
          <a:p>
            <a:endParaRPr lang="en-US" dirty="0"/>
          </a:p>
        </p:txBody>
      </p:sp>
    </p:spTree>
    <p:extLst>
      <p:ext uri="{BB962C8B-B14F-4D97-AF65-F5344CB8AC3E}">
        <p14:creationId xmlns:p14="http://schemas.microsoft.com/office/powerpoint/2010/main" xmlns="" val="5246845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91600" cy="990600"/>
          </a:xfrm>
        </p:spPr>
        <p:txBody>
          <a:bodyPr>
            <a:normAutofit fontScale="90000"/>
          </a:bodyPr>
          <a:lstStyle/>
          <a:p>
            <a:r>
              <a:rPr lang="en-US" dirty="0" smtClean="0"/>
              <a:t>Graphical representation of G-M theorem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0" y="838200"/>
                <a:ext cx="8991600" cy="6019800"/>
              </a:xfrm>
            </p:spPr>
            <p:txBody>
              <a:bodyPr>
                <a:normAutofit fontScale="70000" lnSpcReduction="20000"/>
              </a:bodyPr>
              <a:lstStyle/>
              <a:p>
                <a:r>
                  <a:rPr lang="en-US" dirty="0" smtClean="0"/>
                  <a:t>We assume, for convenience,  that the distribution of  </a:t>
                </a:r>
                <a14:m>
                  <m:oMath xmlns:m="http://schemas.openxmlformats.org/officeDocument/2006/math">
                    <m:acc>
                      <m:accPr>
                        <m:chr m:val="̂"/>
                        <m:ctrlPr>
                          <a:rPr lang="en-US" i="1">
                            <a:latin typeface="Cambria Math"/>
                          </a:rPr>
                        </m:ctrlPr>
                      </m:accPr>
                      <m:e>
                        <m:r>
                          <a:rPr lang="en-US" i="1">
                            <a:latin typeface="Cambria Math"/>
                            <a:ea typeface="Cambria Math"/>
                          </a:rPr>
                          <m:t>𝛽</m:t>
                        </m:r>
                        <m:r>
                          <a:rPr lang="en-US" i="1">
                            <a:latin typeface="Cambria Math"/>
                            <a:ea typeface="Cambria Math"/>
                          </a:rPr>
                          <m:t>2</m:t>
                        </m:r>
                      </m:e>
                    </m:acc>
                  </m:oMath>
                </a14:m>
                <a:r>
                  <a:rPr lang="en-US" dirty="0" smtClean="0"/>
                  <a:t> in repeated sample is symmetrical. </a:t>
                </a:r>
                <a:r>
                  <a:rPr lang="en-US" dirty="0" smtClean="0">
                    <a:solidFill>
                      <a:srgbClr val="FF0000"/>
                    </a:solidFill>
                  </a:rPr>
                  <a:t>(Notes)</a:t>
                </a:r>
              </a:p>
              <a:p>
                <a:r>
                  <a:rPr lang="en-US" dirty="0" smtClean="0"/>
                  <a:t>Also assume that </a:t>
                </a:r>
                <a14:m>
                  <m:oMath xmlns:m="http://schemas.openxmlformats.org/officeDocument/2006/math">
                    <m:acc>
                      <m:accPr>
                        <m:chr m:val="̂"/>
                        <m:ctrlPr>
                          <a:rPr lang="en-US" i="1">
                            <a:latin typeface="Cambria Math"/>
                          </a:rPr>
                        </m:ctrlPr>
                      </m:accPr>
                      <m:e>
                        <m:r>
                          <a:rPr lang="en-US" i="1">
                            <a:latin typeface="Cambria Math"/>
                            <a:ea typeface="Cambria Math"/>
                          </a:rPr>
                          <m:t>𝛽</m:t>
                        </m:r>
                        <m:r>
                          <a:rPr lang="en-US" i="1">
                            <a:latin typeface="Cambria Math"/>
                            <a:ea typeface="Cambria Math"/>
                          </a:rPr>
                          <m:t>2</m:t>
                        </m:r>
                      </m:e>
                    </m:acc>
                  </m:oMath>
                </a14:m>
                <a:r>
                  <a:rPr lang="en-US" dirty="0" smtClean="0"/>
                  <a:t> is unbiesed.ie. Its expected value is equal to the true parameter.</a:t>
                </a:r>
              </a:p>
              <a:p>
                <a:r>
                  <a:rPr lang="en-US" dirty="0" smtClean="0"/>
                  <a:t>Both parameter are linear.  </a:t>
                </a:r>
              </a:p>
              <a:p>
                <a14:m>
                  <m:oMath xmlns:m="http://schemas.openxmlformats.org/officeDocument/2006/math">
                    <m:sSup>
                      <m:sSupPr>
                        <m:ctrlPr>
                          <a:rPr lang="en-US" i="1" smtClean="0">
                            <a:latin typeface="Cambria Math"/>
                          </a:rPr>
                        </m:ctrlPr>
                      </m:sSupPr>
                      <m:e>
                        <m:r>
                          <a:rPr lang="en-US" b="0" i="1" smtClean="0">
                            <a:latin typeface="Cambria Math"/>
                          </a:rPr>
                          <m:t>𝐵</m:t>
                        </m:r>
                        <m:r>
                          <a:rPr lang="en-US" b="0" i="1" smtClean="0">
                            <a:latin typeface="Cambria Math"/>
                          </a:rPr>
                          <m:t>2</m:t>
                        </m:r>
                      </m:e>
                      <m:sup>
                        <m:r>
                          <a:rPr lang="en-US" b="0" i="1" smtClean="0">
                            <a:latin typeface="Cambria Math"/>
                          </a:rPr>
                          <m:t>∗</m:t>
                        </m:r>
                      </m:sup>
                    </m:sSup>
                  </m:oMath>
                </a14:m>
                <a:r>
                  <a:rPr lang="en-US" dirty="0" smtClean="0"/>
                  <a:t> is obtained by some other method. </a:t>
                </a:r>
              </a:p>
              <a:p>
                <a:pPr marL="0" indent="0">
                  <a:buNone/>
                </a:pPr>
                <a:r>
                  <a:rPr lang="en-US" dirty="0" smtClean="0"/>
                  <a:t>-the </a:t>
                </a:r>
                <a:r>
                  <a:rPr lang="en-US" dirty="0"/>
                  <a:t>distribution of </a:t>
                </a:r>
                <a:r>
                  <a:rPr lang="en-US" dirty="0" smtClean="0"/>
                  <a:t>β*2 is </a:t>
                </a:r>
                <a:r>
                  <a:rPr lang="en-US" dirty="0"/>
                  <a:t>more diffused or widespread around the mean value than the </a:t>
                </a:r>
                <a:r>
                  <a:rPr lang="en-US" dirty="0" smtClean="0"/>
                  <a:t>distribution of </a:t>
                </a:r>
                <a:r>
                  <a:rPr lang="en-US" dirty="0"/>
                  <a:t>βˆ2</a:t>
                </a:r>
                <a:r>
                  <a:rPr lang="en-US" dirty="0" smtClean="0"/>
                  <a:t>.</a:t>
                </a:r>
              </a:p>
              <a:p>
                <a:r>
                  <a:rPr lang="en-US" dirty="0"/>
                  <a:t>In other words, the variance of </a:t>
                </a:r>
                <a:r>
                  <a:rPr lang="en-US" i="1" dirty="0" smtClean="0"/>
                  <a:t>β</a:t>
                </a:r>
                <a:r>
                  <a:rPr lang="en-US" dirty="0" smtClean="0"/>
                  <a:t>* 2 </a:t>
                </a:r>
                <a:r>
                  <a:rPr lang="en-US" dirty="0"/>
                  <a:t>is larger than the variance of </a:t>
                </a:r>
                <a:r>
                  <a:rPr lang="en-US" i="1" dirty="0"/>
                  <a:t>β</a:t>
                </a:r>
                <a:r>
                  <a:rPr lang="en-US" dirty="0"/>
                  <a:t>ˆ</a:t>
                </a:r>
                <a:r>
                  <a:rPr lang="en-US" dirty="0" smtClean="0"/>
                  <a:t>2</a:t>
                </a:r>
              </a:p>
              <a:p>
                <a:r>
                  <a:rPr lang="en-US" dirty="0" smtClean="0"/>
                  <a:t>Which is the best estimate?</a:t>
                </a:r>
              </a:p>
              <a:p>
                <a:r>
                  <a:rPr lang="en-US" dirty="0"/>
                  <a:t>one </a:t>
                </a:r>
                <a:r>
                  <a:rPr lang="en-US" dirty="0" smtClean="0"/>
                  <a:t>would choose </a:t>
                </a:r>
                <a:r>
                  <a:rPr lang="en-US" dirty="0"/>
                  <a:t>the estimator with the smaller variance because it is more likely </a:t>
                </a:r>
                <a:r>
                  <a:rPr lang="en-US" dirty="0" smtClean="0"/>
                  <a:t>to be </a:t>
                </a:r>
                <a:r>
                  <a:rPr lang="en-US" dirty="0"/>
                  <a:t>close to </a:t>
                </a:r>
                <a:r>
                  <a:rPr lang="en-US" dirty="0" smtClean="0"/>
                  <a:t>β2.</a:t>
                </a:r>
              </a:p>
              <a:p>
                <a:r>
                  <a:rPr lang="en-US" dirty="0"/>
                  <a:t>In short, one would choose </a:t>
                </a:r>
                <a:r>
                  <a:rPr lang="en-US" dirty="0" smtClean="0"/>
                  <a:t>the </a:t>
                </a:r>
                <a:r>
                  <a:rPr lang="en-US" b="1" dirty="0" smtClean="0"/>
                  <a:t>BLUE</a:t>
                </a:r>
                <a:r>
                  <a:rPr lang="en-US" dirty="0" smtClean="0"/>
                  <a:t> </a:t>
                </a:r>
                <a:r>
                  <a:rPr lang="en-US" dirty="0"/>
                  <a:t>estimator</a:t>
                </a:r>
                <a:r>
                  <a:rPr lang="en-US" dirty="0" smtClean="0"/>
                  <a:t>.</a:t>
                </a:r>
              </a:p>
              <a:p>
                <a:r>
                  <a:rPr lang="en-US" dirty="0" smtClean="0">
                    <a:solidFill>
                      <a:srgbClr val="FF0000"/>
                    </a:solidFill>
                  </a:rPr>
                  <a:t>Theorem is remarkable as it makes no assumption about error term. </a:t>
                </a:r>
              </a:p>
              <a:p>
                <a:r>
                  <a:rPr lang="en-US" dirty="0" smtClean="0"/>
                  <a:t>If assumption of CLRM are satisfied the OLS estimators have the minimum variance. However, we will see that if some or any of the assumption is collapsed other estimators may  perform better than OLS. </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838200"/>
                <a:ext cx="8991600" cy="6019800"/>
              </a:xfrm>
              <a:blipFill rotWithShape="1">
                <a:blip r:embed="rId2" cstate="print"/>
                <a:stretch>
                  <a:fillRect l="-814" t="-1621" r="-678"/>
                </a:stretch>
              </a:blipFill>
            </p:spPr>
            <p:txBody>
              <a:bodyPr/>
              <a:lstStyle/>
              <a:p>
                <a:r>
                  <a:rPr lang="en-US">
                    <a:noFill/>
                  </a:rPr>
                  <a:t> </a:t>
                </a:r>
              </a:p>
            </p:txBody>
          </p:sp>
        </mc:Fallback>
      </mc:AlternateContent>
    </p:spTree>
    <p:extLst>
      <p:ext uri="{BB962C8B-B14F-4D97-AF65-F5344CB8AC3E}">
        <p14:creationId xmlns:p14="http://schemas.microsoft.com/office/powerpoint/2010/main" xmlns="" val="38399886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a:xfrm>
                <a:off x="152400" y="0"/>
                <a:ext cx="8763000" cy="914400"/>
              </a:xfrm>
            </p:spPr>
            <p:txBody>
              <a:bodyPr>
                <a:normAutofit fontScale="90000"/>
              </a:bodyPr>
              <a:lstStyle/>
              <a:p>
                <a:r>
                  <a:rPr lang="en-US" dirty="0" smtClean="0"/>
                  <a:t>The coefficient of determination </a:t>
                </a:r>
                <a14:m>
                  <m:oMath xmlns:m="http://schemas.openxmlformats.org/officeDocument/2006/math">
                    <m:sSup>
                      <m:sSupPr>
                        <m:ctrlPr>
                          <a:rPr lang="en-US" i="1" smtClean="0">
                            <a:latin typeface="Cambria Math"/>
                          </a:rPr>
                        </m:ctrlPr>
                      </m:sSupPr>
                      <m:e>
                        <m:r>
                          <a:rPr lang="en-US" b="0" i="1" smtClean="0">
                            <a:latin typeface="Cambria Math"/>
                          </a:rPr>
                          <m:t>𝑟</m:t>
                        </m:r>
                      </m:e>
                      <m:sup>
                        <m:r>
                          <a:rPr lang="en-US" b="0" i="1" smtClean="0">
                            <a:latin typeface="Cambria Math"/>
                          </a:rPr>
                          <m:t>2</m:t>
                        </m:r>
                      </m:sup>
                    </m:sSup>
                  </m:oMath>
                </a14:m>
                <a:r>
                  <a:rPr lang="en-US" dirty="0" smtClean="0"/>
                  <a:t>- a measurement of goodness of fit.</a:t>
                </a:r>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152400" y="0"/>
                <a:ext cx="8763000" cy="914400"/>
              </a:xfrm>
              <a:blipFill rotWithShape="1">
                <a:blip r:embed="rId2" cstate="print"/>
                <a:stretch>
                  <a:fillRect t="-32667" b="-50000"/>
                </a:stretch>
              </a:blipFill>
            </p:spPr>
            <p:txBody>
              <a:bodyPr/>
              <a:lstStyle/>
              <a:p>
                <a:r>
                  <a:rPr lang="en-US">
                    <a:noFill/>
                  </a:rPr>
                  <a:t> </a:t>
                </a:r>
              </a:p>
            </p:txBody>
          </p:sp>
        </mc:Fallback>
      </mc:AlternateContent>
      <p:sp>
        <p:nvSpPr>
          <p:cNvPr id="3" name="Content Placeholder 2"/>
          <p:cNvSpPr>
            <a:spLocks noGrp="1"/>
          </p:cNvSpPr>
          <p:nvPr>
            <p:ph idx="1"/>
          </p:nvPr>
        </p:nvSpPr>
        <p:spPr>
          <a:xfrm>
            <a:off x="-152400" y="1066800"/>
            <a:ext cx="9525000" cy="5791200"/>
          </a:xfrm>
        </p:spPr>
        <p:txBody>
          <a:bodyPr>
            <a:normAutofit fontScale="85000" lnSpcReduction="20000"/>
          </a:bodyPr>
          <a:lstStyle/>
          <a:p>
            <a:r>
              <a:rPr lang="en-US" dirty="0"/>
              <a:t>we shall find out how “well” the sample regression line fits the data. </a:t>
            </a:r>
            <a:endParaRPr lang="en-US" dirty="0" smtClean="0"/>
          </a:p>
          <a:p>
            <a:r>
              <a:rPr lang="en-US" dirty="0" smtClean="0"/>
              <a:t>If all the points are on the line it is perfect fit but it is impossible. </a:t>
            </a:r>
            <a:r>
              <a:rPr lang="en-US" dirty="0"/>
              <a:t>Generally, there </a:t>
            </a:r>
            <a:r>
              <a:rPr lang="en-US" dirty="0" smtClean="0"/>
              <a:t>will be </a:t>
            </a:r>
            <a:r>
              <a:rPr lang="en-US" dirty="0"/>
              <a:t>some </a:t>
            </a:r>
            <a:r>
              <a:rPr lang="en-US" dirty="0" smtClean="0"/>
              <a:t>positive ˆ</a:t>
            </a:r>
            <a:r>
              <a:rPr lang="en-US" i="1" dirty="0" err="1"/>
              <a:t>ui</a:t>
            </a:r>
            <a:r>
              <a:rPr lang="en-US" i="1" dirty="0"/>
              <a:t> </a:t>
            </a:r>
            <a:r>
              <a:rPr lang="en-US" dirty="0"/>
              <a:t>and some negative ˆ</a:t>
            </a:r>
            <a:r>
              <a:rPr lang="en-US" i="1" dirty="0" err="1" smtClean="0"/>
              <a:t>ui</a:t>
            </a:r>
            <a:r>
              <a:rPr lang="en-US" i="1" dirty="0" smtClean="0"/>
              <a:t>.</a:t>
            </a:r>
          </a:p>
          <a:p>
            <a:r>
              <a:rPr lang="en-US" dirty="0"/>
              <a:t>The </a:t>
            </a:r>
            <a:r>
              <a:rPr lang="en-US" b="1" dirty="0" smtClean="0"/>
              <a:t>coefficient of </a:t>
            </a:r>
            <a:r>
              <a:rPr lang="en-US" b="1" dirty="0"/>
              <a:t>determination </a:t>
            </a:r>
            <a:r>
              <a:rPr lang="en-US" i="1" dirty="0"/>
              <a:t>r </a:t>
            </a:r>
            <a:r>
              <a:rPr lang="en-US" dirty="0"/>
              <a:t>2 (two-variable case) or </a:t>
            </a:r>
            <a:r>
              <a:rPr lang="en-US" i="1" dirty="0"/>
              <a:t>R</a:t>
            </a:r>
            <a:r>
              <a:rPr lang="en-US" dirty="0"/>
              <a:t>2 (multiple regression) is a </a:t>
            </a:r>
            <a:r>
              <a:rPr lang="en-US" dirty="0" smtClean="0"/>
              <a:t>summary measure </a:t>
            </a:r>
            <a:r>
              <a:rPr lang="en-US" dirty="0"/>
              <a:t>that tells how well the sample regression line fits the data</a:t>
            </a:r>
            <a:r>
              <a:rPr lang="en-US" dirty="0" smtClean="0"/>
              <a:t>. </a:t>
            </a:r>
            <a:endParaRPr lang="en-US" dirty="0"/>
          </a:p>
          <a:p>
            <a:r>
              <a:rPr lang="en-US" dirty="0" smtClean="0"/>
              <a:t>We present </a:t>
            </a:r>
            <a:r>
              <a:rPr lang="en-US" dirty="0" smtClean="0">
                <a:solidFill>
                  <a:srgbClr val="FF0000"/>
                </a:solidFill>
              </a:rPr>
              <a:t>Vann Diagram or Ballantine view</a:t>
            </a:r>
            <a:r>
              <a:rPr lang="en-US" dirty="0" smtClean="0"/>
              <a:t>.</a:t>
            </a:r>
          </a:p>
          <a:p>
            <a:r>
              <a:rPr lang="en-US" dirty="0" smtClean="0"/>
              <a:t> Circle </a:t>
            </a:r>
            <a:r>
              <a:rPr lang="en-US" i="1" dirty="0" smtClean="0"/>
              <a:t>Y </a:t>
            </a:r>
            <a:r>
              <a:rPr lang="en-US" dirty="0"/>
              <a:t>represents variation in the dependent variable </a:t>
            </a:r>
            <a:r>
              <a:rPr lang="en-US" i="1" dirty="0"/>
              <a:t>Y</a:t>
            </a:r>
          </a:p>
          <a:p>
            <a:pPr marL="0" indent="0">
              <a:buNone/>
            </a:pPr>
            <a:r>
              <a:rPr lang="en-US" dirty="0"/>
              <a:t>and the circle </a:t>
            </a:r>
            <a:r>
              <a:rPr lang="en-US" i="1" dirty="0"/>
              <a:t>X </a:t>
            </a:r>
            <a:r>
              <a:rPr lang="en-US" dirty="0"/>
              <a:t>represents variation in the explanatory variable </a:t>
            </a:r>
            <a:r>
              <a:rPr lang="en-US" i="1" dirty="0" smtClean="0"/>
              <a:t>X.</a:t>
            </a:r>
          </a:p>
          <a:p>
            <a:r>
              <a:rPr lang="en-US" dirty="0" smtClean="0"/>
              <a:t>The overlap </a:t>
            </a:r>
            <a:r>
              <a:rPr lang="en-US" dirty="0"/>
              <a:t>of the two circles (the shaded area) indicates the extent to which </a:t>
            </a:r>
            <a:r>
              <a:rPr lang="en-US" dirty="0" smtClean="0"/>
              <a:t>the variation </a:t>
            </a:r>
            <a:r>
              <a:rPr lang="en-US" dirty="0"/>
              <a:t>in </a:t>
            </a:r>
            <a:r>
              <a:rPr lang="en-US" i="1" dirty="0"/>
              <a:t>Y </a:t>
            </a:r>
            <a:r>
              <a:rPr lang="en-US" dirty="0"/>
              <a:t>is explained by the variation in </a:t>
            </a:r>
            <a:r>
              <a:rPr lang="en-US" i="1" dirty="0" smtClean="0"/>
              <a:t>X. (go to notes)</a:t>
            </a:r>
          </a:p>
          <a:p>
            <a:r>
              <a:rPr lang="en-US" dirty="0">
                <a:solidFill>
                  <a:srgbClr val="FF0000"/>
                </a:solidFill>
              </a:rPr>
              <a:t>The </a:t>
            </a:r>
            <a:r>
              <a:rPr lang="en-US" i="1" dirty="0">
                <a:solidFill>
                  <a:srgbClr val="FF0000"/>
                </a:solidFill>
              </a:rPr>
              <a:t>r </a:t>
            </a:r>
            <a:r>
              <a:rPr lang="en-US" dirty="0">
                <a:solidFill>
                  <a:srgbClr val="FF0000"/>
                </a:solidFill>
              </a:rPr>
              <a:t>2 is simply a numerical measure of this overlap</a:t>
            </a:r>
          </a:p>
          <a:p>
            <a:endParaRPr lang="en-US" dirty="0"/>
          </a:p>
          <a:p>
            <a:pPr marL="0" indent="0">
              <a:buNone/>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8405993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a:xfrm>
                <a:off x="457200" y="152400"/>
                <a:ext cx="8229600" cy="457200"/>
              </a:xfrm>
            </p:spPr>
            <p:txBody>
              <a:bodyPr>
                <a:normAutofit fontScale="90000"/>
              </a:bodyPr>
              <a:lstStyle/>
              <a:p>
                <a:r>
                  <a:rPr lang="en-US" dirty="0" smtClean="0"/>
                  <a:t>Computation of </a:t>
                </a:r>
                <a14:m>
                  <m:oMath xmlns:m="http://schemas.openxmlformats.org/officeDocument/2006/math">
                    <m:sSup>
                      <m:sSupPr>
                        <m:ctrlPr>
                          <a:rPr lang="en-US" i="1" smtClean="0">
                            <a:latin typeface="Cambria Math"/>
                          </a:rPr>
                        </m:ctrlPr>
                      </m:sSupPr>
                      <m:e>
                        <m:r>
                          <a:rPr lang="en-US" b="0" i="1" smtClean="0">
                            <a:latin typeface="Cambria Math"/>
                          </a:rPr>
                          <m:t>𝑟</m:t>
                        </m:r>
                      </m:e>
                      <m:sup>
                        <m:r>
                          <a:rPr lang="en-US" b="0" i="1" smtClean="0">
                            <a:latin typeface="Cambria Math"/>
                          </a:rPr>
                          <m:t>2</m:t>
                        </m:r>
                      </m:sup>
                    </m:sSup>
                  </m:oMath>
                </a14:m>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457200" y="152400"/>
                <a:ext cx="8229600" cy="457200"/>
              </a:xfrm>
              <a:blipFill rotWithShape="1">
                <a:blip r:embed="rId2" cstate="print"/>
                <a:stretch>
                  <a:fillRect t="-49333" b="-85333"/>
                </a:stretch>
              </a:blipFill>
            </p:spPr>
            <p:txBody>
              <a:bodyPr/>
              <a:lstStyle/>
              <a:p>
                <a:r>
                  <a:rPr lang="en-US">
                    <a:noFill/>
                  </a:rPr>
                  <a:t> </a:t>
                </a:r>
              </a:p>
            </p:txBody>
          </p:sp>
        </mc:Fallback>
      </mc:AlternateContent>
      <p:sp>
        <p:nvSpPr>
          <p:cNvPr id="3" name="Content Placeholder 2"/>
          <p:cNvSpPr>
            <a:spLocks noGrp="1"/>
          </p:cNvSpPr>
          <p:nvPr>
            <p:ph idx="1"/>
          </p:nvPr>
        </p:nvSpPr>
        <p:spPr>
          <a:xfrm>
            <a:off x="457200" y="838200"/>
            <a:ext cx="8229600" cy="5287963"/>
          </a:xfrm>
        </p:spPr>
        <p:txBody>
          <a:bodyPr>
            <a:normAutofit/>
          </a:bodyPr>
          <a:lstStyle/>
          <a:p>
            <a:r>
              <a:rPr lang="en-US" dirty="0" smtClean="0">
                <a:solidFill>
                  <a:srgbClr val="FF0000"/>
                </a:solidFill>
              </a:rPr>
              <a:t>See notes</a:t>
            </a:r>
          </a:p>
          <a:p>
            <a:endParaRPr lang="en-US" dirty="0">
              <a:solidFill>
                <a:srgbClr val="FF0000"/>
              </a:solidFill>
            </a:endParaRPr>
          </a:p>
        </p:txBody>
      </p:sp>
    </p:spTree>
    <p:extLst>
      <p:ext uri="{BB962C8B-B14F-4D97-AF65-F5344CB8AC3E}">
        <p14:creationId xmlns:p14="http://schemas.microsoft.com/office/powerpoint/2010/main" xmlns="" val="41542378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81000"/>
            <a:ext cx="9067799" cy="561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074994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a:xfrm>
                <a:off x="457200" y="274638"/>
                <a:ext cx="8229600" cy="563562"/>
              </a:xfrm>
            </p:spPr>
            <p:txBody>
              <a:bodyPr>
                <a:normAutofit fontScale="90000"/>
              </a:bodyPr>
              <a:lstStyle/>
              <a:p>
                <a:r>
                  <a:rPr lang="en-US" dirty="0" smtClean="0"/>
                  <a:t/>
                </a:r>
                <a:br>
                  <a:rPr lang="en-US" dirty="0" smtClean="0"/>
                </a:br>
                <a:r>
                  <a:rPr lang="en-US" dirty="0" smtClean="0"/>
                  <a:t>Properties </a:t>
                </a:r>
                <a:r>
                  <a:rPr lang="en-US" dirty="0"/>
                  <a:t>of </a:t>
                </a:r>
                <a14:m>
                  <m:oMath xmlns:m="http://schemas.openxmlformats.org/officeDocument/2006/math">
                    <m:sSup>
                      <m:sSupPr>
                        <m:ctrlPr>
                          <a:rPr lang="en-US" i="1">
                            <a:latin typeface="Cambria Math"/>
                          </a:rPr>
                        </m:ctrlPr>
                      </m:sSupPr>
                      <m:e>
                        <m:r>
                          <a:rPr lang="en-US" i="1">
                            <a:latin typeface="Cambria Math"/>
                          </a:rPr>
                          <m:t>𝑟</m:t>
                        </m:r>
                      </m:e>
                      <m:sup>
                        <m:r>
                          <a:rPr lang="en-US" i="1">
                            <a:latin typeface="Cambria Math"/>
                          </a:rPr>
                          <m:t>2</m:t>
                        </m:r>
                      </m:sup>
                    </m:sSup>
                  </m:oMath>
                </a14:m>
                <a:r>
                  <a:rPr lang="en-US" dirty="0">
                    <a:solidFill>
                      <a:srgbClr val="FF0000"/>
                    </a:solidFill>
                  </a:rPr>
                  <a:t/>
                </a:r>
                <a:br>
                  <a:rPr lang="en-US" dirty="0">
                    <a:solidFill>
                      <a:srgbClr val="FF0000"/>
                    </a:solidFill>
                  </a:rPr>
                </a:br>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457200" y="274638"/>
                <a:ext cx="8229600" cy="563562"/>
              </a:xfrm>
              <a:blipFill rotWithShape="1">
                <a:blip r:embed="rId2" cstate="print"/>
                <a:stretch>
                  <a:fillRect t="-30108" b="-59140"/>
                </a:stretch>
              </a:blipFill>
            </p:spPr>
            <p:txBody>
              <a:bodyPr/>
              <a:lstStyle/>
              <a:p>
                <a:r>
                  <a:rPr lang="en-US">
                    <a:noFill/>
                  </a:rPr>
                  <a:t> </a:t>
                </a:r>
              </a:p>
            </p:txBody>
          </p:sp>
        </mc:Fallback>
      </mc:AlternateContent>
      <p:sp>
        <p:nvSpPr>
          <p:cNvPr id="3" name="Content Placeholder 2"/>
          <p:cNvSpPr>
            <a:spLocks noGrp="1"/>
          </p:cNvSpPr>
          <p:nvPr>
            <p:ph idx="1"/>
          </p:nvPr>
        </p:nvSpPr>
        <p:spPr>
          <a:xfrm>
            <a:off x="457200" y="990600"/>
            <a:ext cx="8229600" cy="5135563"/>
          </a:xfrm>
        </p:spPr>
        <p:txBody>
          <a:bodyPr>
            <a:normAutofit lnSpcReduction="10000"/>
          </a:bodyPr>
          <a:lstStyle/>
          <a:p>
            <a:r>
              <a:rPr lang="en-US" b="1" dirty="0"/>
              <a:t>1. </a:t>
            </a:r>
            <a:r>
              <a:rPr lang="en-US" dirty="0"/>
              <a:t>It is a nonnegative quantity. (Why?)</a:t>
            </a:r>
          </a:p>
          <a:p>
            <a:r>
              <a:rPr lang="en-US" b="1" dirty="0"/>
              <a:t>2. </a:t>
            </a:r>
            <a:r>
              <a:rPr lang="en-US" dirty="0"/>
              <a:t>Its limits are 0 ≤ </a:t>
            </a:r>
            <a:r>
              <a:rPr lang="en-US" i="1" dirty="0"/>
              <a:t>r </a:t>
            </a:r>
            <a:r>
              <a:rPr lang="en-US" dirty="0" smtClean="0"/>
              <a:t> </a:t>
            </a:r>
            <a:r>
              <a:rPr lang="en-US" dirty="0"/>
              <a:t>≤ 1</a:t>
            </a:r>
            <a:r>
              <a:rPr lang="en-US" i="1" dirty="0"/>
              <a:t>.</a:t>
            </a:r>
            <a:endParaRPr lang="en-US" dirty="0"/>
          </a:p>
          <a:p>
            <a:r>
              <a:rPr lang="en-US" dirty="0"/>
              <a:t>An </a:t>
            </a:r>
            <a:r>
              <a:rPr lang="en-US" i="1" dirty="0"/>
              <a:t>r </a:t>
            </a:r>
            <a:r>
              <a:rPr lang="en-US" dirty="0"/>
              <a:t>2 of 1 means a perfect fit, that is, </a:t>
            </a:r>
            <a:r>
              <a:rPr lang="en-US" i="1" dirty="0" err="1"/>
              <a:t>Y</a:t>
            </a:r>
            <a:r>
              <a:rPr lang="en-US" dirty="0" err="1"/>
              <a:t>ˆ</a:t>
            </a:r>
            <a:r>
              <a:rPr lang="en-US" i="1" dirty="0" err="1"/>
              <a:t>i</a:t>
            </a:r>
            <a:r>
              <a:rPr lang="en-US" i="1" dirty="0"/>
              <a:t> </a:t>
            </a:r>
            <a:r>
              <a:rPr lang="en-US" dirty="0"/>
              <a:t>= </a:t>
            </a:r>
            <a:r>
              <a:rPr lang="en-US" i="1" dirty="0"/>
              <a:t>Yi </a:t>
            </a:r>
            <a:r>
              <a:rPr lang="en-US" dirty="0"/>
              <a:t>for each </a:t>
            </a:r>
            <a:r>
              <a:rPr lang="en-US" i="1" dirty="0"/>
              <a:t>i</a:t>
            </a:r>
            <a:r>
              <a:rPr lang="en-US" dirty="0"/>
              <a:t>. On the other hand, an </a:t>
            </a:r>
            <a:r>
              <a:rPr lang="en-US" i="1" dirty="0"/>
              <a:t>r </a:t>
            </a:r>
            <a:r>
              <a:rPr lang="en-US" dirty="0"/>
              <a:t>2 of zero means that there is no relationship between the </a:t>
            </a:r>
            <a:r>
              <a:rPr lang="en-US" dirty="0" err="1"/>
              <a:t>regressand</a:t>
            </a:r>
            <a:r>
              <a:rPr lang="en-US" dirty="0"/>
              <a:t> and t regressor whatsoever (i.e., </a:t>
            </a:r>
            <a:r>
              <a:rPr lang="en-US" i="1" dirty="0"/>
              <a:t>β</a:t>
            </a:r>
            <a:r>
              <a:rPr lang="en-US" dirty="0"/>
              <a:t>ˆ2 = 0). In this case shows, </a:t>
            </a:r>
            <a:r>
              <a:rPr lang="en-US" i="1" dirty="0" err="1"/>
              <a:t>Y</a:t>
            </a:r>
            <a:r>
              <a:rPr lang="en-US" dirty="0" err="1"/>
              <a:t>ˆ</a:t>
            </a:r>
            <a:r>
              <a:rPr lang="en-US" i="1" dirty="0" err="1"/>
              <a:t>i</a:t>
            </a:r>
            <a:r>
              <a:rPr lang="en-US" i="1" dirty="0"/>
              <a:t> </a:t>
            </a:r>
            <a:r>
              <a:rPr lang="en-US" dirty="0"/>
              <a:t>= </a:t>
            </a:r>
            <a:r>
              <a:rPr lang="en-US" i="1" dirty="0"/>
              <a:t>β</a:t>
            </a:r>
            <a:r>
              <a:rPr lang="en-US" dirty="0"/>
              <a:t>ˆ1 = </a:t>
            </a:r>
            <a:r>
              <a:rPr lang="en-US" i="1" dirty="0"/>
              <a:t>Y</a:t>
            </a:r>
            <a:r>
              <a:rPr lang="en-US" dirty="0"/>
              <a:t>¯, that is, the best prediction of any </a:t>
            </a:r>
            <a:r>
              <a:rPr lang="en-US" i="1" dirty="0"/>
              <a:t>Y </a:t>
            </a:r>
            <a:r>
              <a:rPr lang="en-US" dirty="0"/>
              <a:t>value is simply its mean value. In this situation therefore the regression line will be horizontal to the </a:t>
            </a:r>
            <a:r>
              <a:rPr lang="en-US" i="1" dirty="0"/>
              <a:t>X </a:t>
            </a:r>
            <a:r>
              <a:rPr lang="en-US" dirty="0"/>
              <a:t>axis.</a:t>
            </a:r>
          </a:p>
          <a:p>
            <a:endParaRPr lang="en-US" dirty="0"/>
          </a:p>
        </p:txBody>
      </p:sp>
    </p:spTree>
    <p:extLst>
      <p:ext uri="{BB962C8B-B14F-4D97-AF65-F5344CB8AC3E}">
        <p14:creationId xmlns:p14="http://schemas.microsoft.com/office/powerpoint/2010/main" xmlns="" val="6283714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a:xfrm>
                <a:off x="457200" y="274638"/>
                <a:ext cx="8229600" cy="563562"/>
              </a:xfrm>
            </p:spPr>
            <p:txBody>
              <a:bodyPr>
                <a:normAutofit fontScale="90000"/>
              </a:bodyPr>
              <a:lstStyle/>
              <a:p>
                <a:r>
                  <a:rPr lang="en-US" dirty="0" smtClean="0"/>
                  <a:t>Other formulas to estimate </a:t>
                </a:r>
                <a14:m>
                  <m:oMath xmlns:m="http://schemas.openxmlformats.org/officeDocument/2006/math">
                    <m:sSup>
                      <m:sSupPr>
                        <m:ctrlPr>
                          <a:rPr lang="en-US" i="1">
                            <a:latin typeface="Cambria Math"/>
                          </a:rPr>
                        </m:ctrlPr>
                      </m:sSupPr>
                      <m:e>
                        <m:r>
                          <a:rPr lang="en-US" i="1">
                            <a:latin typeface="Cambria Math"/>
                          </a:rPr>
                          <m:t>𝑟</m:t>
                        </m:r>
                      </m:e>
                      <m:sup>
                        <m:r>
                          <a:rPr lang="en-US" i="1">
                            <a:latin typeface="Cambria Math"/>
                          </a:rPr>
                          <m:t>2</m:t>
                        </m:r>
                      </m:sup>
                    </m:sSup>
                  </m:oMath>
                </a14:m>
                <a:r>
                  <a:rPr lang="en-US" dirty="0" smtClean="0"/>
                  <a:t> </a:t>
                </a:r>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457200" y="274638"/>
                <a:ext cx="8229600" cy="563562"/>
              </a:xfrm>
              <a:blipFill rotWithShape="1">
                <a:blip r:embed="rId2" cstate="print"/>
                <a:stretch>
                  <a:fillRect t="-30108" b="-59140"/>
                </a:stretch>
              </a:blipFill>
            </p:spPr>
            <p:txBody>
              <a:bodyPr/>
              <a:lstStyle/>
              <a:p>
                <a:r>
                  <a:rPr lang="en-US">
                    <a:noFill/>
                  </a:rPr>
                  <a:t> </a:t>
                </a:r>
              </a:p>
            </p:txBody>
          </p:sp>
        </mc:Fallback>
      </mc:AlternateContent>
      <p:sp>
        <p:nvSpPr>
          <p:cNvPr id="3" name="Content Placeholder 2"/>
          <p:cNvSpPr>
            <a:spLocks noGrp="1"/>
          </p:cNvSpPr>
          <p:nvPr>
            <p:ph idx="1"/>
          </p:nvPr>
        </p:nvSpPr>
        <p:spPr>
          <a:xfrm>
            <a:off x="152400" y="1066800"/>
            <a:ext cx="8839200" cy="5059363"/>
          </a:xfrm>
        </p:spPr>
        <p:txBody>
          <a:bodyPr/>
          <a:lstStyle/>
          <a:p>
            <a:r>
              <a:rPr lang="en-US" dirty="0" smtClean="0">
                <a:solidFill>
                  <a:srgbClr val="FF0000"/>
                </a:solidFill>
              </a:rPr>
              <a:t>Go to notes</a:t>
            </a:r>
          </a:p>
          <a:p>
            <a:endParaRPr lang="en-US" dirty="0">
              <a:solidFill>
                <a:srgbClr val="FF0000"/>
              </a:solidFill>
            </a:endParaRPr>
          </a:p>
          <a:p>
            <a:r>
              <a:rPr lang="en-US" dirty="0" smtClean="0">
                <a:solidFill>
                  <a:srgbClr val="FF0000"/>
                </a:solidFill>
              </a:rPr>
              <a:t>Show the diagram after the different some of squares are estimated. </a:t>
            </a:r>
          </a:p>
          <a:p>
            <a:endParaRPr lang="en-US" dirty="0">
              <a:solidFill>
                <a:srgbClr val="FF0000"/>
              </a:solidFill>
            </a:endParaRPr>
          </a:p>
          <a:p>
            <a:r>
              <a:rPr lang="en-US" dirty="0" smtClean="0">
                <a:solidFill>
                  <a:srgbClr val="FF0000"/>
                </a:solidFill>
              </a:rPr>
              <a:t>In notes red color diagram. </a:t>
            </a:r>
            <a:r>
              <a:rPr lang="en-US" dirty="0" smtClean="0"/>
              <a:t> </a:t>
            </a:r>
          </a:p>
          <a:p>
            <a:endParaRPr lang="en-US" dirty="0"/>
          </a:p>
        </p:txBody>
      </p:sp>
    </p:spTree>
    <p:extLst>
      <p:ext uri="{BB962C8B-B14F-4D97-AF65-F5344CB8AC3E}">
        <p14:creationId xmlns:p14="http://schemas.microsoft.com/office/powerpoint/2010/main" xmlns="" val="29872991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a:xfrm>
                <a:off x="457200" y="0"/>
                <a:ext cx="8229600" cy="762000"/>
              </a:xfrm>
            </p:spPr>
            <p:txBody>
              <a:bodyPr>
                <a:normAutofit/>
              </a:bodyPr>
              <a:lstStyle/>
              <a:p>
                <a:r>
                  <a:rPr lang="en-US" dirty="0"/>
                  <a:t>Properties of  </a:t>
                </a:r>
                <a14:m>
                  <m:oMath xmlns:m="http://schemas.openxmlformats.org/officeDocument/2006/math">
                    <m:r>
                      <a:rPr lang="en-US" i="1">
                        <a:latin typeface="Cambria Math"/>
                      </a:rPr>
                      <m:t>𝑟</m:t>
                    </m:r>
                  </m:oMath>
                </a14:m>
                <a:r>
                  <a:rPr lang="en-US" dirty="0" smtClean="0"/>
                  <a:t>…………</a:t>
                </a:r>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457200" y="0"/>
                <a:ext cx="8229600" cy="762000"/>
              </a:xfrm>
              <a:blipFill rotWithShape="1">
                <a:blip r:embed="rId2" cstate="print"/>
                <a:stretch>
                  <a:fillRect t="-16000" b="-38400"/>
                </a:stretch>
              </a:blipFill>
            </p:spPr>
            <p:txBody>
              <a:bodyPr/>
              <a:lstStyle/>
              <a:p>
                <a:r>
                  <a:rPr lang="en-US">
                    <a:noFill/>
                  </a:rPr>
                  <a:t> </a:t>
                </a:r>
              </a:p>
            </p:txBody>
          </p:sp>
        </mc:Fallback>
      </mc:AlternateContent>
      <p:sp>
        <p:nvSpPr>
          <p:cNvPr id="3" name="Content Placeholder 2"/>
          <p:cNvSpPr>
            <a:spLocks noGrp="1"/>
          </p:cNvSpPr>
          <p:nvPr>
            <p:ph idx="1"/>
          </p:nvPr>
        </p:nvSpPr>
        <p:spPr>
          <a:xfrm>
            <a:off x="0" y="762000"/>
            <a:ext cx="9067800" cy="6096000"/>
          </a:xfrm>
        </p:spPr>
        <p:txBody>
          <a:bodyPr>
            <a:normAutofit fontScale="92500" lnSpcReduction="20000"/>
          </a:bodyPr>
          <a:lstStyle/>
          <a:p>
            <a:r>
              <a:rPr lang="en-US" b="1" dirty="0" smtClean="0"/>
              <a:t>5</a:t>
            </a:r>
            <a:r>
              <a:rPr lang="en-US" b="1" dirty="0"/>
              <a:t>. </a:t>
            </a:r>
            <a:r>
              <a:rPr lang="en-US" dirty="0"/>
              <a:t>If </a:t>
            </a:r>
            <a:r>
              <a:rPr lang="en-US" i="1" dirty="0"/>
              <a:t>X </a:t>
            </a:r>
            <a:r>
              <a:rPr lang="en-US" dirty="0"/>
              <a:t>and </a:t>
            </a:r>
            <a:r>
              <a:rPr lang="en-US" i="1" dirty="0"/>
              <a:t>Y </a:t>
            </a:r>
            <a:r>
              <a:rPr lang="en-US" dirty="0"/>
              <a:t>are statistically independent (see </a:t>
            </a:r>
            <a:r>
              <a:rPr lang="en-US" b="1" dirty="0"/>
              <a:t>Appendix A </a:t>
            </a:r>
            <a:r>
              <a:rPr lang="en-US" dirty="0"/>
              <a:t>for the definition</a:t>
            </a:r>
            <a:r>
              <a:rPr lang="en-US" dirty="0" smtClean="0"/>
              <a:t>), the </a:t>
            </a:r>
            <a:r>
              <a:rPr lang="en-US" dirty="0"/>
              <a:t>correlation coefficient between them is zero; but if </a:t>
            </a:r>
            <a:r>
              <a:rPr lang="en-US" i="1" dirty="0"/>
              <a:t>r </a:t>
            </a:r>
            <a:r>
              <a:rPr lang="en-US" dirty="0"/>
              <a:t>= 0, it </a:t>
            </a:r>
            <a:r>
              <a:rPr lang="en-US" dirty="0" smtClean="0"/>
              <a:t>does not </a:t>
            </a:r>
            <a:r>
              <a:rPr lang="en-US" dirty="0"/>
              <a:t>mean that two variables are independent. In other words, </a:t>
            </a:r>
            <a:r>
              <a:rPr lang="en-US" b="1" dirty="0"/>
              <a:t>zero </a:t>
            </a:r>
            <a:r>
              <a:rPr lang="en-US" b="1" dirty="0" smtClean="0"/>
              <a:t>correlation does </a:t>
            </a:r>
            <a:r>
              <a:rPr lang="en-US" b="1" dirty="0"/>
              <a:t>not necessarily imply independence. </a:t>
            </a:r>
            <a:endParaRPr lang="en-US" b="1" dirty="0" smtClean="0"/>
          </a:p>
          <a:p>
            <a:r>
              <a:rPr lang="en-US" b="1" dirty="0" smtClean="0"/>
              <a:t>6</a:t>
            </a:r>
            <a:r>
              <a:rPr lang="en-US" b="1" dirty="0"/>
              <a:t>. </a:t>
            </a:r>
            <a:r>
              <a:rPr lang="en-US" dirty="0"/>
              <a:t>It is a measure of </a:t>
            </a:r>
            <a:r>
              <a:rPr lang="en-US" i="1" dirty="0"/>
              <a:t>linear association </a:t>
            </a:r>
            <a:r>
              <a:rPr lang="en-US" dirty="0"/>
              <a:t>or </a:t>
            </a:r>
            <a:r>
              <a:rPr lang="en-US" i="1" dirty="0"/>
              <a:t>linear dependence </a:t>
            </a:r>
            <a:r>
              <a:rPr lang="en-US" dirty="0"/>
              <a:t>only; it has </a:t>
            </a:r>
            <a:r>
              <a:rPr lang="en-US" dirty="0" smtClean="0"/>
              <a:t>no meaning </a:t>
            </a:r>
            <a:r>
              <a:rPr lang="en-US" dirty="0"/>
              <a:t>for describing nonlinear relations. Thus in Figure 3.11(</a:t>
            </a:r>
            <a:r>
              <a:rPr lang="en-US" i="1" dirty="0"/>
              <a:t>h</a:t>
            </a:r>
            <a:r>
              <a:rPr lang="en-US" dirty="0"/>
              <a:t>), </a:t>
            </a:r>
            <a:r>
              <a:rPr lang="en-US" i="1" dirty="0"/>
              <a:t>Y </a:t>
            </a:r>
            <a:r>
              <a:rPr lang="en-US" dirty="0"/>
              <a:t>= </a:t>
            </a:r>
            <a:r>
              <a:rPr lang="en-US" i="1" dirty="0" smtClean="0"/>
              <a:t>X</a:t>
            </a:r>
            <a:r>
              <a:rPr lang="en-US" dirty="0" smtClean="0"/>
              <a:t>2 is </a:t>
            </a:r>
            <a:r>
              <a:rPr lang="en-US" dirty="0"/>
              <a:t>an exact relationship yet </a:t>
            </a:r>
            <a:r>
              <a:rPr lang="en-US" i="1" dirty="0"/>
              <a:t>r </a:t>
            </a:r>
            <a:r>
              <a:rPr lang="en-US" dirty="0"/>
              <a:t>is zero. (Why?)</a:t>
            </a:r>
          </a:p>
          <a:p>
            <a:r>
              <a:rPr lang="en-US" b="1" dirty="0"/>
              <a:t>7. </a:t>
            </a:r>
            <a:r>
              <a:rPr lang="en-US" dirty="0"/>
              <a:t>Although it is a measure of linear association between two </a:t>
            </a:r>
            <a:r>
              <a:rPr lang="en-US" dirty="0" smtClean="0"/>
              <a:t>variables, it </a:t>
            </a:r>
            <a:r>
              <a:rPr lang="en-US" dirty="0"/>
              <a:t>does not necessarily imply any cause-and-effect </a:t>
            </a:r>
            <a:r>
              <a:rPr lang="en-US" dirty="0" smtClean="0"/>
              <a:t>relationship.</a:t>
            </a:r>
          </a:p>
          <a:p>
            <a:r>
              <a:rPr lang="en-US" dirty="0">
                <a:solidFill>
                  <a:srgbClr val="FF0000"/>
                </a:solidFill>
              </a:rPr>
              <a:t>In the regression context, </a:t>
            </a:r>
            <a:r>
              <a:rPr lang="en-US" i="1" dirty="0">
                <a:solidFill>
                  <a:srgbClr val="FF0000"/>
                </a:solidFill>
              </a:rPr>
              <a:t>r </a:t>
            </a:r>
            <a:r>
              <a:rPr lang="en-US" dirty="0">
                <a:solidFill>
                  <a:srgbClr val="FF0000"/>
                </a:solidFill>
              </a:rPr>
              <a:t>2 is a more meaningful measure than </a:t>
            </a:r>
            <a:r>
              <a:rPr lang="en-US" i="1" dirty="0">
                <a:solidFill>
                  <a:srgbClr val="FF0000"/>
                </a:solidFill>
              </a:rPr>
              <a:t>r</a:t>
            </a:r>
            <a:endParaRPr lang="en-US" dirty="0">
              <a:solidFill>
                <a:srgbClr val="FF0000"/>
              </a:solidFill>
            </a:endParaRPr>
          </a:p>
          <a:p>
            <a:endParaRPr lang="en-US" dirty="0"/>
          </a:p>
        </p:txBody>
      </p:sp>
    </p:spTree>
    <p:extLst>
      <p:ext uri="{BB962C8B-B14F-4D97-AF65-F5344CB8AC3E}">
        <p14:creationId xmlns:p14="http://schemas.microsoft.com/office/powerpoint/2010/main" xmlns="" val="20230603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a:xfrm>
                <a:off x="152400" y="274638"/>
                <a:ext cx="8534400" cy="563562"/>
              </a:xfrm>
            </p:spPr>
            <p:txBody>
              <a:bodyPr>
                <a:normAutofit fontScale="90000"/>
              </a:bodyPr>
              <a:lstStyle/>
              <a:p>
                <a:r>
                  <a:rPr lang="en-US" dirty="0" smtClean="0"/>
                  <a:t>One more formula to compute </a:t>
                </a:r>
                <a14:m>
                  <m:oMath xmlns:m="http://schemas.openxmlformats.org/officeDocument/2006/math">
                    <m:sSup>
                      <m:sSupPr>
                        <m:ctrlPr>
                          <a:rPr lang="en-US" i="1">
                            <a:latin typeface="Cambria Math"/>
                          </a:rPr>
                        </m:ctrlPr>
                      </m:sSupPr>
                      <m:e>
                        <m:r>
                          <a:rPr lang="en-US" i="1">
                            <a:latin typeface="Cambria Math"/>
                          </a:rPr>
                          <m:t>𝑟</m:t>
                        </m:r>
                      </m:e>
                      <m:sup>
                        <m:r>
                          <a:rPr lang="en-US" i="1">
                            <a:latin typeface="Cambria Math"/>
                          </a:rPr>
                          <m:t>2</m:t>
                        </m:r>
                      </m:sup>
                    </m:sSup>
                  </m:oMath>
                </a14:m>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152400" y="274638"/>
                <a:ext cx="8534400" cy="563562"/>
              </a:xfrm>
              <a:blipFill rotWithShape="1">
                <a:blip r:embed="rId2" cstate="print"/>
                <a:stretch>
                  <a:fillRect t="-30108" b="-59140"/>
                </a:stretch>
              </a:blipFill>
            </p:spPr>
            <p:txBody>
              <a:bodyPr/>
              <a:lstStyle/>
              <a:p>
                <a:r>
                  <a:rPr lang="en-US">
                    <a:noFill/>
                  </a:rPr>
                  <a:t> </a:t>
                </a:r>
              </a:p>
            </p:txBody>
          </p:sp>
        </mc:Fallback>
      </mc:AlternateContent>
      <p:sp>
        <p:nvSpPr>
          <p:cNvPr id="3" name="Content Placeholder 2"/>
          <p:cNvSpPr>
            <a:spLocks noGrp="1"/>
          </p:cNvSpPr>
          <p:nvPr>
            <p:ph idx="1"/>
          </p:nvPr>
        </p:nvSpPr>
        <p:spPr>
          <a:xfrm>
            <a:off x="0" y="990600"/>
            <a:ext cx="8686800" cy="5135563"/>
          </a:xfrm>
        </p:spPr>
        <p:txBody>
          <a:bodyPr/>
          <a:lstStyle/>
          <a:p>
            <a:r>
              <a:rPr lang="en-US" dirty="0" smtClean="0">
                <a:solidFill>
                  <a:srgbClr val="FF0000"/>
                </a:solidFill>
              </a:rPr>
              <a:t>See notes:</a:t>
            </a:r>
          </a:p>
          <a:p>
            <a:endParaRPr lang="en-US" dirty="0">
              <a:solidFill>
                <a:srgbClr val="FF0000"/>
              </a:solidFill>
            </a:endParaRPr>
          </a:p>
        </p:txBody>
      </p:sp>
    </p:spTree>
    <p:extLst>
      <p:ext uri="{BB962C8B-B14F-4D97-AF65-F5344CB8AC3E}">
        <p14:creationId xmlns:p14="http://schemas.microsoft.com/office/powerpoint/2010/main" xmlns="" val="28020201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32113" y="3573463"/>
            <a:ext cx="3279775" cy="2054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295207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33800" y="3990975"/>
            <a:ext cx="16764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500067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55913" y="3646488"/>
            <a:ext cx="3432175" cy="1908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71418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4651</TotalTime>
  <Words>1253</Words>
  <Application>Microsoft Office PowerPoint</Application>
  <PresentationFormat>On-screen Show (4:3)</PresentationFormat>
  <Paragraphs>97</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Lecture 8</vt:lpstr>
      <vt:lpstr>Derivation of OLS estimators</vt:lpstr>
      <vt:lpstr>Slide 3</vt:lpstr>
      <vt:lpstr>Slide 4</vt:lpstr>
      <vt:lpstr>Slide 5</vt:lpstr>
      <vt:lpstr>Slide 6</vt:lpstr>
      <vt:lpstr>Slide 7</vt:lpstr>
      <vt:lpstr>Slide 8</vt:lpstr>
      <vt:lpstr>Assumption of CLRM</vt:lpstr>
      <vt:lpstr>Assumptions….</vt:lpstr>
      <vt:lpstr>Slide 11</vt:lpstr>
      <vt:lpstr>Slide 12</vt:lpstr>
      <vt:lpstr>Assumptions…</vt:lpstr>
      <vt:lpstr>Assumptions…</vt:lpstr>
      <vt:lpstr>Slide 15</vt:lpstr>
      <vt:lpstr>Assumptions….</vt:lpstr>
      <vt:lpstr>Slide 17</vt:lpstr>
      <vt:lpstr>Are these assumption realistic?</vt:lpstr>
      <vt:lpstr>Precision or standard error of OLS estimates.</vt:lpstr>
      <vt:lpstr>Some Formulas to Remember </vt:lpstr>
      <vt:lpstr> </vt:lpstr>
      <vt:lpstr>Covariance of Estimates</vt:lpstr>
      <vt:lpstr>Properties of OLS- Gauss Markov Theorem</vt:lpstr>
      <vt:lpstr>Graphical representation of G-M theorem</vt:lpstr>
      <vt:lpstr> </vt:lpstr>
      <vt:lpstr> </vt:lpstr>
      <vt:lpstr>Slide 27</vt:lpstr>
      <vt:lpstr> </vt:lpstr>
      <vt:lpstr> </vt:lpstr>
      <vt:lpstr> </vt:lpstr>
      <vt:lpstr> </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IFFI</dc:creator>
  <cp:lastModifiedBy>NTS</cp:lastModifiedBy>
  <cp:revision>901</cp:revision>
  <dcterms:created xsi:type="dcterms:W3CDTF">2006-08-16T00:00:00Z</dcterms:created>
  <dcterms:modified xsi:type="dcterms:W3CDTF">2013-03-11T07:00:37Z</dcterms:modified>
</cp:coreProperties>
</file>