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96" r:id="rId2"/>
    <p:sldId id="331" r:id="rId3"/>
    <p:sldId id="368" r:id="rId4"/>
    <p:sldId id="329" r:id="rId5"/>
    <p:sldId id="366" r:id="rId6"/>
    <p:sldId id="369" r:id="rId7"/>
    <p:sldId id="332" r:id="rId8"/>
    <p:sldId id="333" r:id="rId9"/>
    <p:sldId id="334" r:id="rId10"/>
    <p:sldId id="335" r:id="rId11"/>
    <p:sldId id="336" r:id="rId12"/>
    <p:sldId id="367" r:id="rId13"/>
    <p:sldId id="337" r:id="rId14"/>
    <p:sldId id="338" r:id="rId15"/>
    <p:sldId id="339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SONY" initials="S" lastIdx="51" clrIdx="0"/>
  <p:cmAuthor id="1" name="MyUserName" initials="M" lastIdx="3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66FF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926" autoAdjust="0"/>
    <p:restoredTop sz="86387" autoAdjust="0"/>
  </p:normalViewPr>
  <p:slideViewPr>
    <p:cSldViewPr>
      <p:cViewPr>
        <p:scale>
          <a:sx n="40" d="100"/>
          <a:sy n="40" d="100"/>
        </p:scale>
        <p:origin x="-1411" y="-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96FEF8-77DD-4E7D-AE09-F13C52EF85B1}" type="datetimeFigureOut">
              <a:rPr lang="en-US" smtClean="0"/>
              <a:pPr/>
              <a:t>3/11/2013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E58592-A82D-476E-8783-18AB677BB51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537378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3/11/2013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3/11/2013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3/11/2013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/>
          </a:bodyPr>
          <a:lstStyle/>
          <a:p>
            <a:r>
              <a:rPr lang="en-US" sz="2800" b="1" dirty="0" smtClean="0"/>
              <a:t>Lecture 7</a:t>
            </a:r>
            <a:endParaRPr lang="en-US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914400"/>
            <a:ext cx="8991600" cy="5486400"/>
          </a:xfrm>
        </p:spPr>
        <p:txBody>
          <a:bodyPr/>
          <a:lstStyle/>
          <a:p>
            <a:pPr marL="0" indent="0" algn="ctr">
              <a:lnSpc>
                <a:spcPct val="200000"/>
              </a:lnSpc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 Topics for today 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Population Regression Function  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Sample Regression Function 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OLS estimators 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Assumptions of CLRM and Derivation of OLS estimates </a:t>
            </a:r>
          </a:p>
        </p:txBody>
      </p:sp>
    </p:spTree>
    <p:extLst>
      <p:ext uri="{BB962C8B-B14F-4D97-AF65-F5344CB8AC3E}">
        <p14:creationId xmlns:p14="http://schemas.microsoft.com/office/powerpoint/2010/main" xmlns="" val="4303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533400"/>
          </a:xfrm>
        </p:spPr>
        <p:txBody>
          <a:bodyPr>
            <a:normAutofit fontScale="90000"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Population Regression Function(PRF)- the concept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914400"/>
            <a:ext cx="9067800" cy="586740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E(Y/Xi)=f(Xi) …………………is called….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PRF OR CEF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What form the f(Xi) assume- important question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E(Y/Xi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)= B1+B2 Xi    ------------------------------------------</a:t>
            </a:r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linear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B1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and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B2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are </a:t>
            </a:r>
            <a:r>
              <a:rPr lang="en-US" sz="2000" u="sng" dirty="0" smtClean="0">
                <a:latin typeface="Arial" pitchFamily="34" charset="0"/>
                <a:cs typeface="Arial" pitchFamily="34" charset="0"/>
              </a:rPr>
              <a:t>unknown but fixed</a:t>
            </a:r>
            <a:r>
              <a:rPr lang="en-US" sz="2000" dirty="0" smtClean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parameters known as regression coefficients. 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B1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and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B2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also known as intercept and slope coefficients.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Other names are </a:t>
            </a:r>
            <a:r>
              <a:rPr lang="en-US" sz="2000" b="1" i="1" dirty="0" smtClean="0">
                <a:latin typeface="Arial" pitchFamily="34" charset="0"/>
                <a:cs typeface="Arial" pitchFamily="34" charset="0"/>
              </a:rPr>
              <a:t>Regression, Regression equation, Regression model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used synonymously.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000" i="1" dirty="0" smtClean="0">
                <a:latin typeface="Arial" pitchFamily="34" charset="0"/>
                <a:cs typeface="Arial" pitchFamily="34" charset="0"/>
              </a:rPr>
              <a:t>The purpose of the regression is to </a:t>
            </a:r>
            <a:r>
              <a:rPr lang="en-US" sz="2000" b="1" i="1" dirty="0" smtClean="0">
                <a:latin typeface="Arial" pitchFamily="34" charset="0"/>
                <a:cs typeface="Arial" pitchFamily="34" charset="0"/>
              </a:rPr>
              <a:t>estimate the values of the p</a:t>
            </a:r>
            <a:r>
              <a:rPr lang="en-US" sz="2000" i="1" dirty="0" smtClean="0">
                <a:latin typeface="Arial" pitchFamily="34" charset="0"/>
                <a:cs typeface="Arial" pitchFamily="34" charset="0"/>
              </a:rPr>
              <a:t>arameters i.e. B1 and B2</a:t>
            </a:r>
            <a:endParaRPr lang="en-US" sz="2000" i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25077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Linearity- what it is?  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6200" y="914400"/>
                <a:ext cx="9296400" cy="5715000"/>
              </a:xfrm>
            </p:spPr>
            <p:txBody>
              <a:bodyPr>
                <a:normAutofit lnSpcReduction="10000"/>
              </a:bodyPr>
              <a:lstStyle/>
              <a:p>
                <a:pPr marL="0" indent="0" algn="ctr">
                  <a:buNone/>
                </a:pPr>
                <a:r>
                  <a:rPr lang="en-US" sz="2400" b="1" dirty="0" smtClean="0">
                    <a:latin typeface="Arial" pitchFamily="34" charset="0"/>
                    <a:cs typeface="Arial" pitchFamily="34" charset="0"/>
                  </a:rPr>
                  <a:t> Linearity in variable</a:t>
                </a:r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 </a:t>
                </a:r>
              </a:p>
              <a:p>
                <a:pPr>
                  <a:buFont typeface="Wingdings" pitchFamily="2" charset="2"/>
                  <a:buChar char="Ø"/>
                </a:pPr>
                <a:r>
                  <a:rPr lang="en-US" sz="2400" i="1" dirty="0">
                    <a:latin typeface="Cambria Math"/>
                  </a:rPr>
                  <a:t>The index of the parameter should be </a:t>
                </a:r>
                <a:r>
                  <a:rPr lang="en-US" sz="2400" i="1" u="sng" dirty="0">
                    <a:solidFill>
                      <a:srgbClr val="FF0000"/>
                    </a:solidFill>
                    <a:latin typeface="Cambria Math"/>
                  </a:rPr>
                  <a:t>only and only 1.</a:t>
                </a:r>
                <a:r>
                  <a:rPr lang="en-US" sz="2400" i="1" dirty="0">
                    <a:latin typeface="Cambria Math"/>
                  </a:rPr>
                  <a:t> </a:t>
                </a:r>
              </a:p>
              <a:p>
                <a:pPr>
                  <a:buFont typeface="Wingdings" pitchFamily="2" charset="2"/>
                  <a:buChar char="Ø"/>
                </a:pP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𝐸</m:t>
                    </m:r>
                    <m:d>
                      <m:dPr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sz="2400" i="1">
                                <a:latin typeface="Cambria Math"/>
                              </a:rPr>
                              <m:t>𝑌</m:t>
                            </m:r>
                          </m:num>
                          <m:den>
                            <m:sSub>
                              <m:sSubPr>
                                <m:ctrlPr>
                                  <a:rPr lang="en-US" sz="2400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sz="2400" i="1">
                                    <a:latin typeface="Cambria Math"/>
                                  </a:rPr>
                                  <m:t>𝑋</m:t>
                                </m:r>
                              </m:e>
                              <m:sub>
                                <m:r>
                                  <a:rPr lang="en-US" sz="2400" i="1">
                                    <a:latin typeface="Cambria Math"/>
                                  </a:rPr>
                                  <m:t>𝑖</m:t>
                                </m:r>
                              </m:sub>
                            </m:sSub>
                          </m:den>
                        </m:f>
                      </m:e>
                    </m:d>
                    <m:r>
                      <a:rPr lang="en-US" sz="2400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𝛽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𝛽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en-US" sz="24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𝑋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400" dirty="0"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sz="2400" dirty="0" smtClean="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is linear and the curve is straight line. </a:t>
                </a:r>
              </a:p>
              <a:p>
                <a:pPr>
                  <a:buFont typeface="Wingdings" pitchFamily="2" charset="2"/>
                  <a:buChar char="Ø"/>
                </a:pP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/>
                      </a:rPr>
                      <m:t>𝐸</m:t>
                    </m:r>
                    <m:d>
                      <m:dPr>
                        <m:ctrlP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24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sz="24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𝑌</m:t>
                            </m:r>
                          </m:num>
                          <m:den>
                            <m:sSub>
                              <m:sSubPr>
                                <m:ctrlPr>
                                  <a:rPr lang="en-US" sz="24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sz="24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𝑋</m:t>
                                </m:r>
                              </m:e>
                              <m:sub>
                                <m:r>
                                  <a:rPr lang="en-US" sz="24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𝑖</m:t>
                                </m:r>
                              </m:sub>
                            </m:sSub>
                          </m:den>
                        </m:f>
                      </m:e>
                    </m:d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𝛽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𝛽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2</m:t>
                        </m:r>
                      </m:sub>
                    </m:sSub>
                    <m:sSubSup>
                      <m:sSubSupPr>
                        <m:ctrlP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bSupPr>
                      <m:e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𝑋𝑖</m:t>
                        </m:r>
                      </m:e>
                      <m:sub/>
                      <m:sup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2</m:t>
                        </m:r>
                      </m:sup>
                    </m:sSubSup>
                  </m:oMath>
                </a14:m>
                <a:r>
                  <a:rPr lang="en-US" sz="2400" dirty="0" smtClean="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 is a non linear function</a:t>
                </a:r>
              </a:p>
              <a:p>
                <a:pPr>
                  <a:buFont typeface="Wingdings" pitchFamily="2" charset="2"/>
                  <a:buChar char="Ø"/>
                </a:pPr>
                <a:r>
                  <a:rPr lang="en-US" sz="2400" b="1" dirty="0" smtClean="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Linearity </a:t>
                </a:r>
                <a:r>
                  <a:rPr lang="en-US" sz="2400" b="1" dirty="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in parameters</a:t>
                </a:r>
                <a:endParaRPr lang="en-US" sz="2400" b="1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  <a:p>
                <a:pPr>
                  <a:buFont typeface="Wingdings" pitchFamily="2" charset="2"/>
                  <a:buChar char="Ø"/>
                </a:pPr>
                <a:r>
                  <a:rPr lang="en-US" sz="2400" dirty="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chemeClr val="tx1"/>
                        </a:solidFill>
                        <a:latin typeface="Cambria Math"/>
                      </a:rPr>
                      <m:t>𝐸</m:t>
                    </m:r>
                    <m:d>
                      <m:dPr>
                        <m:ctrlPr>
                          <a:rPr lang="en-US" sz="2400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2400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sz="2400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𝑌</m:t>
                            </m:r>
                          </m:num>
                          <m:den>
                            <m:sSub>
                              <m:sSubPr>
                                <m:ctrlPr>
                                  <a:rPr lang="en-US" sz="2400" i="1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sz="2400" i="1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𝑋</m:t>
                                </m:r>
                              </m:e>
                              <m:sub>
                                <m:r>
                                  <a:rPr lang="en-US" sz="2400" i="1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𝑖</m:t>
                                </m:r>
                              </m:sub>
                            </m:sSub>
                          </m:den>
                        </m:f>
                      </m:e>
                    </m:d>
                    <m:r>
                      <a:rPr lang="en-US" sz="2400" i="1">
                        <a:solidFill>
                          <a:schemeClr val="tx1"/>
                        </a:solidFill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en-US" sz="2400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𝛽</m:t>
                        </m:r>
                      </m:e>
                      <m:sub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2400" i="1">
                        <a:solidFill>
                          <a:schemeClr val="tx1"/>
                        </a:solidFill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en-US" sz="2400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𝛽</m:t>
                        </m:r>
                      </m:e>
                      <m:sub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/>
                          </a:rPr>
                          <m:t>2</m:t>
                        </m:r>
                      </m:sub>
                    </m:sSub>
                    <m:sSubSup>
                      <m:sSubSupPr>
                        <m:ctrlPr>
                          <a:rPr lang="en-US" sz="2400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bSupPr>
                      <m:e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𝑋𝑖</m:t>
                        </m:r>
                      </m:e>
                      <m:sub/>
                      <m:sup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/>
                          </a:rPr>
                          <m:t>2</m:t>
                        </m:r>
                      </m:sup>
                    </m:sSubSup>
                  </m:oMath>
                </a14:m>
                <a:r>
                  <a:rPr lang="en-US" sz="2400" dirty="0" smtClean="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 is linear in parameter but non linear in variable.</a:t>
                </a:r>
              </a:p>
              <a:p>
                <a:pPr>
                  <a:buFont typeface="Wingdings" pitchFamily="2" charset="2"/>
                  <a:buChar char="Ø"/>
                </a:pPr>
                <a:r>
                  <a:rPr lang="en-US" sz="2400" dirty="0" smtClean="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We are concerned with the linearity of the parameter.  </a:t>
                </a:r>
              </a:p>
              <a:p>
                <a:pPr>
                  <a:buFont typeface="Wingdings" pitchFamily="2" charset="2"/>
                  <a:buChar char="Ø"/>
                </a:pPr>
                <a14:m>
                  <m:oMath xmlns:m="http://schemas.openxmlformats.org/officeDocument/2006/math">
                    <m:r>
                      <a:rPr lang="en-US" sz="2400" i="1">
                        <a:solidFill>
                          <a:schemeClr val="tx1"/>
                        </a:solidFill>
                        <a:latin typeface="Cambria Math"/>
                      </a:rPr>
                      <m:t>𝐸</m:t>
                    </m:r>
                    <m:d>
                      <m:dPr>
                        <m:ctrlPr>
                          <a:rPr lang="en-US" sz="2400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2400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sz="2400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𝑌</m:t>
                            </m:r>
                          </m:num>
                          <m:den>
                            <m:sSub>
                              <m:sSubPr>
                                <m:ctrlPr>
                                  <a:rPr lang="en-US" sz="2400" i="1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sz="2400" i="1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𝑋</m:t>
                                </m:r>
                              </m:e>
                              <m:sub>
                                <m:r>
                                  <a:rPr lang="en-US" sz="2400" i="1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𝑖</m:t>
                                </m:r>
                              </m:sub>
                            </m:sSub>
                          </m:den>
                        </m:f>
                      </m:e>
                    </m:d>
                    <m:r>
                      <a:rPr lang="en-US" sz="2400" i="1">
                        <a:solidFill>
                          <a:schemeClr val="tx1"/>
                        </a:solidFill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en-US" sz="2400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𝛽</m:t>
                        </m:r>
                      </m:e>
                      <m:sub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2400" i="1">
                        <a:solidFill>
                          <a:schemeClr val="tx1"/>
                        </a:solidFill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en-US" sz="2400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𝛽</m:t>
                        </m:r>
                      </m:e>
                      <m:sub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/>
                          </a:rPr>
                          <m:t>2</m:t>
                        </m:r>
                      </m:sub>
                    </m:sSub>
                    <m:sSubSup>
                      <m:sSubSupPr>
                        <m:ctrlPr>
                          <a:rPr lang="en-US" sz="2400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bSupPr>
                      <m:e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𝑋𝑖</m:t>
                        </m:r>
                      </m:e>
                      <m:sub/>
                      <m:sup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/>
                          </a:rPr>
                          <m:t>2</m:t>
                        </m:r>
                      </m:sup>
                    </m:sSubSup>
                  </m:oMath>
                </a14:m>
                <a:r>
                  <a:rPr lang="en-US" sz="2400" dirty="0" smtClean="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2400" i="1" smtClean="0">
                        <a:solidFill>
                          <a:schemeClr val="tx1"/>
                        </a:solidFill>
                        <a:latin typeface="Cambria Math"/>
                      </a:rPr>
                      <m:t>𝐸</m:t>
                    </m:r>
                    <m:d>
                      <m:dPr>
                        <m:ctrlPr>
                          <a:rPr lang="en-US" sz="2400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2400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sz="2400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𝑌</m:t>
                            </m:r>
                          </m:num>
                          <m:den>
                            <m:sSub>
                              <m:sSubPr>
                                <m:ctrlPr>
                                  <a:rPr lang="en-US" sz="2400" i="1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sz="2400" i="1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𝑋</m:t>
                                </m:r>
                              </m:e>
                              <m:sub>
                                <m:r>
                                  <a:rPr lang="en-US" sz="2400" i="1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𝑖</m:t>
                                </m:r>
                              </m:sub>
                            </m:sSub>
                          </m:den>
                        </m:f>
                      </m:e>
                    </m:d>
                    <m:r>
                      <a:rPr lang="en-US" sz="2400" i="1">
                        <a:solidFill>
                          <a:schemeClr val="tx1"/>
                        </a:solidFill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en-US" sz="2400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𝛽</m:t>
                        </m:r>
                      </m:e>
                      <m:sub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2400" i="1">
                        <a:solidFill>
                          <a:schemeClr val="tx1"/>
                        </a:solidFill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en-US" sz="2400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𝛽</m:t>
                        </m:r>
                      </m:e>
                      <m:sub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/>
                      </a:rPr>
                      <m:t>𝑋𝑖</m:t>
                    </m:r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/>
                      </a:rPr>
                      <m:t>  </m:t>
                    </m:r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/>
                      </a:rPr>
                      <m:t>𝑎𝑟𝑒</m:t>
                    </m:r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/>
                      </a:rPr>
                      <m:t> </m:t>
                    </m:r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/>
                      </a:rPr>
                      <m:t>𝑏𝑜𝑡h</m:t>
                    </m:r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/>
                      </a:rPr>
                      <m:t> </m:t>
                    </m:r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/>
                      </a:rPr>
                      <m:t>𝐿𝑖𝑛𝑒𝑎𝑟</m:t>
                    </m:r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/>
                      </a:rPr>
                      <m:t> </m:t>
                    </m:r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/>
                      </a:rPr>
                      <m:t>𝑚𝑜𝑑𝑒𝑙</m:t>
                    </m:r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/>
                      </a:rPr>
                      <m:t>. </m:t>
                    </m:r>
                  </m:oMath>
                </a14:m>
                <a:endParaRPr lang="en-US" sz="2400" b="0" dirty="0" smtClean="0">
                  <a:solidFill>
                    <a:schemeClr val="tx1"/>
                  </a:solidFill>
                  <a:latin typeface="Arial" pitchFamily="34" charset="0"/>
                </a:endParaRPr>
              </a:p>
              <a:p>
                <a:pPr>
                  <a:buFont typeface="Wingdings" pitchFamily="2" charset="2"/>
                  <a:buChar char="Ø"/>
                </a:pPr>
                <a:r>
                  <a:rPr lang="en-US" sz="2400" dirty="0" smtClean="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Different forms of the models</a:t>
                </a:r>
              </a:p>
              <a:p>
                <a:endParaRPr lang="en-US" dirty="0" smtClean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6200" y="914400"/>
                <a:ext cx="9296400" cy="5715000"/>
              </a:xfrm>
              <a:blipFill rotWithShape="1">
                <a:blip r:embed="rId3" cstate="print"/>
                <a:stretch>
                  <a:fillRect l="-918" t="-13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05177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83610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533400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Stochastic Specification of PRF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685800"/>
            <a:ext cx="9144000" cy="57912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200" b="1" dirty="0" smtClean="0">
                <a:latin typeface="Arial" pitchFamily="34" charset="0"/>
                <a:cs typeface="Arial" pitchFamily="34" charset="0"/>
              </a:rPr>
              <a:t>Introduction of the random term into the model </a:t>
            </a:r>
          </a:p>
          <a:p>
            <a:pPr marL="0" indent="0">
              <a:buNone/>
            </a:pPr>
            <a:r>
              <a:rPr lang="en-US" dirty="0"/>
              <a:t> 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52600" y="1295400"/>
            <a:ext cx="19431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71600" y="2428875"/>
            <a:ext cx="3314700" cy="69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19350" y="3505200"/>
            <a:ext cx="4305300" cy="790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38425" y="4572000"/>
            <a:ext cx="3867150" cy="266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445344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1162"/>
          </a:xfrm>
        </p:spPr>
        <p:txBody>
          <a:bodyPr>
            <a:normAutofit fontScale="90000"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Sample Regression Function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762000"/>
            <a:ext cx="8991600" cy="5943600"/>
          </a:xfrm>
        </p:spPr>
        <p:txBody>
          <a:bodyPr>
            <a:normAutofit lnSpcReduction="10000"/>
          </a:bodyPr>
          <a:lstStyle/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Task </a:t>
            </a:r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is </a:t>
            </a:r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to estimate PRF on the basis of SRF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Now only one value of Y against Xi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Can we accurately estimate the PRF from SRF.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Fluctuations in samples. 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Sample regression lines are supposed to represent PRL. </a:t>
            </a:r>
            <a:endParaRPr lang="en-US" sz="20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N samples N regression line. 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Which sample regression line is the best?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The best is that which is close to PRF: or sample parameters should be as closed to Population parameters as possible.  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52433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87362"/>
          </a:xfrm>
        </p:spPr>
        <p:txBody>
          <a:bodyPr>
            <a:no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SAMPLE TERMINOLOGY 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838200"/>
            <a:ext cx="8915400" cy="5867400"/>
          </a:xfrm>
        </p:spPr>
        <p:txBody>
          <a:bodyPr/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Now the PRF can be divided into two parts.</a:t>
            </a:r>
          </a:p>
          <a:p>
            <a:pPr marL="0" indent="0">
              <a:buNone/>
            </a:pPr>
            <a:endParaRPr lang="en-US" sz="2400" dirty="0">
              <a:latin typeface="Arial" pitchFamily="34" charset="0"/>
              <a:cs typeface="Arial" pitchFamily="34" charset="0"/>
            </a:endParaRPr>
          </a:p>
          <a:p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Where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Ui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is the residual term </a:t>
            </a:r>
          </a:p>
          <a:p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86013" y="914400"/>
            <a:ext cx="4371975" cy="175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00450" y="3790950"/>
            <a:ext cx="1943100" cy="323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982881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Final Forms of  PRF AND SRF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To sum up, </a:t>
                </a:r>
                <a:r>
                  <a:rPr lang="en-US" sz="2400" dirty="0">
                    <a:latin typeface="Arial" pitchFamily="34" charset="0"/>
                    <a:cs typeface="Arial" pitchFamily="34" charset="0"/>
                  </a:rPr>
                  <a:t>our primary objective in regression analysis is </a:t>
                </a:r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to estimate </a:t>
                </a:r>
                <a:r>
                  <a:rPr lang="en-US" sz="2400" dirty="0">
                    <a:latin typeface="Arial" pitchFamily="34" charset="0"/>
                    <a:cs typeface="Arial" pitchFamily="34" charset="0"/>
                  </a:rPr>
                  <a:t>the </a:t>
                </a:r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PRF</a:t>
                </a:r>
              </a:p>
              <a:p>
                <a:endParaRPr lang="en-US" dirty="0"/>
              </a:p>
              <a:p>
                <a:pPr marL="0" indent="0">
                  <a:buNone/>
                </a:pPr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sz="2400" dirty="0">
                    <a:latin typeface="Arial" pitchFamily="34" charset="0"/>
                    <a:cs typeface="Arial" pitchFamily="34" charset="0"/>
                  </a:rPr>
                  <a:t>on the basis of the </a:t>
                </a:r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SRF</a:t>
                </a:r>
              </a:p>
              <a:p>
                <a:pPr marL="0" indent="0" algn="ctr">
                  <a:buNone/>
                </a:pPr>
                <a:endParaRPr lang="en-US" sz="1800" i="1" dirty="0" smtClean="0">
                  <a:latin typeface="Cambria Math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𝑌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/>
                            </a:rPr>
                            <m:t>𝑖</m:t>
                          </m:r>
                        </m:sub>
                      </m:sSub>
                      <m:r>
                        <a:rPr lang="en-US" sz="1800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sz="1800" b="0" i="1" smtClean="0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sz="1800" b="0" i="1" smtClean="0">
                                  <a:latin typeface="Cambria Math"/>
                                </a:rPr>
                                <m:t>𝐵</m:t>
                              </m:r>
                            </m:e>
                          </m:acc>
                        </m:e>
                        <m:sub>
                          <m:r>
                            <a:rPr lang="en-US" sz="1800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US" sz="1800" b="0" i="1" smtClean="0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sz="1800" b="0" i="1" smtClean="0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sz="1800" b="0" i="1" smtClean="0">
                                  <a:latin typeface="Cambria Math"/>
                                </a:rPr>
                                <m:t>𝐵</m:t>
                              </m:r>
                            </m:e>
                          </m:acc>
                        </m:e>
                        <m:sub>
                          <m:r>
                            <a:rPr lang="en-US" sz="1800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n-US" sz="1800" b="0" i="1" smtClean="0">
                          <a:latin typeface="Cambria Math"/>
                        </a:rPr>
                        <m:t>𝑋𝑖</m:t>
                      </m:r>
                      <m:r>
                        <a:rPr lang="en-US" sz="1800" b="0" i="1" smtClean="0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sz="1800" b="0" i="1" smtClean="0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sz="1800" b="0" i="1" smtClean="0">
                                  <a:latin typeface="Cambria Math"/>
                                </a:rPr>
                                <m:t>𝑈</m:t>
                              </m:r>
                            </m:e>
                          </m:acc>
                        </m:e>
                        <m:sub>
                          <m:r>
                            <a:rPr lang="en-US" sz="1800" b="0" i="1" smtClean="0">
                              <a:latin typeface="Cambria Math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sz="1800" dirty="0"/>
              </a:p>
              <a:p>
                <a:pPr algn="ctr"/>
                <a:endParaRPr lang="en-US" sz="18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963" t="-9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71875" y="2667000"/>
            <a:ext cx="2000250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870867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09663" y="1285875"/>
            <a:ext cx="6924675" cy="428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131391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1162"/>
          </a:xfrm>
        </p:spPr>
        <p:txBody>
          <a:bodyPr>
            <a:no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THE PROBLEM OF ESTIMATION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6200" y="838200"/>
                <a:ext cx="8915400" cy="6019800"/>
              </a:xfrm>
            </p:spPr>
            <p:txBody>
              <a:bodyPr>
                <a:normAutofit fontScale="92500" lnSpcReduction="10000"/>
              </a:bodyPr>
              <a:lstStyle/>
              <a:p>
                <a:pPr>
                  <a:lnSpc>
                    <a:spcPct val="250000"/>
                  </a:lnSpc>
                  <a:buFont typeface="Wingdings" pitchFamily="2" charset="2"/>
                  <a:buChar char="Ø"/>
                </a:pPr>
                <a:r>
                  <a:rPr lang="en-US" sz="2000" b="1" dirty="0" smtClean="0">
                    <a:latin typeface="Arial" pitchFamily="34" charset="0"/>
                    <a:cs typeface="Arial" pitchFamily="34" charset="0"/>
                  </a:rPr>
                  <a:t>Object: </a:t>
                </a:r>
                <a:r>
                  <a:rPr lang="en-US" sz="2000" dirty="0" smtClean="0">
                    <a:latin typeface="Arial" pitchFamily="34" charset="0"/>
                    <a:cs typeface="Arial" pitchFamily="34" charset="0"/>
                  </a:rPr>
                  <a:t>To estimate PRF on the basis of SRF as accurately as possible. </a:t>
                </a:r>
              </a:p>
              <a:p>
                <a:pPr>
                  <a:lnSpc>
                    <a:spcPct val="250000"/>
                  </a:lnSpc>
                  <a:buFont typeface="Wingdings" pitchFamily="2" charset="2"/>
                  <a:buChar char="Ø"/>
                </a:pPr>
                <a:r>
                  <a:rPr lang="en-US" sz="2000" dirty="0" smtClean="0">
                    <a:latin typeface="Arial" pitchFamily="34" charset="0"/>
                    <a:cs typeface="Arial" pitchFamily="34" charset="0"/>
                  </a:rPr>
                  <a:t>Two methods- </a:t>
                </a:r>
                <a:r>
                  <a:rPr lang="en-US" sz="2000" b="1" dirty="0" smtClean="0">
                    <a:latin typeface="Arial" pitchFamily="34" charset="0"/>
                    <a:cs typeface="Arial" pitchFamily="34" charset="0"/>
                  </a:rPr>
                  <a:t>OLS</a:t>
                </a:r>
                <a:r>
                  <a:rPr lang="en-US" sz="2000" dirty="0" smtClean="0">
                    <a:latin typeface="Arial" pitchFamily="34" charset="0"/>
                    <a:cs typeface="Arial" pitchFamily="34" charset="0"/>
                  </a:rPr>
                  <a:t> and </a:t>
                </a:r>
                <a:r>
                  <a:rPr lang="en-US" sz="2000" b="1" dirty="0" smtClean="0">
                    <a:latin typeface="Arial" pitchFamily="34" charset="0"/>
                    <a:cs typeface="Arial" pitchFamily="34" charset="0"/>
                  </a:rPr>
                  <a:t>ML</a:t>
                </a:r>
                <a:r>
                  <a:rPr lang="en-US" sz="2000" dirty="0" smtClean="0">
                    <a:latin typeface="Arial" pitchFamily="34" charset="0"/>
                    <a:cs typeface="Arial" pitchFamily="34" charset="0"/>
                  </a:rPr>
                  <a:t> to estimate the parameter the </a:t>
                </a:r>
                <a:r>
                  <a:rPr lang="en-US" sz="2000" dirty="0" smtClean="0">
                    <a:solidFill>
                      <a:srgbClr val="FF0000"/>
                    </a:solidFill>
                    <a:latin typeface="Arial" pitchFamily="34" charset="0"/>
                    <a:cs typeface="Arial" pitchFamily="34" charset="0"/>
                  </a:rPr>
                  <a:t>betas (intercept and  slope coefficient) </a:t>
                </a:r>
              </a:p>
              <a:p>
                <a:pPr>
                  <a:lnSpc>
                    <a:spcPct val="250000"/>
                  </a:lnSpc>
                  <a:buFont typeface="Wingdings" pitchFamily="2" charset="2"/>
                  <a:buChar char="Ø"/>
                </a:pPr>
                <a:r>
                  <a:rPr lang="en-US" sz="2000" dirty="0" smtClean="0">
                    <a:latin typeface="Arial" pitchFamily="34" charset="0"/>
                    <a:cs typeface="Arial" pitchFamily="34" charset="0"/>
                  </a:rPr>
                  <a:t>OLS is extensively used in regression analysis as it is </a:t>
                </a:r>
                <a:r>
                  <a:rPr lang="en-US" sz="2000" dirty="0" smtClean="0">
                    <a:solidFill>
                      <a:srgbClr val="FF0000"/>
                    </a:solidFill>
                    <a:latin typeface="Arial" pitchFamily="34" charset="0"/>
                    <a:cs typeface="Arial" pitchFamily="34" charset="0"/>
                  </a:rPr>
                  <a:t>much appealing</a:t>
                </a:r>
                <a:r>
                  <a:rPr lang="en-US" sz="2000" dirty="0" smtClean="0">
                    <a:latin typeface="Arial" pitchFamily="34" charset="0"/>
                    <a:cs typeface="Arial" pitchFamily="34" charset="0"/>
                  </a:rPr>
                  <a:t> and </a:t>
                </a:r>
                <a:r>
                  <a:rPr lang="en-US" sz="2000" dirty="0" smtClean="0">
                    <a:solidFill>
                      <a:srgbClr val="FF0000"/>
                    </a:solidFill>
                    <a:latin typeface="Arial" pitchFamily="34" charset="0"/>
                    <a:cs typeface="Arial" pitchFamily="34" charset="0"/>
                  </a:rPr>
                  <a:t>much simpler</a:t>
                </a:r>
                <a:r>
                  <a:rPr lang="en-US" sz="2000" dirty="0" smtClean="0">
                    <a:latin typeface="Arial" pitchFamily="34" charset="0"/>
                    <a:cs typeface="Arial" pitchFamily="34" charset="0"/>
                  </a:rPr>
                  <a:t> than ML</a:t>
                </a:r>
              </a:p>
              <a:p>
                <a:pPr>
                  <a:lnSpc>
                    <a:spcPct val="250000"/>
                  </a:lnSpc>
                  <a:buFont typeface="Wingdings" pitchFamily="2" charset="2"/>
                  <a:buChar char="Ø"/>
                </a:pPr>
                <a:r>
                  <a:rPr lang="en-US" sz="2000" dirty="0" smtClean="0">
                    <a:latin typeface="Arial" pitchFamily="34" charset="0"/>
                    <a:cs typeface="Arial" pitchFamily="34" charset="0"/>
                  </a:rPr>
                  <a:t>The two methods generally give the same estimates of </a:t>
                </a:r>
                <a:r>
                  <a:rPr lang="en-US" sz="2000" b="1" dirty="0" smtClean="0">
                    <a:latin typeface="Arial" pitchFamily="34" charset="0"/>
                    <a:cs typeface="Arial" pitchFamily="34" charset="0"/>
                  </a:rPr>
                  <a:t>Betas</a:t>
                </a:r>
                <a:r>
                  <a:rPr lang="en-US" sz="2000" dirty="0" smtClean="0">
                    <a:latin typeface="Arial" pitchFamily="34" charset="0"/>
                    <a:cs typeface="Arial" pitchFamily="34" charset="0"/>
                  </a:rPr>
                  <a:t>, in simple as well as in the multiple regression, under the </a:t>
                </a:r>
                <a:r>
                  <a:rPr lang="en-US" sz="2000" b="1" dirty="0" smtClean="0">
                    <a:latin typeface="Arial" pitchFamily="34" charset="0"/>
                    <a:cs typeface="Arial" pitchFamily="34" charset="0"/>
                  </a:rPr>
                  <a:t>normality </a:t>
                </a:r>
                <a:r>
                  <a:rPr lang="en-US" sz="2000" dirty="0" smtClean="0">
                    <a:latin typeface="Arial" pitchFamily="34" charset="0"/>
                    <a:cs typeface="Arial" pitchFamily="34" charset="0"/>
                  </a:rPr>
                  <a:t>assumption of residual.</a:t>
                </a:r>
              </a:p>
              <a:p>
                <a:pPr>
                  <a:lnSpc>
                    <a:spcPct val="250000"/>
                  </a:lnSpc>
                  <a:buFont typeface="Wingdings" pitchFamily="2" charset="2"/>
                  <a:buChar char="Ø"/>
                </a:pPr>
                <a:r>
                  <a:rPr lang="en-US" sz="2000" dirty="0" smtClean="0">
                    <a:latin typeface="Arial" pitchFamily="34" charset="0"/>
                    <a:cs typeface="Arial" pitchFamily="34" charset="0"/>
                  </a:rPr>
                  <a:t>Similarly in large samples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 smtClean="0">
                            <a:latin typeface="Cambria Math"/>
                            <a:cs typeface="Arial" pitchFamily="34" charset="0"/>
                          </a:rPr>
                        </m:ctrlPr>
                      </m:sSupPr>
                      <m:e>
                        <m:r>
                          <a:rPr lang="en-US" sz="2000" i="1" smtClean="0">
                            <a:latin typeface="Cambria Math"/>
                            <a:ea typeface="Cambria Math"/>
                            <a:cs typeface="Arial" pitchFamily="34" charset="0"/>
                          </a:rPr>
                          <m:t>𝜎</m:t>
                        </m:r>
                      </m:e>
                      <m:sup>
                        <m:r>
                          <a:rPr lang="en-US" sz="2000" b="0" i="1" smtClean="0">
                            <a:latin typeface="Cambria Math"/>
                            <a:cs typeface="Arial" pitchFamily="34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000" dirty="0" smtClean="0">
                    <a:latin typeface="Arial" pitchFamily="34" charset="0"/>
                    <a:cs typeface="Arial" pitchFamily="34" charset="0"/>
                  </a:rPr>
                  <a:t> of ML becomes unbiased like OLS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>
                            <a:latin typeface="Cambria Math"/>
                            <a:cs typeface="Arial" pitchFamily="34" charset="0"/>
                          </a:rPr>
                        </m:ctrlPr>
                      </m:sSupPr>
                      <m:e>
                        <m:r>
                          <a:rPr lang="en-US" sz="2000" i="1">
                            <a:latin typeface="Cambria Math"/>
                            <a:ea typeface="Cambria Math"/>
                            <a:cs typeface="Arial" pitchFamily="34" charset="0"/>
                          </a:rPr>
                          <m:t>𝜎</m:t>
                        </m:r>
                      </m:e>
                      <m:sup>
                        <m:r>
                          <a:rPr lang="en-US" sz="2000" i="1">
                            <a:latin typeface="Cambria Math"/>
                            <a:cs typeface="Arial" pitchFamily="34" charset="0"/>
                          </a:rPr>
                          <m:t>2</m:t>
                        </m:r>
                      </m:sup>
                    </m:sSup>
                  </m:oMath>
                </a14:m>
                <a:endParaRPr lang="en-US" sz="2000" dirty="0" smtClean="0">
                  <a:latin typeface="Arial" pitchFamily="34" charset="0"/>
                  <a:cs typeface="Arial" pitchFamily="34" charset="0"/>
                </a:endParaRPr>
              </a:p>
              <a:p>
                <a:pPr>
                  <a:lnSpc>
                    <a:spcPct val="250000"/>
                  </a:lnSpc>
                  <a:buFont typeface="Wingdings" pitchFamily="2" charset="2"/>
                  <a:buChar char="Ø"/>
                </a:pPr>
                <a:endParaRPr lang="en-US" sz="2000" dirty="0" smtClean="0"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6200" y="838200"/>
                <a:ext cx="8915400" cy="6019800"/>
              </a:xfrm>
              <a:blipFill rotWithShape="1">
                <a:blip r:embed="rId3" cstate="print"/>
                <a:stretch>
                  <a:fillRect l="-547" r="-6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954973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87362"/>
          </a:xfrm>
        </p:spPr>
        <p:txBody>
          <a:bodyPr>
            <a:no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OLS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6200" y="762000"/>
                <a:ext cx="8991600" cy="5364163"/>
              </a:xfrm>
            </p:spPr>
            <p:txBody>
              <a:bodyPr>
                <a:normAutofit fontScale="92500" lnSpcReduction="20000"/>
              </a:bodyPr>
              <a:lstStyle/>
              <a:p>
                <a:pPr>
                  <a:lnSpc>
                    <a:spcPct val="200000"/>
                  </a:lnSpc>
                  <a:buFont typeface="Wingdings" pitchFamily="2" charset="2"/>
                  <a:buChar char="§"/>
                </a:pPr>
                <a:r>
                  <a:rPr lang="en-US" sz="2000" dirty="0" smtClean="0">
                    <a:latin typeface="Arial" pitchFamily="34" charset="0"/>
                    <a:cs typeface="Arial" pitchFamily="34" charset="0"/>
                  </a:rPr>
                  <a:t>Carl </a:t>
                </a:r>
                <a:r>
                  <a:rPr lang="en-US" sz="2000" b="1" dirty="0" smtClean="0">
                    <a:latin typeface="Arial" pitchFamily="34" charset="0"/>
                    <a:cs typeface="Arial" pitchFamily="34" charset="0"/>
                  </a:rPr>
                  <a:t>Friedrich Gauss</a:t>
                </a:r>
                <a:r>
                  <a:rPr lang="en-US" sz="2000" dirty="0" smtClean="0">
                    <a:latin typeface="Arial" pitchFamily="34" charset="0"/>
                    <a:cs typeface="Arial" pitchFamily="34" charset="0"/>
                  </a:rPr>
                  <a:t>, a German Mathematician.</a:t>
                </a:r>
              </a:p>
              <a:p>
                <a:pPr>
                  <a:lnSpc>
                    <a:spcPct val="200000"/>
                  </a:lnSpc>
                  <a:buFont typeface="Wingdings" pitchFamily="2" charset="2"/>
                  <a:buChar char="§"/>
                </a:pPr>
                <a:r>
                  <a:rPr lang="en-US" sz="2000" dirty="0" smtClean="0">
                    <a:latin typeface="Arial" pitchFamily="34" charset="0"/>
                    <a:cs typeface="Arial" pitchFamily="34" charset="0"/>
                  </a:rPr>
                  <a:t>This is PRF </a:t>
                </a:r>
              </a:p>
              <a:p>
                <a:pPr>
                  <a:lnSpc>
                    <a:spcPct val="200000"/>
                  </a:lnSpc>
                  <a:buFont typeface="Wingdings" pitchFamily="2" charset="2"/>
                  <a:buChar char="§"/>
                </a:pPr>
                <a:r>
                  <a:rPr lang="en-US" sz="2000" dirty="0" smtClean="0">
                    <a:latin typeface="Arial" pitchFamily="34" charset="0"/>
                    <a:cs typeface="Arial" pitchFamily="34" charset="0"/>
                  </a:rPr>
                  <a:t>That is not directly observable</a:t>
                </a:r>
              </a:p>
              <a:p>
                <a:pPr>
                  <a:lnSpc>
                    <a:spcPct val="200000"/>
                  </a:lnSpc>
                  <a:buFont typeface="Wingdings" pitchFamily="2" charset="2"/>
                  <a:buChar char="§"/>
                </a:pPr>
                <a:r>
                  <a:rPr lang="en-US" sz="2000" dirty="0" smtClean="0">
                    <a:latin typeface="Arial" pitchFamily="34" charset="0"/>
                    <a:cs typeface="Arial" pitchFamily="34" charset="0"/>
                  </a:rPr>
                  <a:t>We estimate it from SRF </a:t>
                </a:r>
              </a:p>
              <a:p>
                <a:pPr>
                  <a:lnSpc>
                    <a:spcPct val="200000"/>
                  </a:lnSpc>
                  <a:buFont typeface="Wingdings" pitchFamily="2" charset="2"/>
                  <a:buChar char="§"/>
                </a:pPr>
                <a:endParaRPr lang="en-US" sz="2000" dirty="0">
                  <a:latin typeface="Arial" pitchFamily="34" charset="0"/>
                  <a:cs typeface="Arial" pitchFamily="34" charset="0"/>
                </a:endParaRPr>
              </a:p>
              <a:p>
                <a:pPr>
                  <a:lnSpc>
                    <a:spcPct val="200000"/>
                  </a:lnSpc>
                  <a:buFont typeface="Wingdings" pitchFamily="2" charset="2"/>
                  <a:buChar char="§"/>
                </a:pPr>
                <a:endParaRPr lang="en-US" sz="2000" dirty="0" smtClean="0">
                  <a:latin typeface="Arial" pitchFamily="34" charset="0"/>
                  <a:cs typeface="Arial" pitchFamily="34" charset="0"/>
                </a:endParaRPr>
              </a:p>
              <a:p>
                <a:pPr>
                  <a:lnSpc>
                    <a:spcPct val="200000"/>
                  </a:lnSpc>
                  <a:buFont typeface="Wingdings" pitchFamily="2" charset="2"/>
                  <a:buChar char="§"/>
                </a:pPr>
                <a:r>
                  <a:rPr lang="en-US" sz="2000" dirty="0" smtClean="0">
                    <a:latin typeface="Arial" pitchFamily="34" charset="0"/>
                    <a:cs typeface="Arial" pitchFamily="34" charset="0"/>
                  </a:rPr>
                  <a:t>Which shows </a:t>
                </a:r>
                <a:r>
                  <a:rPr lang="en-US" sz="2000" dirty="0">
                    <a:latin typeface="Arial" pitchFamily="34" charset="0"/>
                    <a:cs typeface="Arial" pitchFamily="34" charset="0"/>
                  </a:rPr>
                  <a:t>that the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000" i="1" smtClean="0">
                            <a:latin typeface="Cambria Math"/>
                            <a:cs typeface="Arial" pitchFamily="34" charset="0"/>
                          </a:rPr>
                        </m:ctrlPr>
                      </m:accPr>
                      <m:e>
                        <m:r>
                          <a:rPr lang="en-US" sz="2000" b="0" i="1" smtClean="0">
                            <a:latin typeface="Cambria Math"/>
                            <a:cs typeface="Arial" pitchFamily="34" charset="0"/>
                          </a:rPr>
                          <m:t>𝑈𝑖</m:t>
                        </m:r>
                      </m:e>
                    </m:acc>
                  </m:oMath>
                </a14:m>
                <a:r>
                  <a:rPr lang="en-US" sz="2000" dirty="0" smtClean="0">
                    <a:latin typeface="Arial" pitchFamily="34" charset="0"/>
                    <a:cs typeface="Arial" pitchFamily="34" charset="0"/>
                  </a:rPr>
                  <a:t>(the </a:t>
                </a:r>
                <a:r>
                  <a:rPr lang="en-US" sz="2000" dirty="0">
                    <a:latin typeface="Arial" pitchFamily="34" charset="0"/>
                    <a:cs typeface="Arial" pitchFamily="34" charset="0"/>
                  </a:rPr>
                  <a:t>residuals) are simply the differences </a:t>
                </a:r>
                <a:r>
                  <a:rPr lang="en-US" sz="2000" dirty="0" smtClean="0">
                    <a:latin typeface="Arial" pitchFamily="34" charset="0"/>
                    <a:cs typeface="Arial" pitchFamily="34" charset="0"/>
                  </a:rPr>
                  <a:t>between the </a:t>
                </a:r>
                <a:r>
                  <a:rPr lang="en-US" sz="2000" dirty="0">
                    <a:latin typeface="Arial" pitchFamily="34" charset="0"/>
                    <a:cs typeface="Arial" pitchFamily="34" charset="0"/>
                  </a:rPr>
                  <a:t>actual and estimated Y values.</a:t>
                </a:r>
              </a:p>
              <a:p>
                <a:pPr>
                  <a:lnSpc>
                    <a:spcPct val="200000"/>
                  </a:lnSpc>
                  <a:buFont typeface="Wingdings" pitchFamily="2" charset="2"/>
                  <a:buChar char="§"/>
                </a:pPr>
                <a:r>
                  <a:rPr lang="en-US" sz="2000" dirty="0" smtClean="0">
                    <a:latin typeface="Arial" pitchFamily="34" charset="0"/>
                    <a:cs typeface="Arial" pitchFamily="34" charset="0"/>
                  </a:rPr>
                  <a:t>We want that                                            should be as </a:t>
                </a:r>
                <a:r>
                  <a:rPr lang="en-US" sz="2000" b="1" dirty="0" smtClean="0">
                    <a:latin typeface="Arial" pitchFamily="34" charset="0"/>
                    <a:cs typeface="Arial" pitchFamily="34" charset="0"/>
                  </a:rPr>
                  <a:t>Small</a:t>
                </a:r>
                <a:r>
                  <a:rPr lang="en-US" sz="2000" dirty="0" smtClean="0">
                    <a:latin typeface="Arial" pitchFamily="34" charset="0"/>
                    <a:cs typeface="Arial" pitchFamily="34" charset="0"/>
                  </a:rPr>
                  <a:t> as possible.  </a:t>
                </a:r>
                <a:endParaRPr lang="en-US" sz="2000" dirty="0"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6200" y="762000"/>
                <a:ext cx="8991600" cy="5364163"/>
              </a:xfrm>
              <a:blipFill rotWithShape="1">
                <a:blip r:embed="rId3" cstate="print"/>
                <a:stretch>
                  <a:fillRect l="-542" r="-6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24275" y="1524000"/>
            <a:ext cx="1695450" cy="28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91175" y="2686050"/>
            <a:ext cx="1724025" cy="666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29250" y="3629025"/>
            <a:ext cx="1809750" cy="71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90800" y="5524500"/>
            <a:ext cx="1628775" cy="266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608799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/>
          <a:p>
            <a:r>
              <a:rPr lang="en-US" sz="3100" dirty="0" smtClean="0">
                <a:latin typeface="Arial" pitchFamily="34" charset="0"/>
                <a:cs typeface="Arial" pitchFamily="34" charset="0"/>
              </a:rPr>
              <a:t>OLS…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14400"/>
            <a:ext cx="8686800" cy="5211763"/>
          </a:xfrm>
        </p:spPr>
        <p:txBody>
          <a:bodyPr/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If this criteria all the residual receive the same weightage. </a:t>
            </a:r>
          </a:p>
          <a:p>
            <a:endParaRPr lang="en-US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76600" y="2057400"/>
            <a:ext cx="5105400" cy="3557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734946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4654</TotalTime>
  <Words>249</Words>
  <Application>Microsoft Office PowerPoint</Application>
  <PresentationFormat>On-screen Show (4:3)</PresentationFormat>
  <Paragraphs>54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Lecture 7</vt:lpstr>
      <vt:lpstr>Population Regression Function(PRF)- the concept</vt:lpstr>
      <vt:lpstr>Slide 3</vt:lpstr>
      <vt:lpstr>Linearity- what it is?  </vt:lpstr>
      <vt:lpstr>Slide 5</vt:lpstr>
      <vt:lpstr>Slide 6</vt:lpstr>
      <vt:lpstr>Stochastic Specification of PRF</vt:lpstr>
      <vt:lpstr>Sample Regression Function</vt:lpstr>
      <vt:lpstr>SAMPLE TERMINOLOGY </vt:lpstr>
      <vt:lpstr>Final Forms of  PRF AND SRF</vt:lpstr>
      <vt:lpstr>Slide 11</vt:lpstr>
      <vt:lpstr>Slide 12</vt:lpstr>
      <vt:lpstr>THE PROBLEM OF ESTIMATION</vt:lpstr>
      <vt:lpstr>OLS</vt:lpstr>
      <vt:lpstr>OLS…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IFFI</dc:creator>
  <cp:lastModifiedBy>NTS</cp:lastModifiedBy>
  <cp:revision>901</cp:revision>
  <dcterms:created xsi:type="dcterms:W3CDTF">2006-08-16T00:00:00Z</dcterms:created>
  <dcterms:modified xsi:type="dcterms:W3CDTF">2013-03-11T05:43:19Z</dcterms:modified>
</cp:coreProperties>
</file>