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6" r:id="rId2"/>
    <p:sldId id="307" r:id="rId3"/>
    <p:sldId id="331" r:id="rId4"/>
    <p:sldId id="335" r:id="rId5"/>
    <p:sldId id="308" r:id="rId6"/>
    <p:sldId id="294" r:id="rId7"/>
    <p:sldId id="313" r:id="rId8"/>
    <p:sldId id="332" r:id="rId9"/>
    <p:sldId id="314" r:id="rId10"/>
    <p:sldId id="336" r:id="rId11"/>
    <p:sldId id="315" r:id="rId12"/>
    <p:sldId id="333" r:id="rId13"/>
    <p:sldId id="316" r:id="rId14"/>
    <p:sldId id="317" r:id="rId15"/>
    <p:sldId id="327" r:id="rId16"/>
    <p:sldId id="334" r:id="rId17"/>
    <p:sldId id="328" r:id="rId18"/>
    <p:sldId id="318" r:id="rId19"/>
    <p:sldId id="329" r:id="rId20"/>
    <p:sldId id="33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60" d="100"/>
          <a:sy n="60" d="100"/>
        </p:scale>
        <p:origin x="-835" y="3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6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WHAT WE ARE GOING TO COVER TODAY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Correlation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Causation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Correlation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09600"/>
                <a:ext cx="9296400" cy="63246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What Correlation is: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It measure the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degree of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relationship/association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between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variables. 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measure of correlation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called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correlation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coefficient.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1- It can be positive as well as negative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2-  Its  range is --------------              (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-1  ≤  r ≤  +1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en-US" sz="2400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3-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It is symmetrical in nature; that is, the coefficient of correlation between X and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Y(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𝑟𝑋𝑌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) is the same as that between Y and X(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Arial" pitchFamily="34" charset="0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𝑌</m:t>
                    </m:r>
                    <m:r>
                      <a:rPr lang="en-US" sz="2400" i="1">
                        <a:latin typeface="Cambria Math"/>
                        <a:cs typeface="Arial" pitchFamily="34" charset="0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  <m:r>
                      <a:rPr lang="en-US" sz="2400" i="1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4-  It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independent of the origin and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scale</a:t>
                </a:r>
                <a:endParaRPr lang="en-US" sz="2400" dirty="0">
                  <a:solidFill>
                    <a:srgbClr val="66FF66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09600"/>
                <a:ext cx="9296400" cy="6324600"/>
              </a:xfrm>
              <a:blipFill rotWithShape="1">
                <a:blip r:embed="rId2" cstate="print"/>
                <a:stretch>
                  <a:fillRect l="-787" r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0864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61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Causation versus correlating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219201"/>
            <a:ext cx="4040188" cy="457200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Causation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Cause and effect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Asymmetric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Y=f(x) is not equal to x=f(y)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3- Causation is necessarily correlation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1219199"/>
            <a:ext cx="4041775" cy="457201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Correlation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Content Placeholder 10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1- Degree of</a:t>
                </a:r>
                <a:r>
                  <a:rPr lang="en-US" sz="2000" dirty="0" smtClean="0"/>
                  <a:t> Association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2- Symmetric</a:t>
                </a:r>
                <a:r>
                  <a:rPr lang="en-US" dirty="0" smtClean="0"/>
                  <a:t>  </a:t>
                </a:r>
              </a:p>
              <a:p>
                <a:pPr marL="0" indent="0">
                  <a:buNone/>
                </a:pPr>
                <a:r>
                  <a:rPr lang="en-US" dirty="0" smtClean="0">
                    <a:cs typeface="Arial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Arial" pitchFamily="34" charset="0"/>
                      </a:rPr>
                      <m:t>𝑟𝑋𝑌</m:t>
                    </m:r>
                  </m:oMath>
                </a14:m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Arial" pitchFamily="34" charset="0"/>
                      </a:rPr>
                      <m:t>𝑟𝑋𝑌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3- Correlation is not necessarily causation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       </a:t>
                </a:r>
              </a:p>
            </p:txBody>
          </p:sp>
        </mc:Choice>
        <mc:Fallback>
          <p:sp>
            <p:nvSpPr>
              <p:cNvPr id="11" name="Conten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3" cstate="print"/>
                <a:stretch>
                  <a:fillRect l="-2413" t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735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Notation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60198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Dependent variable                                                   Independent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Explained variable                                                           Explanatory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Predictand                                                                        Predictor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Regressand                                                                      Regressor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Response                                                                          Stimulus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Endogenous                                                                       Exogenous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Outcome                                                                            Covariate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Controlled variable                                                             Control variable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LHS                                                                                        RHS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715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Regression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7912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History- Francis Galton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Tall parents----------tall children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 average height of children less than parents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Short parents…….. Short children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 average height of children was greater than parents.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average height of children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tend to move or regress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average height of population as a whole. </a:t>
            </a:r>
            <a:r>
              <a:rPr lang="en-US" sz="2400" i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Galton law of universal Regression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Karl Pearson verified it by collecting data from 1000 people and called it </a:t>
            </a:r>
            <a:r>
              <a:rPr lang="en-US" sz="2400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regression to mediocrity</a:t>
            </a:r>
            <a:endParaRPr lang="en-US" sz="2400" u="sng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13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44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Modern concept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6019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Regression analysis concerned with the study of </a:t>
            </a:r>
            <a:r>
              <a:rPr lang="en-US" sz="2400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dependence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one variable (dependent variable) on one or more variables (explanatory variables) with a view to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estimate or predict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average/mean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value of the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in term of the given/fixed value of the known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variable.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Example 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 sons height and fathers height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Example 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 height at different age level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Note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this line has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positive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slope but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slope is less than 1,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which is in conformity with Galton’s regression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mediocrity.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04952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Statistical Versus Deterministic Relationship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287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 concerns with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statistical relationship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not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functional or deterministic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dependence of variables as in physics.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Example 1: 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ependency of crop yield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Y= f ( temp, sunshine, rainfall, fertilizers,……….)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Measurement of error, many other variable, prediction is not 100% correct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Newton's law of gravity</a:t>
            </a:r>
          </a:p>
          <a:p>
            <a:pPr>
              <a:lnSpc>
                <a:spcPct val="150000"/>
              </a:lnSpc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 becomes random if the measurement error arises in k.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86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89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66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Statistical versus deterministic Relationship 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143001"/>
            <a:ext cx="4040188" cy="457200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Statistical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0" y="1676400"/>
            <a:ext cx="4497388" cy="48768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Concerned with variable dependency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Variables are random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Statistical dependency  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Can not be predicted with accuracy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Example: Crop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yield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1143001"/>
            <a:ext cx="4041775" cy="381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Functional or Deterministic 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419601" y="1752600"/>
            <a:ext cx="4648200" cy="49530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Concerned with variable dependency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non random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Deterministic or functional dependency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Can be predicted accurately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Example: Newton's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law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20973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Regression versus causation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15400" cy="5715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Although the regression analysis deal with dependency of one variable on other variables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does not necessarily imply causation.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statistical relationship, however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strong can never establish causal connection.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 statistical reason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assume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rainfall does not depend on crop yield.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Our idea of causation must come from outside statistics ultimately from some theory or other information.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Key Point: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statistical relationship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 itself cannot logically imply causation.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41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Simple or Bivariate Regression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9436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 analysis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largely concerned with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estimating and/or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predicting the (population) mean value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dependent variable 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basis of the known or ﬁxed values of the explanatory variable(s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Example: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EXPENDITURE-INCOME 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Conditional Mean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E(Y/X)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Unconditional Mean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E(Y)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population regression line is simply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locus of the conditional mean of the dependent variable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for the fixed values of the explanatory variable.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4382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080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Population Regression Function(PRF)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067800" cy="60960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E(Y/Xi)=f(Xi)---------------------------------------A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above equation is called conditional expectation function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(CEF)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Population Regression Function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What form the f(Xi) assume- important question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E(Y/Xi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)= B1+B2 Xi    ---------------(B)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B1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unknown but fixed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parameters known as regression coefficients.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B1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also known as intercept and slope coefficients.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Other names are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Regression, Regression equation, Regression model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used synonymously.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purpose of the regression is to estimate the values of the parameters i.e. unknown parameters B1 and B2</a:t>
            </a:r>
            <a:endParaRPr lang="en-US" sz="20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621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Correlation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Correlation and causation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Regression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Regression and causation </a:t>
            </a:r>
          </a:p>
          <a:p>
            <a:pPr>
              <a:lnSpc>
                <a:spcPct val="200000"/>
              </a:lnSpc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261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Linearity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9296400" cy="571500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Linearity in variable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E(Y/Xi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)= B1+B2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Xi is linear and the curve is straight line.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𝑋𝑖</m:t>
                        </m:r>
                      </m:e>
                      <m:sub/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a non linear function</a:t>
                </a:r>
              </a:p>
              <a:p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Linearity 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in parameters</a:t>
                </a:r>
                <a:endParaRPr lang="en-US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𝑋𝑖</m:t>
                        </m:r>
                      </m:e>
                      <m:sub/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linear in parameter but non linear in variable.</a:t>
                </a:r>
              </a:p>
              <a:p>
                <a:r>
                  <a:rPr lang="en-US" sz="2400" dirty="0" smtClean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We are concerned with the linearity of the parameter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 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index of the parameter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should be only and only 1.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𝑋𝑖</m:t>
                        </m:r>
                      </m:e>
                      <m:sub/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𝑋𝑖</m:t>
                    </m:r>
                    <m:r>
                      <a:rPr lang="en-US" sz="2400" b="0" i="1" smtClean="0">
                        <a:latin typeface="Cambria Math"/>
                      </a:rPr>
                      <m:t>  </m:t>
                    </m:r>
                    <m:r>
                      <a:rPr lang="en-US" sz="2400" b="0" i="1" smtClean="0">
                        <a:latin typeface="Cambria Math"/>
                      </a:rPr>
                      <m:t>𝑎𝑟𝑒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𝑏𝑜𝑡h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𝐿𝑖𝑛𝑒𝑎𝑟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𝑚𝑜𝑑𝑒𝑙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en-US" sz="2400" b="0" dirty="0" smtClean="0">
                  <a:solidFill>
                    <a:srgbClr val="FF0000"/>
                  </a:solidFill>
                  <a:latin typeface="Arial" pitchFamily="34" charset="0"/>
                </a:endParaRPr>
              </a:p>
              <a:p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Different forms of the models</a:t>
                </a:r>
                <a:endParaRPr lang="en-US" sz="24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9296400" cy="5715000"/>
              </a:xfrm>
              <a:blipFill rotWithShape="1">
                <a:blip r:embed="rId2" cstate="print"/>
                <a:stretch>
                  <a:fillRect l="-1049" t="-746" b="-2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517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067799" cy="561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2349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4278</TotalTime>
  <Words>602</Words>
  <Application>Microsoft Office PowerPoint</Application>
  <PresentationFormat>On-screen Show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6</vt:lpstr>
      <vt:lpstr>Correlation </vt:lpstr>
      <vt:lpstr>Slide 3</vt:lpstr>
      <vt:lpstr>Slide 4</vt:lpstr>
      <vt:lpstr>Causation versus correlating </vt:lpstr>
      <vt:lpstr>Notation </vt:lpstr>
      <vt:lpstr>Regression</vt:lpstr>
      <vt:lpstr>Slide 8</vt:lpstr>
      <vt:lpstr>Modern concept </vt:lpstr>
      <vt:lpstr>Slide 10</vt:lpstr>
      <vt:lpstr>Statistical Versus Deterministic Relationship</vt:lpstr>
      <vt:lpstr>Slide 12</vt:lpstr>
      <vt:lpstr>Statistical versus deterministic Relationship  </vt:lpstr>
      <vt:lpstr>Regression versus causation</vt:lpstr>
      <vt:lpstr>Simple or Bivariate Regression </vt:lpstr>
      <vt:lpstr>Slide 16</vt:lpstr>
      <vt:lpstr>Population Regression Function(PRF)</vt:lpstr>
      <vt:lpstr>Summary </vt:lpstr>
      <vt:lpstr>Linearity 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831</cp:revision>
  <dcterms:created xsi:type="dcterms:W3CDTF">2006-08-16T00:00:00Z</dcterms:created>
  <dcterms:modified xsi:type="dcterms:W3CDTF">2013-03-08T07:03:05Z</dcterms:modified>
</cp:coreProperties>
</file>